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6"/>
  </p:notesMasterIdLst>
  <p:sldIdLst>
    <p:sldId id="262" r:id="rId2"/>
    <p:sldId id="261" r:id="rId3"/>
    <p:sldId id="260" r:id="rId4"/>
    <p:sldId id="263" r:id="rId5"/>
    <p:sldId id="264" r:id="rId6"/>
    <p:sldId id="265" r:id="rId7"/>
    <p:sldId id="467" r:id="rId8"/>
    <p:sldId id="468" r:id="rId9"/>
    <p:sldId id="470" r:id="rId10"/>
    <p:sldId id="485" r:id="rId11"/>
    <p:sldId id="484" r:id="rId12"/>
    <p:sldId id="474" r:id="rId13"/>
    <p:sldId id="476" r:id="rId14"/>
    <p:sldId id="479" r:id="rId15"/>
    <p:sldId id="478" r:id="rId16"/>
    <p:sldId id="267" r:id="rId17"/>
    <p:sldId id="486" r:id="rId18"/>
    <p:sldId id="471" r:id="rId19"/>
    <p:sldId id="480" r:id="rId20"/>
    <p:sldId id="268" r:id="rId21"/>
    <p:sldId id="269" r:id="rId22"/>
    <p:sldId id="270" r:id="rId23"/>
    <p:sldId id="271" r:id="rId24"/>
    <p:sldId id="272" r:id="rId25"/>
    <p:sldId id="285" r:id="rId26"/>
    <p:sldId id="287" r:id="rId27"/>
    <p:sldId id="286" r:id="rId28"/>
    <p:sldId id="273" r:id="rId29"/>
    <p:sldId id="288" r:id="rId30"/>
    <p:sldId id="464" r:id="rId31"/>
    <p:sldId id="463" r:id="rId32"/>
    <p:sldId id="465" r:id="rId33"/>
    <p:sldId id="482" r:id="rId34"/>
    <p:sldId id="487" r:id="rId35"/>
    <p:sldId id="289" r:id="rId36"/>
    <p:sldId id="488" r:id="rId37"/>
    <p:sldId id="481" r:id="rId38"/>
    <p:sldId id="489" r:id="rId39"/>
    <p:sldId id="490" r:id="rId40"/>
    <p:sldId id="491" r:id="rId41"/>
    <p:sldId id="277" r:id="rId42"/>
    <p:sldId id="472" r:id="rId43"/>
    <p:sldId id="278" r:id="rId44"/>
    <p:sldId id="483"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741871D7-7F67-4943-9B46-F780533FCC00}">
          <p14:sldIdLst>
            <p14:sldId id="262"/>
          </p14:sldIdLst>
        </p14:section>
        <p14:section name="What's Going On?" id="{3FA46A75-3E00-4C00-A1B8-4C7EC3BE6F9F}">
          <p14:sldIdLst>
            <p14:sldId id="261"/>
          </p14:sldIdLst>
        </p14:section>
        <p14:section name="Goal" id="{D3CF774A-9B38-4C7A-9E47-8F7386E357DA}">
          <p14:sldIdLst>
            <p14:sldId id="260"/>
            <p14:sldId id="263"/>
          </p14:sldIdLst>
        </p14:section>
        <p14:section name="Three Aspects" id="{D20E217A-6BE3-4AC7-B361-FDF13CC1A543}">
          <p14:sldIdLst>
            <p14:sldId id="264"/>
            <p14:sldId id="265"/>
            <p14:sldId id="467"/>
            <p14:sldId id="468"/>
            <p14:sldId id="470"/>
            <p14:sldId id="485"/>
            <p14:sldId id="484"/>
            <p14:sldId id="474"/>
            <p14:sldId id="476"/>
            <p14:sldId id="479"/>
            <p14:sldId id="478"/>
            <p14:sldId id="267"/>
            <p14:sldId id="486"/>
            <p14:sldId id="471"/>
          </p14:sldIdLst>
        </p14:section>
        <p14:section name="Outline" id="{BBA6C1CE-0F95-40CC-9E07-C5366E7C07A4}">
          <p14:sldIdLst>
            <p14:sldId id="480"/>
          </p14:sldIdLst>
        </p14:section>
        <p14:section name="Altcoins to Copy" id="{D6A266B0-7132-4448-9BC7-FCB66F31B3AD}">
          <p14:sldIdLst>
            <p14:sldId id="268"/>
            <p14:sldId id="269"/>
            <p14:sldId id="270"/>
            <p14:sldId id="271"/>
            <p14:sldId id="272"/>
            <p14:sldId id="285"/>
            <p14:sldId id="287"/>
            <p14:sldId id="286"/>
            <p14:sldId id="273"/>
            <p14:sldId id="288"/>
            <p14:sldId id="464"/>
            <p14:sldId id="463"/>
            <p14:sldId id="465"/>
            <p14:sldId id="482"/>
            <p14:sldId id="487"/>
            <p14:sldId id="289"/>
          </p14:sldIdLst>
        </p14:section>
        <p14:section name="Critiques" id="{7355B776-8E88-4210-A40E-4DAFBE196B4D}">
          <p14:sldIdLst>
            <p14:sldId id="488"/>
            <p14:sldId id="481"/>
            <p14:sldId id="489"/>
            <p14:sldId id="490"/>
            <p14:sldId id="491"/>
          </p14:sldIdLst>
        </p14:section>
        <p14:section name="Specific Call to Action" id="{0CA11038-FB17-4894-B8F1-22F1012B8066}">
          <p14:sldIdLst>
            <p14:sldId id="277"/>
            <p14:sldId id="472"/>
            <p14:sldId id="278"/>
            <p14:sldId id="483"/>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24CD2"/>
    <a:srgbClr val="FF5050"/>
    <a:srgbClr val="FFFFFF"/>
    <a:srgbClr val="F8B29C"/>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713" autoAdjust="0"/>
    <p:restoredTop sz="86486" autoAdjust="0"/>
  </p:normalViewPr>
  <p:slideViewPr>
    <p:cSldViewPr snapToGrid="0">
      <p:cViewPr varScale="1">
        <p:scale>
          <a:sx n="109" d="100"/>
          <a:sy n="109" d="100"/>
        </p:scale>
        <p:origin x="114" y="108"/>
      </p:cViewPr>
      <p:guideLst/>
    </p:cSldViewPr>
  </p:slideViewPr>
  <p:outlineViewPr>
    <p:cViewPr>
      <p:scale>
        <a:sx n="33" d="100"/>
        <a:sy n="33" d="100"/>
      </p:scale>
      <p:origin x="0" y="-3450"/>
    </p:cViewPr>
  </p:outlineViewPr>
  <p:notesTextViewPr>
    <p:cViewPr>
      <p:scale>
        <a:sx n="1" d="1"/>
        <a:sy n="1" d="1"/>
      </p:scale>
      <p:origin x="0" y="0"/>
    </p:cViewPr>
  </p:notesTextViewPr>
  <p:notesViewPr>
    <p:cSldViewPr snapToGrid="0">
      <p:cViewPr varScale="1">
        <p:scale>
          <a:sx n="86" d="100"/>
          <a:sy n="86" d="100"/>
        </p:scale>
        <p:origin x="1170" y="10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AECD4A6-E440-4A72-A128-5A064F9177A3}" type="datetimeFigureOut">
              <a:rPr lang="en-US" smtClean="0"/>
              <a:t>11/4/2021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C913A21-1C9F-4257-8DBF-286E185605C8}" type="slidenum">
              <a:rPr lang="en-US" smtClean="0"/>
              <a:t>‹#›</a:t>
            </a:fld>
            <a:endParaRPr lang="en-US"/>
          </a:p>
        </p:txBody>
      </p:sp>
    </p:spTree>
    <p:extLst>
      <p:ext uri="{BB962C8B-B14F-4D97-AF65-F5344CB8AC3E}">
        <p14:creationId xmlns:p14="http://schemas.microsoft.com/office/powerpoint/2010/main" val="34219428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Two people conversing, speech</a:t>
            </a:r>
            <a:r>
              <a:rPr lang="en-US" baseline="0" dirty="0"/>
              <a:t> bubbles</a:t>
            </a:r>
          </a:p>
          <a:p>
            <a:r>
              <a:rPr lang="en-US" dirty="0"/>
              <a:t>“But</a:t>
            </a:r>
            <a:r>
              <a:rPr lang="en-US" baseline="0" dirty="0"/>
              <a:t> can Bitcoin do _____?”</a:t>
            </a:r>
          </a:p>
          <a:p>
            <a:r>
              <a:rPr lang="en-US" baseline="0" dirty="0"/>
              <a:t>“Yes, see Bip300”</a:t>
            </a:r>
          </a:p>
          <a:p>
            <a:endParaRPr lang="en-US" dirty="0"/>
          </a:p>
        </p:txBody>
      </p:sp>
      <p:sp>
        <p:nvSpPr>
          <p:cNvPr id="4" name="Slide Number Placeholder 3"/>
          <p:cNvSpPr>
            <a:spLocks noGrp="1"/>
          </p:cNvSpPr>
          <p:nvPr>
            <p:ph type="sldNum" sz="quarter" idx="5"/>
          </p:nvPr>
        </p:nvSpPr>
        <p:spPr/>
        <p:txBody>
          <a:bodyPr/>
          <a:lstStyle/>
          <a:p>
            <a:fld id="{7C913A21-1C9F-4257-8DBF-286E185605C8}" type="slidenum">
              <a:rPr lang="en-US" smtClean="0"/>
              <a:t>3</a:t>
            </a:fld>
            <a:endParaRPr lang="en-US"/>
          </a:p>
        </p:txBody>
      </p:sp>
    </p:spTree>
    <p:extLst>
      <p:ext uri="{BB962C8B-B14F-4D97-AF65-F5344CB8AC3E}">
        <p14:creationId xmlns:p14="http://schemas.microsoft.com/office/powerpoint/2010/main" val="36376182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Two blockchains, (main and side),  The sidechain has 3 month epoch</a:t>
            </a:r>
            <a:r>
              <a:rPr lang="en-US" baseline="0" dirty="0"/>
              <a:t>s with are defined by one hash.</a:t>
            </a:r>
          </a:p>
          <a:p>
            <a:r>
              <a:rPr lang="en-US" dirty="0"/>
              <a:t>There is an arrow</a:t>
            </a:r>
            <a:r>
              <a:rPr lang="en-US" baseline="0" dirty="0"/>
              <a:t> from the hash to the layer1 coinbase txn, denoting the insertion</a:t>
            </a:r>
          </a:p>
          <a:p>
            <a:endParaRPr lang="en-US" dirty="0"/>
          </a:p>
        </p:txBody>
      </p:sp>
      <p:sp>
        <p:nvSpPr>
          <p:cNvPr id="4" name="Slide Number Placeholder 3"/>
          <p:cNvSpPr>
            <a:spLocks noGrp="1"/>
          </p:cNvSpPr>
          <p:nvPr>
            <p:ph type="sldNum" sz="quarter" idx="5"/>
          </p:nvPr>
        </p:nvSpPr>
        <p:spPr/>
        <p:txBody>
          <a:bodyPr/>
          <a:lstStyle/>
          <a:p>
            <a:fld id="{7C913A21-1C9F-4257-8DBF-286E185605C8}" type="slidenum">
              <a:rPr lang="en-US" smtClean="0"/>
              <a:t>12</a:t>
            </a:fld>
            <a:endParaRPr lang="en-US"/>
          </a:p>
        </p:txBody>
      </p:sp>
    </p:spTree>
    <p:extLst>
      <p:ext uri="{BB962C8B-B14F-4D97-AF65-F5344CB8AC3E}">
        <p14:creationId xmlns:p14="http://schemas.microsoft.com/office/powerpoint/2010/main" val="24223282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Two blockchains, (main and side),  The sidechain has 3 month epoch</a:t>
            </a:r>
            <a:r>
              <a:rPr lang="en-US" baseline="0" dirty="0"/>
              <a:t>s with are defined by one hash.</a:t>
            </a:r>
          </a:p>
          <a:p>
            <a:r>
              <a:rPr lang="en-US" dirty="0"/>
              <a:t>There is an arrow</a:t>
            </a:r>
            <a:r>
              <a:rPr lang="en-US" baseline="0" dirty="0"/>
              <a:t> from the hash to the layer1 coinbase txn, denoting the insertion</a:t>
            </a:r>
          </a:p>
          <a:p>
            <a:endParaRPr lang="en-US" dirty="0"/>
          </a:p>
        </p:txBody>
      </p:sp>
      <p:sp>
        <p:nvSpPr>
          <p:cNvPr id="4" name="Slide Number Placeholder 3"/>
          <p:cNvSpPr>
            <a:spLocks noGrp="1"/>
          </p:cNvSpPr>
          <p:nvPr>
            <p:ph type="sldNum" sz="quarter" idx="5"/>
          </p:nvPr>
        </p:nvSpPr>
        <p:spPr/>
        <p:txBody>
          <a:bodyPr/>
          <a:lstStyle/>
          <a:p>
            <a:fld id="{7C913A21-1C9F-4257-8DBF-286E185605C8}" type="slidenum">
              <a:rPr lang="en-US" smtClean="0"/>
              <a:t>13</a:t>
            </a:fld>
            <a:endParaRPr lang="en-US"/>
          </a:p>
        </p:txBody>
      </p:sp>
    </p:spTree>
    <p:extLst>
      <p:ext uri="{BB962C8B-B14F-4D97-AF65-F5344CB8AC3E}">
        <p14:creationId xmlns:p14="http://schemas.microsoft.com/office/powerpoint/2010/main" val="34903990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Two blockchains, (main and side),  The sidechain has 3 month epoch</a:t>
            </a:r>
            <a:r>
              <a:rPr lang="en-US" baseline="0" dirty="0"/>
              <a:t>s with are defined by one hash.</a:t>
            </a:r>
          </a:p>
          <a:p>
            <a:r>
              <a:rPr lang="en-US" dirty="0"/>
              <a:t>There is an arrow</a:t>
            </a:r>
            <a:r>
              <a:rPr lang="en-US" baseline="0" dirty="0"/>
              <a:t> from the hash to the layer1 coinbase txn, denoting the insertion</a:t>
            </a:r>
          </a:p>
          <a:p>
            <a:endParaRPr lang="en-US" dirty="0"/>
          </a:p>
        </p:txBody>
      </p:sp>
      <p:sp>
        <p:nvSpPr>
          <p:cNvPr id="4" name="Slide Number Placeholder 3"/>
          <p:cNvSpPr>
            <a:spLocks noGrp="1"/>
          </p:cNvSpPr>
          <p:nvPr>
            <p:ph type="sldNum" sz="quarter" idx="5"/>
          </p:nvPr>
        </p:nvSpPr>
        <p:spPr/>
        <p:txBody>
          <a:bodyPr/>
          <a:lstStyle/>
          <a:p>
            <a:fld id="{7C913A21-1C9F-4257-8DBF-286E185605C8}" type="slidenum">
              <a:rPr lang="en-US" smtClean="0"/>
              <a:t>14</a:t>
            </a:fld>
            <a:endParaRPr lang="en-US"/>
          </a:p>
        </p:txBody>
      </p:sp>
    </p:spTree>
    <p:extLst>
      <p:ext uri="{BB962C8B-B14F-4D97-AF65-F5344CB8AC3E}">
        <p14:creationId xmlns:p14="http://schemas.microsoft.com/office/powerpoint/2010/main" val="25023076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Two blockchains, (main and side),  The sidechain has 3 month epoch</a:t>
            </a:r>
            <a:r>
              <a:rPr lang="en-US" baseline="0" dirty="0"/>
              <a:t>s with are defined by one hash.</a:t>
            </a:r>
          </a:p>
          <a:p>
            <a:r>
              <a:rPr lang="en-US" dirty="0"/>
              <a:t>There is an arrow</a:t>
            </a:r>
            <a:r>
              <a:rPr lang="en-US" baseline="0" dirty="0"/>
              <a:t> from the hash to the layer1 coinbase txn, denoting the insertion</a:t>
            </a:r>
          </a:p>
          <a:p>
            <a:endParaRPr lang="en-US" dirty="0"/>
          </a:p>
        </p:txBody>
      </p:sp>
      <p:sp>
        <p:nvSpPr>
          <p:cNvPr id="4" name="Slide Number Placeholder 3"/>
          <p:cNvSpPr>
            <a:spLocks noGrp="1"/>
          </p:cNvSpPr>
          <p:nvPr>
            <p:ph type="sldNum" sz="quarter" idx="5"/>
          </p:nvPr>
        </p:nvSpPr>
        <p:spPr/>
        <p:txBody>
          <a:bodyPr/>
          <a:lstStyle/>
          <a:p>
            <a:fld id="{7C913A21-1C9F-4257-8DBF-286E185605C8}" type="slidenum">
              <a:rPr lang="en-US" smtClean="0"/>
              <a:t>15</a:t>
            </a:fld>
            <a:endParaRPr lang="en-US"/>
          </a:p>
        </p:txBody>
      </p:sp>
    </p:spTree>
    <p:extLst>
      <p:ext uri="{BB962C8B-B14F-4D97-AF65-F5344CB8AC3E}">
        <p14:creationId xmlns:p14="http://schemas.microsoft.com/office/powerpoint/2010/main" val="18489934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 temptation to run Altcoin Nodes</a:t>
            </a:r>
          </a:p>
          <a:p>
            <a:r>
              <a:rPr lang="en-US" dirty="0"/>
              <a:t>Miners collet fees from every</a:t>
            </a:r>
            <a:r>
              <a:rPr lang="en-US" baseline="0" dirty="0"/>
              <a:t> txn, on every blockchain!</a:t>
            </a:r>
          </a:p>
          <a:p>
            <a:r>
              <a:rPr lang="en-US" baseline="0" dirty="0"/>
              <a:t>Miners don’t need to upgrade their software anymore.</a:t>
            </a:r>
          </a:p>
        </p:txBody>
      </p:sp>
      <p:sp>
        <p:nvSpPr>
          <p:cNvPr id="4" name="Slide Number Placeholder 3"/>
          <p:cNvSpPr>
            <a:spLocks noGrp="1"/>
          </p:cNvSpPr>
          <p:nvPr>
            <p:ph type="sldNum" sz="quarter" idx="5"/>
          </p:nvPr>
        </p:nvSpPr>
        <p:spPr/>
        <p:txBody>
          <a:bodyPr/>
          <a:lstStyle/>
          <a:p>
            <a:fld id="{7C913A21-1C9F-4257-8DBF-286E185605C8}" type="slidenum">
              <a:rPr lang="en-US" smtClean="0"/>
              <a:t>16</a:t>
            </a:fld>
            <a:endParaRPr lang="en-US"/>
          </a:p>
        </p:txBody>
      </p:sp>
    </p:spTree>
    <p:extLst>
      <p:ext uri="{BB962C8B-B14F-4D97-AF65-F5344CB8AC3E}">
        <p14:creationId xmlns:p14="http://schemas.microsoft.com/office/powerpoint/2010/main" val="16223463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 temptation to run Altcoin Nodes</a:t>
            </a:r>
          </a:p>
          <a:p>
            <a:r>
              <a:rPr lang="en-US" dirty="0"/>
              <a:t>Miners collet fees from every</a:t>
            </a:r>
            <a:r>
              <a:rPr lang="en-US" baseline="0" dirty="0"/>
              <a:t> txn, on every blockchain!</a:t>
            </a:r>
          </a:p>
          <a:p>
            <a:r>
              <a:rPr lang="en-US" baseline="0" dirty="0"/>
              <a:t>Miners don’t need to upgrade their software anymore.</a:t>
            </a:r>
          </a:p>
        </p:txBody>
      </p:sp>
      <p:sp>
        <p:nvSpPr>
          <p:cNvPr id="4" name="Slide Number Placeholder 3"/>
          <p:cNvSpPr>
            <a:spLocks noGrp="1"/>
          </p:cNvSpPr>
          <p:nvPr>
            <p:ph type="sldNum" sz="quarter" idx="5"/>
          </p:nvPr>
        </p:nvSpPr>
        <p:spPr/>
        <p:txBody>
          <a:bodyPr/>
          <a:lstStyle/>
          <a:p>
            <a:fld id="{7C913A21-1C9F-4257-8DBF-286E185605C8}" type="slidenum">
              <a:rPr lang="en-US" smtClean="0"/>
              <a:t>17</a:t>
            </a:fld>
            <a:endParaRPr lang="en-US"/>
          </a:p>
        </p:txBody>
      </p:sp>
    </p:spTree>
    <p:extLst>
      <p:ext uri="{BB962C8B-B14F-4D97-AF65-F5344CB8AC3E}">
        <p14:creationId xmlns:p14="http://schemas.microsoft.com/office/powerpoint/2010/main" val="20144521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 temptation to run Altcoin Nodes</a:t>
            </a:r>
          </a:p>
          <a:p>
            <a:r>
              <a:rPr lang="en-US" dirty="0"/>
              <a:t>Miners collet fees from every</a:t>
            </a:r>
            <a:r>
              <a:rPr lang="en-US" baseline="0" dirty="0"/>
              <a:t> txn, on every blockchain!</a:t>
            </a:r>
          </a:p>
          <a:p>
            <a:r>
              <a:rPr lang="en-US" baseline="0" dirty="0"/>
              <a:t>Miners don’t need to upgrade their software anymore.</a:t>
            </a:r>
          </a:p>
        </p:txBody>
      </p:sp>
      <p:sp>
        <p:nvSpPr>
          <p:cNvPr id="4" name="Slide Number Placeholder 3"/>
          <p:cNvSpPr>
            <a:spLocks noGrp="1"/>
          </p:cNvSpPr>
          <p:nvPr>
            <p:ph type="sldNum" sz="quarter" idx="5"/>
          </p:nvPr>
        </p:nvSpPr>
        <p:spPr/>
        <p:txBody>
          <a:bodyPr/>
          <a:lstStyle/>
          <a:p>
            <a:fld id="{7C913A21-1C9F-4257-8DBF-286E185605C8}" type="slidenum">
              <a:rPr lang="en-US" smtClean="0"/>
              <a:t>18</a:t>
            </a:fld>
            <a:endParaRPr lang="en-US"/>
          </a:p>
        </p:txBody>
      </p:sp>
    </p:spTree>
    <p:extLst>
      <p:ext uri="{BB962C8B-B14F-4D97-AF65-F5344CB8AC3E}">
        <p14:creationId xmlns:p14="http://schemas.microsoft.com/office/powerpoint/2010/main" val="780466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br>
              <a:rPr lang="en-US" dirty="0"/>
            </a:br>
            <a:br>
              <a:rPr lang="en-US" dirty="0"/>
            </a:br>
            <a:r>
              <a:rPr lang="en-US" dirty="0"/>
              <a:t>It kind of implies that everything you would do, to help miners, is actually bad.</a:t>
            </a:r>
          </a:p>
        </p:txBody>
      </p:sp>
      <p:sp>
        <p:nvSpPr>
          <p:cNvPr id="4" name="Slide Number Placeholder 3"/>
          <p:cNvSpPr>
            <a:spLocks noGrp="1"/>
          </p:cNvSpPr>
          <p:nvPr>
            <p:ph type="sldNum" sz="quarter" idx="5"/>
          </p:nvPr>
        </p:nvSpPr>
        <p:spPr/>
        <p:txBody>
          <a:bodyPr/>
          <a:lstStyle/>
          <a:p>
            <a:fld id="{7C913A21-1C9F-4257-8DBF-286E185605C8}" type="slidenum">
              <a:rPr lang="en-US" smtClean="0"/>
              <a:t>36</a:t>
            </a:fld>
            <a:endParaRPr lang="en-US"/>
          </a:p>
        </p:txBody>
      </p:sp>
    </p:spTree>
    <p:extLst>
      <p:ext uri="{BB962C8B-B14F-4D97-AF65-F5344CB8AC3E}">
        <p14:creationId xmlns:p14="http://schemas.microsoft.com/office/powerpoint/2010/main" val="38881719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br>
              <a:rPr lang="en-US" dirty="0"/>
            </a:br>
            <a:br>
              <a:rPr lang="en-US" dirty="0"/>
            </a:br>
            <a:r>
              <a:rPr lang="en-US" dirty="0"/>
              <a:t>It kind of implies that everything you would do, to help miners, is actually bad.</a:t>
            </a:r>
          </a:p>
        </p:txBody>
      </p:sp>
      <p:sp>
        <p:nvSpPr>
          <p:cNvPr id="4" name="Slide Number Placeholder 3"/>
          <p:cNvSpPr>
            <a:spLocks noGrp="1"/>
          </p:cNvSpPr>
          <p:nvPr>
            <p:ph type="sldNum" sz="quarter" idx="5"/>
          </p:nvPr>
        </p:nvSpPr>
        <p:spPr/>
        <p:txBody>
          <a:bodyPr/>
          <a:lstStyle/>
          <a:p>
            <a:fld id="{7C913A21-1C9F-4257-8DBF-286E185605C8}" type="slidenum">
              <a:rPr lang="en-US" smtClean="0"/>
              <a:t>37</a:t>
            </a:fld>
            <a:endParaRPr lang="en-US"/>
          </a:p>
        </p:txBody>
      </p:sp>
    </p:spTree>
    <p:extLst>
      <p:ext uri="{BB962C8B-B14F-4D97-AF65-F5344CB8AC3E}">
        <p14:creationId xmlns:p14="http://schemas.microsoft.com/office/powerpoint/2010/main" val="38911662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br>
              <a:rPr lang="en-US" dirty="0"/>
            </a:br>
            <a:br>
              <a:rPr lang="en-US" dirty="0"/>
            </a:br>
            <a:r>
              <a:rPr lang="en-US" dirty="0"/>
              <a:t>It kind of implies that everything you would do, to help miners, is actually bad.</a:t>
            </a:r>
          </a:p>
        </p:txBody>
      </p:sp>
      <p:sp>
        <p:nvSpPr>
          <p:cNvPr id="4" name="Slide Number Placeholder 3"/>
          <p:cNvSpPr>
            <a:spLocks noGrp="1"/>
          </p:cNvSpPr>
          <p:nvPr>
            <p:ph type="sldNum" sz="quarter" idx="5"/>
          </p:nvPr>
        </p:nvSpPr>
        <p:spPr/>
        <p:txBody>
          <a:bodyPr/>
          <a:lstStyle/>
          <a:p>
            <a:fld id="{7C913A21-1C9F-4257-8DBF-286E185605C8}" type="slidenum">
              <a:rPr lang="en-US" smtClean="0"/>
              <a:t>38</a:t>
            </a:fld>
            <a:endParaRPr lang="en-US"/>
          </a:p>
        </p:txBody>
      </p:sp>
    </p:spTree>
    <p:extLst>
      <p:ext uri="{BB962C8B-B14F-4D97-AF65-F5344CB8AC3E}">
        <p14:creationId xmlns:p14="http://schemas.microsoft.com/office/powerpoint/2010/main" val="38754891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Picture of a stick figure with a top hat, with a thought bubble, thinking about:</a:t>
            </a:r>
            <a:r>
              <a:rPr lang="en-US" baseline="0" dirty="0"/>
              <a:t> Blocksize, TC, KYC</a:t>
            </a:r>
          </a:p>
          <a:p>
            <a:endParaRPr lang="en-US" dirty="0"/>
          </a:p>
        </p:txBody>
      </p:sp>
      <p:sp>
        <p:nvSpPr>
          <p:cNvPr id="4" name="Slide Number Placeholder 3"/>
          <p:cNvSpPr>
            <a:spLocks noGrp="1"/>
          </p:cNvSpPr>
          <p:nvPr>
            <p:ph type="sldNum" sz="quarter" idx="5"/>
          </p:nvPr>
        </p:nvSpPr>
        <p:spPr/>
        <p:txBody>
          <a:bodyPr/>
          <a:lstStyle/>
          <a:p>
            <a:fld id="{7C913A21-1C9F-4257-8DBF-286E185605C8}" type="slidenum">
              <a:rPr lang="en-US" smtClean="0"/>
              <a:t>4</a:t>
            </a:fld>
            <a:endParaRPr lang="en-US"/>
          </a:p>
        </p:txBody>
      </p:sp>
    </p:spTree>
    <p:extLst>
      <p:ext uri="{BB962C8B-B14F-4D97-AF65-F5344CB8AC3E}">
        <p14:creationId xmlns:p14="http://schemas.microsoft.com/office/powerpoint/2010/main" val="1081562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br>
              <a:rPr lang="en-US" dirty="0"/>
            </a:br>
            <a:br>
              <a:rPr lang="en-US" dirty="0"/>
            </a:br>
            <a:r>
              <a:rPr lang="en-US" dirty="0"/>
              <a:t>It kind of implies that everything you would do, to help miners, is actually bad.</a:t>
            </a:r>
          </a:p>
        </p:txBody>
      </p:sp>
      <p:sp>
        <p:nvSpPr>
          <p:cNvPr id="4" name="Slide Number Placeholder 3"/>
          <p:cNvSpPr>
            <a:spLocks noGrp="1"/>
          </p:cNvSpPr>
          <p:nvPr>
            <p:ph type="sldNum" sz="quarter" idx="5"/>
          </p:nvPr>
        </p:nvSpPr>
        <p:spPr/>
        <p:txBody>
          <a:bodyPr/>
          <a:lstStyle/>
          <a:p>
            <a:fld id="{7C913A21-1C9F-4257-8DBF-286E185605C8}" type="slidenum">
              <a:rPr lang="en-US" smtClean="0"/>
              <a:t>39</a:t>
            </a:fld>
            <a:endParaRPr lang="en-US"/>
          </a:p>
        </p:txBody>
      </p:sp>
    </p:spTree>
    <p:extLst>
      <p:ext uri="{BB962C8B-B14F-4D97-AF65-F5344CB8AC3E}">
        <p14:creationId xmlns:p14="http://schemas.microsoft.com/office/powerpoint/2010/main" val="345201980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br>
              <a:rPr lang="en-US" dirty="0"/>
            </a:br>
            <a:br>
              <a:rPr lang="en-US" dirty="0"/>
            </a:br>
            <a:r>
              <a:rPr lang="en-US" dirty="0"/>
              <a:t>It kind of implies that everything you would do, to help miners, is actually bad.</a:t>
            </a:r>
          </a:p>
        </p:txBody>
      </p:sp>
      <p:sp>
        <p:nvSpPr>
          <p:cNvPr id="4" name="Slide Number Placeholder 3"/>
          <p:cNvSpPr>
            <a:spLocks noGrp="1"/>
          </p:cNvSpPr>
          <p:nvPr>
            <p:ph type="sldNum" sz="quarter" idx="5"/>
          </p:nvPr>
        </p:nvSpPr>
        <p:spPr/>
        <p:txBody>
          <a:bodyPr/>
          <a:lstStyle/>
          <a:p>
            <a:fld id="{7C913A21-1C9F-4257-8DBF-286E185605C8}" type="slidenum">
              <a:rPr lang="en-US" smtClean="0"/>
              <a:t>40</a:t>
            </a:fld>
            <a:endParaRPr lang="en-US"/>
          </a:p>
        </p:txBody>
      </p:sp>
    </p:spTree>
    <p:extLst>
      <p:ext uri="{BB962C8B-B14F-4D97-AF65-F5344CB8AC3E}">
        <p14:creationId xmlns:p14="http://schemas.microsoft.com/office/powerpoint/2010/main" val="3560663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913A21-1C9F-4257-8DBF-286E185605C8}" type="slidenum">
              <a:rPr lang="en-US" smtClean="0"/>
              <a:t>41</a:t>
            </a:fld>
            <a:endParaRPr lang="en-US"/>
          </a:p>
        </p:txBody>
      </p:sp>
    </p:spTree>
    <p:extLst>
      <p:ext uri="{BB962C8B-B14F-4D97-AF65-F5344CB8AC3E}">
        <p14:creationId xmlns:p14="http://schemas.microsoft.com/office/powerpoint/2010/main" val="34347011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tree of life. It represents creativity. Most new creations fail, but creativity itself is a good thing.</a:t>
            </a:r>
            <a:br>
              <a:rPr lang="en-US" dirty="0"/>
            </a:br>
            <a:br>
              <a:rPr lang="en-US" dirty="0"/>
            </a:br>
            <a:r>
              <a:rPr lang="en-US" dirty="0"/>
              <a:t>We can either have it withing Bitcoin, making us stronger, or we have it outside of Bitcoin, competition with Bitcoin and making us weaker.</a:t>
            </a:r>
          </a:p>
        </p:txBody>
      </p:sp>
      <p:sp>
        <p:nvSpPr>
          <p:cNvPr id="4" name="Slide Number Placeholder 3"/>
          <p:cNvSpPr>
            <a:spLocks noGrp="1"/>
          </p:cNvSpPr>
          <p:nvPr>
            <p:ph type="sldNum" sz="quarter" idx="5"/>
          </p:nvPr>
        </p:nvSpPr>
        <p:spPr/>
        <p:txBody>
          <a:bodyPr/>
          <a:lstStyle/>
          <a:p>
            <a:fld id="{7C913A21-1C9F-4257-8DBF-286E185605C8}" type="slidenum">
              <a:rPr lang="en-US" smtClean="0"/>
              <a:t>42</a:t>
            </a:fld>
            <a:endParaRPr lang="en-US"/>
          </a:p>
        </p:txBody>
      </p:sp>
    </p:spTree>
    <p:extLst>
      <p:ext uri="{BB962C8B-B14F-4D97-AF65-F5344CB8AC3E}">
        <p14:creationId xmlns:p14="http://schemas.microsoft.com/office/powerpoint/2010/main" val="28815875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Also, has screenshots of </a:t>
            </a:r>
            <a:r>
              <a:rPr lang="en-US" baseline="0" dirty="0" err="1"/>
              <a:t>Github</a:t>
            </a:r>
            <a:r>
              <a:rPr lang="en-US" baseline="0" dirty="0"/>
              <a:t>/</a:t>
            </a:r>
            <a:r>
              <a:rPr lang="en-US" baseline="0" dirty="0" err="1"/>
              <a:t>Gui</a:t>
            </a:r>
            <a:r>
              <a:rPr lang="en-US" baseline="0" dirty="0"/>
              <a:t>/</a:t>
            </a:r>
            <a:r>
              <a:rPr lang="en-US" baseline="0" dirty="0" err="1"/>
              <a:t>Youtube</a:t>
            </a:r>
            <a:r>
              <a:rPr lang="en-US" baseline="0" dirty="0"/>
              <a:t> </a:t>
            </a:r>
            <a:r>
              <a:rPr lang="en-US" baseline="0" dirty="0" err="1"/>
              <a:t>zcash</a:t>
            </a:r>
            <a:r>
              <a:rPr lang="en-US" baseline="0" dirty="0"/>
              <a:t> Video</a:t>
            </a:r>
          </a:p>
          <a:p>
            <a:endParaRPr lang="en-US" dirty="0"/>
          </a:p>
        </p:txBody>
      </p:sp>
      <p:sp>
        <p:nvSpPr>
          <p:cNvPr id="4" name="Slide Number Placeholder 3"/>
          <p:cNvSpPr>
            <a:spLocks noGrp="1"/>
          </p:cNvSpPr>
          <p:nvPr>
            <p:ph type="sldNum" sz="quarter" idx="5"/>
          </p:nvPr>
        </p:nvSpPr>
        <p:spPr/>
        <p:txBody>
          <a:bodyPr/>
          <a:lstStyle/>
          <a:p>
            <a:fld id="{7C913A21-1C9F-4257-8DBF-286E185605C8}" type="slidenum">
              <a:rPr lang="en-US" smtClean="0"/>
              <a:t>5</a:t>
            </a:fld>
            <a:endParaRPr lang="en-US"/>
          </a:p>
        </p:txBody>
      </p:sp>
    </p:spTree>
    <p:extLst>
      <p:ext uri="{BB962C8B-B14F-4D97-AF65-F5344CB8AC3E}">
        <p14:creationId xmlns:p14="http://schemas.microsoft.com/office/powerpoint/2010/main" val="7843766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Should look like a screenshot</a:t>
            </a:r>
            <a:r>
              <a:rPr lang="en-US" baseline="0" dirty="0"/>
              <a:t> from an iPhone, with lots of little apps called “</a:t>
            </a:r>
            <a:r>
              <a:rPr lang="en-US" baseline="0" dirty="0" err="1"/>
              <a:t>zCash</a:t>
            </a:r>
            <a:r>
              <a:rPr lang="en-US" baseline="0" dirty="0"/>
              <a:t>” “eth” “bch”, “…” but with a Big “Bip300” fram</a:t>
            </a:r>
            <a:r>
              <a:rPr lang="en-US" dirty="0"/>
              <a:t>e around it. Outside of the Bitcoin Frame is a Bitcoin Core app, and a “Lightning Frame” with LN Apps, and a word processor, web browser, calculator, </a:t>
            </a:r>
            <a:r>
              <a:rPr lang="en-US" dirty="0" err="1"/>
              <a:t>etc</a:t>
            </a:r>
            <a:endParaRPr lang="en-US" dirty="0"/>
          </a:p>
          <a:p>
            <a:r>
              <a:rPr lang="en-US" dirty="0"/>
              <a:t>Have some</a:t>
            </a:r>
            <a:r>
              <a:rPr lang="en-US" baseline="0" dirty="0"/>
              <a:t> ghosted-out coins, that move from Bitcoin Core app to the LN</a:t>
            </a:r>
          </a:p>
          <a:p>
            <a:r>
              <a:rPr lang="en-US" baseline="0" dirty="0"/>
              <a:t>At the bottom is a bullet point called “Cool Asymmetry”</a:t>
            </a:r>
            <a:endParaRPr lang="en-US" dirty="0"/>
          </a:p>
        </p:txBody>
      </p:sp>
      <p:sp>
        <p:nvSpPr>
          <p:cNvPr id="4" name="Slide Number Placeholder 3"/>
          <p:cNvSpPr>
            <a:spLocks noGrp="1"/>
          </p:cNvSpPr>
          <p:nvPr>
            <p:ph type="sldNum" sz="quarter" idx="5"/>
          </p:nvPr>
        </p:nvSpPr>
        <p:spPr/>
        <p:txBody>
          <a:bodyPr/>
          <a:lstStyle/>
          <a:p>
            <a:fld id="{7C913A21-1C9F-4257-8DBF-286E185605C8}" type="slidenum">
              <a:rPr lang="en-US" smtClean="0"/>
              <a:t>6</a:t>
            </a:fld>
            <a:endParaRPr lang="en-US"/>
          </a:p>
        </p:txBody>
      </p:sp>
    </p:spTree>
    <p:extLst>
      <p:ext uri="{BB962C8B-B14F-4D97-AF65-F5344CB8AC3E}">
        <p14:creationId xmlns:p14="http://schemas.microsoft.com/office/powerpoint/2010/main" val="21028529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Should look like a screenshot</a:t>
            </a:r>
            <a:r>
              <a:rPr lang="en-US" baseline="0" dirty="0"/>
              <a:t> from an iPhone, with lots of little apps called “</a:t>
            </a:r>
            <a:r>
              <a:rPr lang="en-US" baseline="0" dirty="0" err="1"/>
              <a:t>zCash</a:t>
            </a:r>
            <a:r>
              <a:rPr lang="en-US" baseline="0" dirty="0"/>
              <a:t>” “eth” “bch”, “…” but with a Big “Bip300” fram</a:t>
            </a:r>
            <a:r>
              <a:rPr lang="en-US" dirty="0"/>
              <a:t>e around it. Outside of the Bitcoin Frame is a Bitcoin Core app, and a “Lightning Frame” with LN Apps, and a word processor, web browser, calculator, </a:t>
            </a:r>
            <a:r>
              <a:rPr lang="en-US" dirty="0" err="1"/>
              <a:t>etc</a:t>
            </a:r>
            <a:endParaRPr lang="en-US" dirty="0"/>
          </a:p>
          <a:p>
            <a:r>
              <a:rPr lang="en-US" dirty="0"/>
              <a:t>Have some</a:t>
            </a:r>
            <a:r>
              <a:rPr lang="en-US" baseline="0" dirty="0"/>
              <a:t> ghosted-out coins, that move from Bitcoin Core app to the LN</a:t>
            </a:r>
          </a:p>
          <a:p>
            <a:r>
              <a:rPr lang="en-US" baseline="0" dirty="0"/>
              <a:t>At the bottom is a bullet point called “Cool Asymmetry”</a:t>
            </a:r>
            <a:endParaRPr lang="en-US" dirty="0"/>
          </a:p>
        </p:txBody>
      </p:sp>
      <p:sp>
        <p:nvSpPr>
          <p:cNvPr id="4" name="Slide Number Placeholder 3"/>
          <p:cNvSpPr>
            <a:spLocks noGrp="1"/>
          </p:cNvSpPr>
          <p:nvPr>
            <p:ph type="sldNum" sz="quarter" idx="5"/>
          </p:nvPr>
        </p:nvSpPr>
        <p:spPr/>
        <p:txBody>
          <a:bodyPr/>
          <a:lstStyle/>
          <a:p>
            <a:fld id="{7C913A21-1C9F-4257-8DBF-286E185605C8}" type="slidenum">
              <a:rPr lang="en-US" smtClean="0"/>
              <a:t>7</a:t>
            </a:fld>
            <a:endParaRPr lang="en-US"/>
          </a:p>
        </p:txBody>
      </p:sp>
    </p:spTree>
    <p:extLst>
      <p:ext uri="{BB962C8B-B14F-4D97-AF65-F5344CB8AC3E}">
        <p14:creationId xmlns:p14="http://schemas.microsoft.com/office/powerpoint/2010/main" val="22721011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Should look like a screenshot</a:t>
            </a:r>
            <a:r>
              <a:rPr lang="en-US" baseline="0" dirty="0"/>
              <a:t> from an iPhone, with lots of little apps called “</a:t>
            </a:r>
            <a:r>
              <a:rPr lang="en-US" baseline="0" dirty="0" err="1"/>
              <a:t>zCash</a:t>
            </a:r>
            <a:r>
              <a:rPr lang="en-US" baseline="0" dirty="0"/>
              <a:t>” “eth” “bch”, “…” but with a Big “Bip300” fram</a:t>
            </a:r>
            <a:r>
              <a:rPr lang="en-US" dirty="0"/>
              <a:t>e around it. Outside of the Bitcoin Frame is a Bitcoin Core app, and a “Lightning Frame” with LN Apps, and a word processor, web browser, calculator, </a:t>
            </a:r>
            <a:r>
              <a:rPr lang="en-US" dirty="0" err="1"/>
              <a:t>etc</a:t>
            </a:r>
            <a:endParaRPr lang="en-US" dirty="0"/>
          </a:p>
          <a:p>
            <a:r>
              <a:rPr lang="en-US" dirty="0"/>
              <a:t>Have some</a:t>
            </a:r>
            <a:r>
              <a:rPr lang="en-US" baseline="0" dirty="0"/>
              <a:t> ghosted-out coins, that move from Bitcoin Core app to the LN</a:t>
            </a:r>
          </a:p>
          <a:p>
            <a:r>
              <a:rPr lang="en-US" baseline="0" dirty="0"/>
              <a:t>At the bottom is a bullet point called “Cool Asymmetry”</a:t>
            </a:r>
            <a:endParaRPr lang="en-US" dirty="0"/>
          </a:p>
        </p:txBody>
      </p:sp>
      <p:sp>
        <p:nvSpPr>
          <p:cNvPr id="4" name="Slide Number Placeholder 3"/>
          <p:cNvSpPr>
            <a:spLocks noGrp="1"/>
          </p:cNvSpPr>
          <p:nvPr>
            <p:ph type="sldNum" sz="quarter" idx="5"/>
          </p:nvPr>
        </p:nvSpPr>
        <p:spPr/>
        <p:txBody>
          <a:bodyPr/>
          <a:lstStyle/>
          <a:p>
            <a:fld id="{7C913A21-1C9F-4257-8DBF-286E185605C8}" type="slidenum">
              <a:rPr lang="en-US" smtClean="0"/>
              <a:t>8</a:t>
            </a:fld>
            <a:endParaRPr lang="en-US"/>
          </a:p>
        </p:txBody>
      </p:sp>
    </p:spTree>
    <p:extLst>
      <p:ext uri="{BB962C8B-B14F-4D97-AF65-F5344CB8AC3E}">
        <p14:creationId xmlns:p14="http://schemas.microsoft.com/office/powerpoint/2010/main" val="34019356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Two blockchains, (main and side),  The sidechain has 3 month epoch</a:t>
            </a:r>
            <a:r>
              <a:rPr lang="en-US" baseline="0" dirty="0"/>
              <a:t>s with are defined by one hash.</a:t>
            </a:r>
          </a:p>
          <a:p>
            <a:r>
              <a:rPr lang="en-US" dirty="0"/>
              <a:t>There is an arrow</a:t>
            </a:r>
            <a:r>
              <a:rPr lang="en-US" baseline="0" dirty="0"/>
              <a:t> from the hash to the layer1 coinbase txn, denoting the insertion</a:t>
            </a:r>
          </a:p>
          <a:p>
            <a:endParaRPr lang="en-US" dirty="0"/>
          </a:p>
        </p:txBody>
      </p:sp>
      <p:sp>
        <p:nvSpPr>
          <p:cNvPr id="4" name="Slide Number Placeholder 3"/>
          <p:cNvSpPr>
            <a:spLocks noGrp="1"/>
          </p:cNvSpPr>
          <p:nvPr>
            <p:ph type="sldNum" sz="quarter" idx="5"/>
          </p:nvPr>
        </p:nvSpPr>
        <p:spPr/>
        <p:txBody>
          <a:bodyPr/>
          <a:lstStyle/>
          <a:p>
            <a:fld id="{7C913A21-1C9F-4257-8DBF-286E185605C8}" type="slidenum">
              <a:rPr lang="en-US" smtClean="0"/>
              <a:t>9</a:t>
            </a:fld>
            <a:endParaRPr lang="en-US"/>
          </a:p>
        </p:txBody>
      </p:sp>
    </p:spTree>
    <p:extLst>
      <p:ext uri="{BB962C8B-B14F-4D97-AF65-F5344CB8AC3E}">
        <p14:creationId xmlns:p14="http://schemas.microsoft.com/office/powerpoint/2010/main" val="7593544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Two blockchains, (main and side),  The sidechain has 3 month epoch</a:t>
            </a:r>
            <a:r>
              <a:rPr lang="en-US" baseline="0" dirty="0"/>
              <a:t>s with are defined by one hash.</a:t>
            </a:r>
          </a:p>
          <a:p>
            <a:r>
              <a:rPr lang="en-US" dirty="0"/>
              <a:t>There is an arrow</a:t>
            </a:r>
            <a:r>
              <a:rPr lang="en-US" baseline="0" dirty="0"/>
              <a:t> from the hash to the layer1 coinbase txn, denoting the insertion</a:t>
            </a:r>
          </a:p>
          <a:p>
            <a:endParaRPr lang="en-US" dirty="0"/>
          </a:p>
        </p:txBody>
      </p:sp>
      <p:sp>
        <p:nvSpPr>
          <p:cNvPr id="4" name="Slide Number Placeholder 3"/>
          <p:cNvSpPr>
            <a:spLocks noGrp="1"/>
          </p:cNvSpPr>
          <p:nvPr>
            <p:ph type="sldNum" sz="quarter" idx="5"/>
          </p:nvPr>
        </p:nvSpPr>
        <p:spPr/>
        <p:txBody>
          <a:bodyPr/>
          <a:lstStyle/>
          <a:p>
            <a:fld id="{7C913A21-1C9F-4257-8DBF-286E185605C8}" type="slidenum">
              <a:rPr lang="en-US" smtClean="0"/>
              <a:t>10</a:t>
            </a:fld>
            <a:endParaRPr lang="en-US"/>
          </a:p>
        </p:txBody>
      </p:sp>
    </p:spTree>
    <p:extLst>
      <p:ext uri="{BB962C8B-B14F-4D97-AF65-F5344CB8AC3E}">
        <p14:creationId xmlns:p14="http://schemas.microsoft.com/office/powerpoint/2010/main" val="30660351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Two blockchains, (main and side),  The sidechain has 3 month epoch</a:t>
            </a:r>
            <a:r>
              <a:rPr lang="en-US" baseline="0" dirty="0"/>
              <a:t>s with are defined by one hash.</a:t>
            </a:r>
          </a:p>
          <a:p>
            <a:r>
              <a:rPr lang="en-US" dirty="0"/>
              <a:t>There is an arrow</a:t>
            </a:r>
            <a:r>
              <a:rPr lang="en-US" baseline="0" dirty="0"/>
              <a:t> from the hash to the layer1 coinbase txn, denoting the insertion</a:t>
            </a:r>
          </a:p>
          <a:p>
            <a:endParaRPr lang="en-US" dirty="0"/>
          </a:p>
        </p:txBody>
      </p:sp>
      <p:sp>
        <p:nvSpPr>
          <p:cNvPr id="4" name="Slide Number Placeholder 3"/>
          <p:cNvSpPr>
            <a:spLocks noGrp="1"/>
          </p:cNvSpPr>
          <p:nvPr>
            <p:ph type="sldNum" sz="quarter" idx="5"/>
          </p:nvPr>
        </p:nvSpPr>
        <p:spPr/>
        <p:txBody>
          <a:bodyPr/>
          <a:lstStyle/>
          <a:p>
            <a:fld id="{7C913A21-1C9F-4257-8DBF-286E185605C8}" type="slidenum">
              <a:rPr lang="en-US" smtClean="0"/>
              <a:t>11</a:t>
            </a:fld>
            <a:endParaRPr lang="en-US"/>
          </a:p>
        </p:txBody>
      </p:sp>
    </p:spTree>
    <p:extLst>
      <p:ext uri="{BB962C8B-B14F-4D97-AF65-F5344CB8AC3E}">
        <p14:creationId xmlns:p14="http://schemas.microsoft.com/office/powerpoint/2010/main" val="29229982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10A403-F055-4A80-9604-4C399A2A227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FEA4E94-869A-4FC9-AE49-E8265D7C53E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3" name="Footer Placeholder 4">
            <a:extLst>
              <a:ext uri="{FF2B5EF4-FFF2-40B4-BE49-F238E27FC236}">
                <a16:creationId xmlns:a16="http://schemas.microsoft.com/office/drawing/2014/main" id="{18434A2D-CEAB-42A0-99C1-05A134C3D0BF}"/>
              </a:ext>
            </a:extLst>
          </p:cNvPr>
          <p:cNvSpPr>
            <a:spLocks noGrp="1"/>
          </p:cNvSpPr>
          <p:nvPr>
            <p:ph type="ftr" sz="quarter" idx="11"/>
          </p:nvPr>
        </p:nvSpPr>
        <p:spPr>
          <a:xfrm>
            <a:off x="154379" y="6378499"/>
            <a:ext cx="11447813" cy="365125"/>
          </a:xfrm>
          <a:solidFill>
            <a:schemeClr val="bg1"/>
          </a:solidFill>
          <a:ln>
            <a:solidFill>
              <a:schemeClr val="bg1">
                <a:lumMod val="50000"/>
              </a:schemeClr>
            </a:solidFill>
          </a:ln>
        </p:spPr>
        <p:txBody>
          <a:bodyPr/>
          <a:lstStyle>
            <a:lvl1pPr>
              <a:defRPr sz="2400">
                <a:solidFill>
                  <a:sysClr val="windowText" lastClr="000000"/>
                </a:solidFill>
              </a:defRPr>
            </a:lvl1pPr>
          </a:lstStyle>
          <a:p>
            <a:r>
              <a:rPr lang="en-US" u="sng" dirty="0">
                <a:solidFill>
                  <a:schemeClr val="bg1">
                    <a:lumMod val="75000"/>
                  </a:schemeClr>
                </a:solidFill>
              </a:rPr>
              <a:t>Telegram:</a:t>
            </a:r>
            <a:r>
              <a:rPr lang="en-US" dirty="0"/>
              <a:t> t.me/</a:t>
            </a:r>
            <a:r>
              <a:rPr lang="en-US" dirty="0" err="1"/>
              <a:t>DcInsiders</a:t>
            </a:r>
            <a:r>
              <a:rPr lang="en-US" dirty="0"/>
              <a:t>     </a:t>
            </a:r>
            <a:r>
              <a:rPr lang="en-US" u="sng" dirty="0">
                <a:solidFill>
                  <a:schemeClr val="bg1">
                    <a:lumMod val="85000"/>
                  </a:schemeClr>
                </a:solidFill>
              </a:rPr>
              <a:t>Website:</a:t>
            </a:r>
            <a:r>
              <a:rPr lang="en-US" dirty="0">
                <a:solidFill>
                  <a:schemeClr val="bg1">
                    <a:lumMod val="85000"/>
                  </a:schemeClr>
                </a:solidFill>
              </a:rPr>
              <a:t> </a:t>
            </a:r>
            <a:r>
              <a:rPr lang="en-US" dirty="0"/>
              <a:t>www.bip300.info        </a:t>
            </a:r>
            <a:r>
              <a:rPr lang="en-US" u="sng" dirty="0">
                <a:solidFill>
                  <a:schemeClr val="bg1">
                    <a:lumMod val="75000"/>
                  </a:schemeClr>
                </a:solidFill>
              </a:rPr>
              <a:t>Paul’s Twitter:</a:t>
            </a:r>
            <a:r>
              <a:rPr lang="en-US" dirty="0">
                <a:solidFill>
                  <a:schemeClr val="bg1">
                    <a:lumMod val="75000"/>
                  </a:schemeClr>
                </a:solidFill>
              </a:rPr>
              <a:t> </a:t>
            </a:r>
            <a:r>
              <a:rPr lang="en-US" dirty="0"/>
              <a:t>@truthcoin</a:t>
            </a:r>
          </a:p>
        </p:txBody>
      </p:sp>
      <p:sp>
        <p:nvSpPr>
          <p:cNvPr id="14" name="Slide Number Placeholder 5">
            <a:extLst>
              <a:ext uri="{FF2B5EF4-FFF2-40B4-BE49-F238E27FC236}">
                <a16:creationId xmlns:a16="http://schemas.microsoft.com/office/drawing/2014/main" id="{46E5AE1C-F21E-4AD0-8FD8-59838F217094}"/>
              </a:ext>
            </a:extLst>
          </p:cNvPr>
          <p:cNvSpPr>
            <a:spLocks noGrp="1"/>
          </p:cNvSpPr>
          <p:nvPr>
            <p:ph type="sldNum" sz="quarter" idx="12"/>
          </p:nvPr>
        </p:nvSpPr>
        <p:spPr>
          <a:xfrm>
            <a:off x="11714352" y="6457950"/>
            <a:ext cx="436756" cy="365125"/>
          </a:xfrm>
        </p:spPr>
        <p:txBody>
          <a:bodyPr/>
          <a:lstStyle/>
          <a:p>
            <a:fld id="{64A73B7B-B545-4723-8D44-5CC401310D8B}" type="slidenum">
              <a:rPr lang="en-US" smtClean="0"/>
              <a:t>‹#›</a:t>
            </a:fld>
            <a:endParaRPr lang="en-US" dirty="0"/>
          </a:p>
        </p:txBody>
      </p:sp>
    </p:spTree>
    <p:extLst>
      <p:ext uri="{BB962C8B-B14F-4D97-AF65-F5344CB8AC3E}">
        <p14:creationId xmlns:p14="http://schemas.microsoft.com/office/powerpoint/2010/main" val="40538395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A5062A-693C-4E50-95B2-3EB3427690D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1723B37-237A-446D-BB60-3A8DBCB3E5D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70FCF2-1513-4CCE-BFCB-38FAC75C3445}"/>
              </a:ext>
            </a:extLst>
          </p:cNvPr>
          <p:cNvSpPr>
            <a:spLocks noGrp="1"/>
          </p:cNvSpPr>
          <p:nvPr>
            <p:ph type="dt" sz="half" idx="10"/>
          </p:nvPr>
        </p:nvSpPr>
        <p:spPr/>
        <p:txBody>
          <a:bodyPr/>
          <a:lstStyle/>
          <a:p>
            <a:fld id="{21AB0825-84A4-4060-A5F2-FB2C94504857}" type="datetime1">
              <a:rPr lang="en-US" smtClean="0"/>
              <a:t>11/4/2021</a:t>
            </a:fld>
            <a:endParaRPr lang="en-US"/>
          </a:p>
        </p:txBody>
      </p:sp>
      <p:sp>
        <p:nvSpPr>
          <p:cNvPr id="5" name="Footer Placeholder 4">
            <a:extLst>
              <a:ext uri="{FF2B5EF4-FFF2-40B4-BE49-F238E27FC236}">
                <a16:creationId xmlns:a16="http://schemas.microsoft.com/office/drawing/2014/main" id="{69534CEF-58FB-449A-A37D-36D8ED9DB161}"/>
              </a:ext>
            </a:extLst>
          </p:cNvPr>
          <p:cNvSpPr>
            <a:spLocks noGrp="1"/>
          </p:cNvSpPr>
          <p:nvPr>
            <p:ph type="ftr" sz="quarter" idx="11"/>
          </p:nvPr>
        </p:nvSpPr>
        <p:spPr/>
        <p:txBody>
          <a:bodyPr/>
          <a:lstStyle/>
          <a:p>
            <a:r>
              <a:rPr lang="en-US"/>
              <a:t>@truthcoin     _________   www.bip300.info     ________     t.me/DcInsiders</a:t>
            </a:r>
          </a:p>
        </p:txBody>
      </p:sp>
      <p:sp>
        <p:nvSpPr>
          <p:cNvPr id="6" name="Slide Number Placeholder 5">
            <a:extLst>
              <a:ext uri="{FF2B5EF4-FFF2-40B4-BE49-F238E27FC236}">
                <a16:creationId xmlns:a16="http://schemas.microsoft.com/office/drawing/2014/main" id="{33DEBDB6-6553-4060-B32B-035477CEC5BC}"/>
              </a:ext>
            </a:extLst>
          </p:cNvPr>
          <p:cNvSpPr>
            <a:spLocks noGrp="1"/>
          </p:cNvSpPr>
          <p:nvPr>
            <p:ph type="sldNum" sz="quarter" idx="12"/>
          </p:nvPr>
        </p:nvSpPr>
        <p:spPr/>
        <p:txBody>
          <a:bodyPr/>
          <a:lstStyle/>
          <a:p>
            <a:fld id="{64A73B7B-B545-4723-8D44-5CC401310D8B}" type="slidenum">
              <a:rPr lang="en-US" smtClean="0"/>
              <a:t>‹#›</a:t>
            </a:fld>
            <a:endParaRPr lang="en-US"/>
          </a:p>
        </p:txBody>
      </p:sp>
    </p:spTree>
    <p:extLst>
      <p:ext uri="{BB962C8B-B14F-4D97-AF65-F5344CB8AC3E}">
        <p14:creationId xmlns:p14="http://schemas.microsoft.com/office/powerpoint/2010/main" val="19717690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FAAC25E-9025-4FEB-898F-AA7CC6EC1EE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3909CF1-9E4F-42BA-9B67-A09A3A37A14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5B3DD14-9FBB-4BC6-AB8E-D91FED402695}"/>
              </a:ext>
            </a:extLst>
          </p:cNvPr>
          <p:cNvSpPr>
            <a:spLocks noGrp="1"/>
          </p:cNvSpPr>
          <p:nvPr>
            <p:ph type="dt" sz="half" idx="10"/>
          </p:nvPr>
        </p:nvSpPr>
        <p:spPr/>
        <p:txBody>
          <a:bodyPr/>
          <a:lstStyle/>
          <a:p>
            <a:fld id="{2022E6D6-CACF-4F28-9150-5EE6870543FE}" type="datetime1">
              <a:rPr lang="en-US" smtClean="0"/>
              <a:t>11/4/2021</a:t>
            </a:fld>
            <a:endParaRPr lang="en-US"/>
          </a:p>
        </p:txBody>
      </p:sp>
      <p:sp>
        <p:nvSpPr>
          <p:cNvPr id="5" name="Footer Placeholder 4">
            <a:extLst>
              <a:ext uri="{FF2B5EF4-FFF2-40B4-BE49-F238E27FC236}">
                <a16:creationId xmlns:a16="http://schemas.microsoft.com/office/drawing/2014/main" id="{C1152582-1D96-4693-AD57-2D6D396B2449}"/>
              </a:ext>
            </a:extLst>
          </p:cNvPr>
          <p:cNvSpPr>
            <a:spLocks noGrp="1"/>
          </p:cNvSpPr>
          <p:nvPr>
            <p:ph type="ftr" sz="quarter" idx="11"/>
          </p:nvPr>
        </p:nvSpPr>
        <p:spPr/>
        <p:txBody>
          <a:bodyPr/>
          <a:lstStyle/>
          <a:p>
            <a:r>
              <a:rPr lang="en-US"/>
              <a:t>@truthcoin     _________   www.bip300.info     ________     t.me/DcInsiders</a:t>
            </a:r>
          </a:p>
        </p:txBody>
      </p:sp>
      <p:sp>
        <p:nvSpPr>
          <p:cNvPr id="6" name="Slide Number Placeholder 5">
            <a:extLst>
              <a:ext uri="{FF2B5EF4-FFF2-40B4-BE49-F238E27FC236}">
                <a16:creationId xmlns:a16="http://schemas.microsoft.com/office/drawing/2014/main" id="{E47D81C3-3046-4EC2-8A11-96EB9BF6B6DB}"/>
              </a:ext>
            </a:extLst>
          </p:cNvPr>
          <p:cNvSpPr>
            <a:spLocks noGrp="1"/>
          </p:cNvSpPr>
          <p:nvPr>
            <p:ph type="sldNum" sz="quarter" idx="12"/>
          </p:nvPr>
        </p:nvSpPr>
        <p:spPr/>
        <p:txBody>
          <a:bodyPr/>
          <a:lstStyle/>
          <a:p>
            <a:fld id="{64A73B7B-B545-4723-8D44-5CC401310D8B}" type="slidenum">
              <a:rPr lang="en-US" smtClean="0"/>
              <a:t>‹#›</a:t>
            </a:fld>
            <a:endParaRPr lang="en-US"/>
          </a:p>
        </p:txBody>
      </p:sp>
    </p:spTree>
    <p:extLst>
      <p:ext uri="{BB962C8B-B14F-4D97-AF65-F5344CB8AC3E}">
        <p14:creationId xmlns:p14="http://schemas.microsoft.com/office/powerpoint/2010/main" val="15090377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C0DDD0-78EF-4A42-95DD-6DA2531E474C}"/>
              </a:ext>
            </a:extLst>
          </p:cNvPr>
          <p:cNvSpPr>
            <a:spLocks noGrp="1"/>
          </p:cNvSpPr>
          <p:nvPr>
            <p:ph type="title"/>
          </p:nvPr>
        </p:nvSpPr>
        <p:spPr>
          <a:xfrm>
            <a:off x="838200" y="200025"/>
            <a:ext cx="10515600" cy="765175"/>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3E6963D3-0E09-4933-B627-402C3FF2495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Slide Number Placeholder 5">
            <a:extLst>
              <a:ext uri="{FF2B5EF4-FFF2-40B4-BE49-F238E27FC236}">
                <a16:creationId xmlns:a16="http://schemas.microsoft.com/office/drawing/2014/main" id="{4CAD7641-AF5D-4AFE-A8C1-D1C4BB88A6CF}"/>
              </a:ext>
            </a:extLst>
          </p:cNvPr>
          <p:cNvSpPr>
            <a:spLocks noGrp="1"/>
          </p:cNvSpPr>
          <p:nvPr>
            <p:ph type="sldNum" sz="quarter" idx="12"/>
          </p:nvPr>
        </p:nvSpPr>
        <p:spPr>
          <a:xfrm>
            <a:off x="11676252" y="6432550"/>
            <a:ext cx="436756" cy="365125"/>
          </a:xfrm>
        </p:spPr>
        <p:txBody>
          <a:bodyPr/>
          <a:lstStyle/>
          <a:p>
            <a:fld id="{64A73B7B-B545-4723-8D44-5CC401310D8B}" type="slidenum">
              <a:rPr lang="en-US" smtClean="0"/>
              <a:t>‹#›</a:t>
            </a:fld>
            <a:endParaRPr lang="en-US" dirty="0"/>
          </a:p>
        </p:txBody>
      </p:sp>
      <p:sp>
        <p:nvSpPr>
          <p:cNvPr id="12" name="Footer Placeholder 4">
            <a:extLst>
              <a:ext uri="{FF2B5EF4-FFF2-40B4-BE49-F238E27FC236}">
                <a16:creationId xmlns:a16="http://schemas.microsoft.com/office/drawing/2014/main" id="{F8FC7810-EDF6-4CA6-9BDA-1E11CFE4E4CD}"/>
              </a:ext>
            </a:extLst>
          </p:cNvPr>
          <p:cNvSpPr>
            <a:spLocks noGrp="1"/>
          </p:cNvSpPr>
          <p:nvPr>
            <p:ph type="ftr" sz="quarter" idx="11"/>
          </p:nvPr>
        </p:nvSpPr>
        <p:spPr>
          <a:xfrm>
            <a:off x="206138" y="6378499"/>
            <a:ext cx="11447813" cy="365125"/>
          </a:xfrm>
          <a:solidFill>
            <a:schemeClr val="bg1"/>
          </a:solidFill>
          <a:ln>
            <a:solidFill>
              <a:schemeClr val="bg1">
                <a:lumMod val="50000"/>
              </a:schemeClr>
            </a:solidFill>
          </a:ln>
        </p:spPr>
        <p:txBody>
          <a:bodyPr/>
          <a:lstStyle>
            <a:lvl1pPr>
              <a:defRPr sz="2400">
                <a:solidFill>
                  <a:sysClr val="windowText" lastClr="000000"/>
                </a:solidFill>
              </a:defRPr>
            </a:lvl1pPr>
          </a:lstStyle>
          <a:p>
            <a:r>
              <a:rPr lang="en-US" u="sng" dirty="0">
                <a:solidFill>
                  <a:schemeClr val="bg1">
                    <a:lumMod val="75000"/>
                  </a:schemeClr>
                </a:solidFill>
              </a:rPr>
              <a:t>Telegram:</a:t>
            </a:r>
            <a:r>
              <a:rPr lang="en-US" dirty="0"/>
              <a:t> t.me/</a:t>
            </a:r>
            <a:r>
              <a:rPr lang="en-US" dirty="0" err="1"/>
              <a:t>DcInsiders</a:t>
            </a:r>
            <a:r>
              <a:rPr lang="en-US" dirty="0"/>
              <a:t>     </a:t>
            </a:r>
            <a:r>
              <a:rPr lang="en-US" u="sng" dirty="0">
                <a:solidFill>
                  <a:schemeClr val="bg1">
                    <a:lumMod val="85000"/>
                  </a:schemeClr>
                </a:solidFill>
              </a:rPr>
              <a:t>Website:</a:t>
            </a:r>
            <a:r>
              <a:rPr lang="en-US" dirty="0">
                <a:solidFill>
                  <a:schemeClr val="bg1">
                    <a:lumMod val="85000"/>
                  </a:schemeClr>
                </a:solidFill>
              </a:rPr>
              <a:t> </a:t>
            </a:r>
            <a:r>
              <a:rPr lang="en-US" dirty="0"/>
              <a:t>www.drivechain.info        </a:t>
            </a:r>
            <a:r>
              <a:rPr lang="en-US" u="sng" dirty="0">
                <a:solidFill>
                  <a:schemeClr val="bg1">
                    <a:lumMod val="75000"/>
                  </a:schemeClr>
                </a:solidFill>
              </a:rPr>
              <a:t>Paul’s Twitter:</a:t>
            </a:r>
            <a:r>
              <a:rPr lang="en-US" dirty="0">
                <a:solidFill>
                  <a:schemeClr val="bg1">
                    <a:lumMod val="75000"/>
                  </a:schemeClr>
                </a:solidFill>
              </a:rPr>
              <a:t> </a:t>
            </a:r>
            <a:r>
              <a:rPr lang="en-US" dirty="0"/>
              <a:t>@truthcoin</a:t>
            </a:r>
          </a:p>
        </p:txBody>
      </p:sp>
    </p:spTree>
    <p:extLst>
      <p:ext uri="{BB962C8B-B14F-4D97-AF65-F5344CB8AC3E}">
        <p14:creationId xmlns:p14="http://schemas.microsoft.com/office/powerpoint/2010/main" val="23437961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FC07C9-55A0-4D31-BAB6-6AD0D1C6FCB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668EF90-16B2-4C15-9D3E-88261768C8E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64E515D-1142-4945-9C38-CC848295D925}"/>
              </a:ext>
            </a:extLst>
          </p:cNvPr>
          <p:cNvSpPr>
            <a:spLocks noGrp="1"/>
          </p:cNvSpPr>
          <p:nvPr>
            <p:ph type="dt" sz="half" idx="10"/>
          </p:nvPr>
        </p:nvSpPr>
        <p:spPr/>
        <p:txBody>
          <a:bodyPr/>
          <a:lstStyle/>
          <a:p>
            <a:fld id="{8A86FAE9-7DEF-4AB0-AFF8-ED72CF978E5C}" type="datetime1">
              <a:rPr lang="en-US" smtClean="0"/>
              <a:t>11/4/2021</a:t>
            </a:fld>
            <a:endParaRPr lang="en-US"/>
          </a:p>
        </p:txBody>
      </p:sp>
      <p:sp>
        <p:nvSpPr>
          <p:cNvPr id="5" name="Footer Placeholder 4">
            <a:extLst>
              <a:ext uri="{FF2B5EF4-FFF2-40B4-BE49-F238E27FC236}">
                <a16:creationId xmlns:a16="http://schemas.microsoft.com/office/drawing/2014/main" id="{3523380F-1EC2-427D-9C37-4006784AA3BE}"/>
              </a:ext>
            </a:extLst>
          </p:cNvPr>
          <p:cNvSpPr>
            <a:spLocks noGrp="1"/>
          </p:cNvSpPr>
          <p:nvPr>
            <p:ph type="ftr" sz="quarter" idx="11"/>
          </p:nvPr>
        </p:nvSpPr>
        <p:spPr/>
        <p:txBody>
          <a:bodyPr/>
          <a:lstStyle/>
          <a:p>
            <a:r>
              <a:rPr lang="en-US"/>
              <a:t>@truthcoin     _________   www.bip300.info     ________     t.me/DcInsiders</a:t>
            </a:r>
          </a:p>
        </p:txBody>
      </p:sp>
      <p:sp>
        <p:nvSpPr>
          <p:cNvPr id="6" name="Slide Number Placeholder 5">
            <a:extLst>
              <a:ext uri="{FF2B5EF4-FFF2-40B4-BE49-F238E27FC236}">
                <a16:creationId xmlns:a16="http://schemas.microsoft.com/office/drawing/2014/main" id="{1B5DCC02-34C6-421A-84AD-FFBC24D2E27F}"/>
              </a:ext>
            </a:extLst>
          </p:cNvPr>
          <p:cNvSpPr>
            <a:spLocks noGrp="1"/>
          </p:cNvSpPr>
          <p:nvPr>
            <p:ph type="sldNum" sz="quarter" idx="12"/>
          </p:nvPr>
        </p:nvSpPr>
        <p:spPr/>
        <p:txBody>
          <a:bodyPr/>
          <a:lstStyle/>
          <a:p>
            <a:fld id="{64A73B7B-B545-4723-8D44-5CC401310D8B}" type="slidenum">
              <a:rPr lang="en-US" smtClean="0"/>
              <a:t>‹#›</a:t>
            </a:fld>
            <a:endParaRPr lang="en-US"/>
          </a:p>
        </p:txBody>
      </p:sp>
    </p:spTree>
    <p:extLst>
      <p:ext uri="{BB962C8B-B14F-4D97-AF65-F5344CB8AC3E}">
        <p14:creationId xmlns:p14="http://schemas.microsoft.com/office/powerpoint/2010/main" val="13636958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31717B-13C5-4F6D-9FEC-108C6B1516A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839BF34-1FAC-49AC-9790-3E894C5BB41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2DDBF86-E401-412D-A4C2-F579C91982F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1394AAF-B671-4DBA-AC6C-04B694AFDAD8}"/>
              </a:ext>
            </a:extLst>
          </p:cNvPr>
          <p:cNvSpPr>
            <a:spLocks noGrp="1"/>
          </p:cNvSpPr>
          <p:nvPr>
            <p:ph type="dt" sz="half" idx="10"/>
          </p:nvPr>
        </p:nvSpPr>
        <p:spPr/>
        <p:txBody>
          <a:bodyPr/>
          <a:lstStyle/>
          <a:p>
            <a:fld id="{960414C6-6EDA-42D1-AC36-B42662BC42E0}" type="datetime1">
              <a:rPr lang="en-US" smtClean="0"/>
              <a:t>11/4/2021</a:t>
            </a:fld>
            <a:endParaRPr lang="en-US"/>
          </a:p>
        </p:txBody>
      </p:sp>
      <p:sp>
        <p:nvSpPr>
          <p:cNvPr id="6" name="Footer Placeholder 5">
            <a:extLst>
              <a:ext uri="{FF2B5EF4-FFF2-40B4-BE49-F238E27FC236}">
                <a16:creationId xmlns:a16="http://schemas.microsoft.com/office/drawing/2014/main" id="{B1391FFA-3FD8-4A45-8B1B-358410962228}"/>
              </a:ext>
            </a:extLst>
          </p:cNvPr>
          <p:cNvSpPr>
            <a:spLocks noGrp="1"/>
          </p:cNvSpPr>
          <p:nvPr>
            <p:ph type="ftr" sz="quarter" idx="11"/>
          </p:nvPr>
        </p:nvSpPr>
        <p:spPr/>
        <p:txBody>
          <a:bodyPr/>
          <a:lstStyle/>
          <a:p>
            <a:r>
              <a:rPr lang="en-US"/>
              <a:t>@truthcoin     _________   www.bip300.info     ________     t.me/DcInsiders</a:t>
            </a:r>
          </a:p>
        </p:txBody>
      </p:sp>
      <p:sp>
        <p:nvSpPr>
          <p:cNvPr id="7" name="Slide Number Placeholder 6">
            <a:extLst>
              <a:ext uri="{FF2B5EF4-FFF2-40B4-BE49-F238E27FC236}">
                <a16:creationId xmlns:a16="http://schemas.microsoft.com/office/drawing/2014/main" id="{29BCC2ED-D23B-4F9A-9BB8-325CC3498632}"/>
              </a:ext>
            </a:extLst>
          </p:cNvPr>
          <p:cNvSpPr>
            <a:spLocks noGrp="1"/>
          </p:cNvSpPr>
          <p:nvPr>
            <p:ph type="sldNum" sz="quarter" idx="12"/>
          </p:nvPr>
        </p:nvSpPr>
        <p:spPr/>
        <p:txBody>
          <a:bodyPr/>
          <a:lstStyle/>
          <a:p>
            <a:fld id="{64A73B7B-B545-4723-8D44-5CC401310D8B}" type="slidenum">
              <a:rPr lang="en-US" smtClean="0"/>
              <a:t>‹#›</a:t>
            </a:fld>
            <a:endParaRPr lang="en-US"/>
          </a:p>
        </p:txBody>
      </p:sp>
    </p:spTree>
    <p:extLst>
      <p:ext uri="{BB962C8B-B14F-4D97-AF65-F5344CB8AC3E}">
        <p14:creationId xmlns:p14="http://schemas.microsoft.com/office/powerpoint/2010/main" val="21899175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46067E-A29C-4C89-899E-428BDF958E3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6F8CEEC-1D1E-470B-B8ED-E1433752913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4DB2F8E-7BEB-4DE8-9058-F4CD281C954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83A3C1C-0372-41B7-B353-645AEB362C5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BCAC2B6-BCF6-4031-B98A-C1A1B367403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9BC1589-4DC9-475B-95C7-7BDF0409AE8D}"/>
              </a:ext>
            </a:extLst>
          </p:cNvPr>
          <p:cNvSpPr>
            <a:spLocks noGrp="1"/>
          </p:cNvSpPr>
          <p:nvPr>
            <p:ph type="dt" sz="half" idx="10"/>
          </p:nvPr>
        </p:nvSpPr>
        <p:spPr/>
        <p:txBody>
          <a:bodyPr/>
          <a:lstStyle/>
          <a:p>
            <a:fld id="{AC38A5A5-A04D-4B3F-BB6D-4A58E6168C05}" type="datetime1">
              <a:rPr lang="en-US" smtClean="0"/>
              <a:t>11/4/2021</a:t>
            </a:fld>
            <a:endParaRPr lang="en-US"/>
          </a:p>
        </p:txBody>
      </p:sp>
      <p:sp>
        <p:nvSpPr>
          <p:cNvPr id="8" name="Footer Placeholder 7">
            <a:extLst>
              <a:ext uri="{FF2B5EF4-FFF2-40B4-BE49-F238E27FC236}">
                <a16:creationId xmlns:a16="http://schemas.microsoft.com/office/drawing/2014/main" id="{8C541F0B-B8AF-4D54-9642-E9ABDAA19523}"/>
              </a:ext>
            </a:extLst>
          </p:cNvPr>
          <p:cNvSpPr>
            <a:spLocks noGrp="1"/>
          </p:cNvSpPr>
          <p:nvPr>
            <p:ph type="ftr" sz="quarter" idx="11"/>
          </p:nvPr>
        </p:nvSpPr>
        <p:spPr/>
        <p:txBody>
          <a:bodyPr/>
          <a:lstStyle/>
          <a:p>
            <a:r>
              <a:rPr lang="en-US"/>
              <a:t>@truthcoin     _________   www.bip300.info     ________     t.me/DcInsiders</a:t>
            </a:r>
          </a:p>
        </p:txBody>
      </p:sp>
      <p:sp>
        <p:nvSpPr>
          <p:cNvPr id="9" name="Slide Number Placeholder 8">
            <a:extLst>
              <a:ext uri="{FF2B5EF4-FFF2-40B4-BE49-F238E27FC236}">
                <a16:creationId xmlns:a16="http://schemas.microsoft.com/office/drawing/2014/main" id="{CA1A924B-E711-42D3-A714-03B236D9A78B}"/>
              </a:ext>
            </a:extLst>
          </p:cNvPr>
          <p:cNvSpPr>
            <a:spLocks noGrp="1"/>
          </p:cNvSpPr>
          <p:nvPr>
            <p:ph type="sldNum" sz="quarter" idx="12"/>
          </p:nvPr>
        </p:nvSpPr>
        <p:spPr/>
        <p:txBody>
          <a:bodyPr/>
          <a:lstStyle/>
          <a:p>
            <a:fld id="{64A73B7B-B545-4723-8D44-5CC401310D8B}" type="slidenum">
              <a:rPr lang="en-US" smtClean="0"/>
              <a:t>‹#›</a:t>
            </a:fld>
            <a:endParaRPr lang="en-US"/>
          </a:p>
        </p:txBody>
      </p:sp>
    </p:spTree>
    <p:extLst>
      <p:ext uri="{BB962C8B-B14F-4D97-AF65-F5344CB8AC3E}">
        <p14:creationId xmlns:p14="http://schemas.microsoft.com/office/powerpoint/2010/main" val="20021740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AA7FA7-299F-412A-AEFC-C3A59A671E4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7DECF64-7EE0-4863-8D80-F3B9BA2A1CAE}"/>
              </a:ext>
            </a:extLst>
          </p:cNvPr>
          <p:cNvSpPr>
            <a:spLocks noGrp="1"/>
          </p:cNvSpPr>
          <p:nvPr>
            <p:ph type="dt" sz="half" idx="10"/>
          </p:nvPr>
        </p:nvSpPr>
        <p:spPr/>
        <p:txBody>
          <a:bodyPr/>
          <a:lstStyle/>
          <a:p>
            <a:fld id="{C08D74BE-D23B-4554-9B37-F01B8FE6BD22}" type="datetime1">
              <a:rPr lang="en-US" smtClean="0"/>
              <a:t>11/4/2021</a:t>
            </a:fld>
            <a:endParaRPr lang="en-US"/>
          </a:p>
        </p:txBody>
      </p:sp>
      <p:sp>
        <p:nvSpPr>
          <p:cNvPr id="4" name="Footer Placeholder 3">
            <a:extLst>
              <a:ext uri="{FF2B5EF4-FFF2-40B4-BE49-F238E27FC236}">
                <a16:creationId xmlns:a16="http://schemas.microsoft.com/office/drawing/2014/main" id="{2DD07765-1D45-4E83-AA9B-FF7686FF8042}"/>
              </a:ext>
            </a:extLst>
          </p:cNvPr>
          <p:cNvSpPr>
            <a:spLocks noGrp="1"/>
          </p:cNvSpPr>
          <p:nvPr>
            <p:ph type="ftr" sz="quarter" idx="11"/>
          </p:nvPr>
        </p:nvSpPr>
        <p:spPr/>
        <p:txBody>
          <a:bodyPr/>
          <a:lstStyle/>
          <a:p>
            <a:r>
              <a:rPr lang="en-US"/>
              <a:t>@truthcoin     _________   www.bip300.info     ________     t.me/DcInsiders</a:t>
            </a:r>
          </a:p>
        </p:txBody>
      </p:sp>
      <p:sp>
        <p:nvSpPr>
          <p:cNvPr id="5" name="Slide Number Placeholder 4">
            <a:extLst>
              <a:ext uri="{FF2B5EF4-FFF2-40B4-BE49-F238E27FC236}">
                <a16:creationId xmlns:a16="http://schemas.microsoft.com/office/drawing/2014/main" id="{1E112EA5-3F11-4DDC-98A1-915577DB7BB0}"/>
              </a:ext>
            </a:extLst>
          </p:cNvPr>
          <p:cNvSpPr>
            <a:spLocks noGrp="1"/>
          </p:cNvSpPr>
          <p:nvPr>
            <p:ph type="sldNum" sz="quarter" idx="12"/>
          </p:nvPr>
        </p:nvSpPr>
        <p:spPr/>
        <p:txBody>
          <a:bodyPr/>
          <a:lstStyle/>
          <a:p>
            <a:fld id="{64A73B7B-B545-4723-8D44-5CC401310D8B}" type="slidenum">
              <a:rPr lang="en-US" smtClean="0"/>
              <a:t>‹#›</a:t>
            </a:fld>
            <a:endParaRPr lang="en-US"/>
          </a:p>
        </p:txBody>
      </p:sp>
    </p:spTree>
    <p:extLst>
      <p:ext uri="{BB962C8B-B14F-4D97-AF65-F5344CB8AC3E}">
        <p14:creationId xmlns:p14="http://schemas.microsoft.com/office/powerpoint/2010/main" val="26012881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BB53F51-082B-4E7F-AFCD-439937BAC6DC}"/>
              </a:ext>
            </a:extLst>
          </p:cNvPr>
          <p:cNvSpPr>
            <a:spLocks noGrp="1"/>
          </p:cNvSpPr>
          <p:nvPr>
            <p:ph type="dt" sz="half" idx="10"/>
          </p:nvPr>
        </p:nvSpPr>
        <p:spPr/>
        <p:txBody>
          <a:bodyPr/>
          <a:lstStyle/>
          <a:p>
            <a:fld id="{A5752131-EA7D-448B-9185-FB397FA5349D}" type="datetime1">
              <a:rPr lang="en-US" smtClean="0"/>
              <a:t>11/4/2021</a:t>
            </a:fld>
            <a:endParaRPr lang="en-US"/>
          </a:p>
        </p:txBody>
      </p:sp>
      <p:sp>
        <p:nvSpPr>
          <p:cNvPr id="3" name="Footer Placeholder 2">
            <a:extLst>
              <a:ext uri="{FF2B5EF4-FFF2-40B4-BE49-F238E27FC236}">
                <a16:creationId xmlns:a16="http://schemas.microsoft.com/office/drawing/2014/main" id="{A8FFA627-7885-4A58-917F-373F31F0C327}"/>
              </a:ext>
            </a:extLst>
          </p:cNvPr>
          <p:cNvSpPr>
            <a:spLocks noGrp="1"/>
          </p:cNvSpPr>
          <p:nvPr>
            <p:ph type="ftr" sz="quarter" idx="11"/>
          </p:nvPr>
        </p:nvSpPr>
        <p:spPr/>
        <p:txBody>
          <a:bodyPr/>
          <a:lstStyle/>
          <a:p>
            <a:r>
              <a:rPr lang="en-US"/>
              <a:t>@truthcoin     _________   www.bip300.info     ________     t.me/DcInsiders</a:t>
            </a:r>
          </a:p>
        </p:txBody>
      </p:sp>
      <p:sp>
        <p:nvSpPr>
          <p:cNvPr id="4" name="Slide Number Placeholder 3">
            <a:extLst>
              <a:ext uri="{FF2B5EF4-FFF2-40B4-BE49-F238E27FC236}">
                <a16:creationId xmlns:a16="http://schemas.microsoft.com/office/drawing/2014/main" id="{34BF0990-373D-48B0-B4B3-BF5EBCBC131C}"/>
              </a:ext>
            </a:extLst>
          </p:cNvPr>
          <p:cNvSpPr>
            <a:spLocks noGrp="1"/>
          </p:cNvSpPr>
          <p:nvPr>
            <p:ph type="sldNum" sz="quarter" idx="12"/>
          </p:nvPr>
        </p:nvSpPr>
        <p:spPr/>
        <p:txBody>
          <a:bodyPr/>
          <a:lstStyle/>
          <a:p>
            <a:fld id="{64A73B7B-B545-4723-8D44-5CC401310D8B}" type="slidenum">
              <a:rPr lang="en-US" smtClean="0"/>
              <a:t>‹#›</a:t>
            </a:fld>
            <a:endParaRPr lang="en-US"/>
          </a:p>
        </p:txBody>
      </p:sp>
    </p:spTree>
    <p:extLst>
      <p:ext uri="{BB962C8B-B14F-4D97-AF65-F5344CB8AC3E}">
        <p14:creationId xmlns:p14="http://schemas.microsoft.com/office/powerpoint/2010/main" val="23863425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3B2C78-2C84-4E1F-BFA6-A30164BD398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C8EE340-3E4F-43F4-83CA-CDE4F7D0F11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5A89FF8-A9AD-41D1-856C-3D512ECC9E2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5E754B0-4ABC-451E-9ED2-F3196C9C2A0F}"/>
              </a:ext>
            </a:extLst>
          </p:cNvPr>
          <p:cNvSpPr>
            <a:spLocks noGrp="1"/>
          </p:cNvSpPr>
          <p:nvPr>
            <p:ph type="dt" sz="half" idx="10"/>
          </p:nvPr>
        </p:nvSpPr>
        <p:spPr/>
        <p:txBody>
          <a:bodyPr/>
          <a:lstStyle/>
          <a:p>
            <a:fld id="{29D4C6CE-71E8-4881-82E5-E63D31B2653A}" type="datetime1">
              <a:rPr lang="en-US" smtClean="0"/>
              <a:t>11/4/2021</a:t>
            </a:fld>
            <a:endParaRPr lang="en-US"/>
          </a:p>
        </p:txBody>
      </p:sp>
      <p:sp>
        <p:nvSpPr>
          <p:cNvPr id="6" name="Footer Placeholder 5">
            <a:extLst>
              <a:ext uri="{FF2B5EF4-FFF2-40B4-BE49-F238E27FC236}">
                <a16:creationId xmlns:a16="http://schemas.microsoft.com/office/drawing/2014/main" id="{7CEACCC0-565D-419B-990A-28739B82DD40}"/>
              </a:ext>
            </a:extLst>
          </p:cNvPr>
          <p:cNvSpPr>
            <a:spLocks noGrp="1"/>
          </p:cNvSpPr>
          <p:nvPr>
            <p:ph type="ftr" sz="quarter" idx="11"/>
          </p:nvPr>
        </p:nvSpPr>
        <p:spPr/>
        <p:txBody>
          <a:bodyPr/>
          <a:lstStyle/>
          <a:p>
            <a:r>
              <a:rPr lang="en-US"/>
              <a:t>@truthcoin     _________   www.bip300.info     ________     t.me/DcInsiders</a:t>
            </a:r>
          </a:p>
        </p:txBody>
      </p:sp>
      <p:sp>
        <p:nvSpPr>
          <p:cNvPr id="7" name="Slide Number Placeholder 6">
            <a:extLst>
              <a:ext uri="{FF2B5EF4-FFF2-40B4-BE49-F238E27FC236}">
                <a16:creationId xmlns:a16="http://schemas.microsoft.com/office/drawing/2014/main" id="{0C8E5280-69B4-4E90-97B8-D9AD44812CDE}"/>
              </a:ext>
            </a:extLst>
          </p:cNvPr>
          <p:cNvSpPr>
            <a:spLocks noGrp="1"/>
          </p:cNvSpPr>
          <p:nvPr>
            <p:ph type="sldNum" sz="quarter" idx="12"/>
          </p:nvPr>
        </p:nvSpPr>
        <p:spPr/>
        <p:txBody>
          <a:bodyPr/>
          <a:lstStyle/>
          <a:p>
            <a:fld id="{64A73B7B-B545-4723-8D44-5CC401310D8B}" type="slidenum">
              <a:rPr lang="en-US" smtClean="0"/>
              <a:t>‹#›</a:t>
            </a:fld>
            <a:endParaRPr lang="en-US"/>
          </a:p>
        </p:txBody>
      </p:sp>
    </p:spTree>
    <p:extLst>
      <p:ext uri="{BB962C8B-B14F-4D97-AF65-F5344CB8AC3E}">
        <p14:creationId xmlns:p14="http://schemas.microsoft.com/office/powerpoint/2010/main" val="7839571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30F2AF-8C94-49BF-995B-03A57840C6E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292C42C-0A96-4790-B2DD-061709998EF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D0313A0-A7FD-488A-BD45-81B9EA4CDAF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D78E7C7-C30F-4C3E-8243-A6C4D6E27581}"/>
              </a:ext>
            </a:extLst>
          </p:cNvPr>
          <p:cNvSpPr>
            <a:spLocks noGrp="1"/>
          </p:cNvSpPr>
          <p:nvPr>
            <p:ph type="dt" sz="half" idx="10"/>
          </p:nvPr>
        </p:nvSpPr>
        <p:spPr/>
        <p:txBody>
          <a:bodyPr/>
          <a:lstStyle/>
          <a:p>
            <a:fld id="{FCB0343B-65A7-4418-AC9A-CC5DB4905712}" type="datetime1">
              <a:rPr lang="en-US" smtClean="0"/>
              <a:t>11/4/2021</a:t>
            </a:fld>
            <a:endParaRPr lang="en-US"/>
          </a:p>
        </p:txBody>
      </p:sp>
      <p:sp>
        <p:nvSpPr>
          <p:cNvPr id="6" name="Footer Placeholder 5">
            <a:extLst>
              <a:ext uri="{FF2B5EF4-FFF2-40B4-BE49-F238E27FC236}">
                <a16:creationId xmlns:a16="http://schemas.microsoft.com/office/drawing/2014/main" id="{86C0E137-EABF-4404-A692-C25DB4B91D56}"/>
              </a:ext>
            </a:extLst>
          </p:cNvPr>
          <p:cNvSpPr>
            <a:spLocks noGrp="1"/>
          </p:cNvSpPr>
          <p:nvPr>
            <p:ph type="ftr" sz="quarter" idx="11"/>
          </p:nvPr>
        </p:nvSpPr>
        <p:spPr/>
        <p:txBody>
          <a:bodyPr/>
          <a:lstStyle/>
          <a:p>
            <a:r>
              <a:rPr lang="en-US"/>
              <a:t>@truthcoin     _________   www.bip300.info     ________     t.me/DcInsiders</a:t>
            </a:r>
          </a:p>
        </p:txBody>
      </p:sp>
      <p:sp>
        <p:nvSpPr>
          <p:cNvPr id="7" name="Slide Number Placeholder 6">
            <a:extLst>
              <a:ext uri="{FF2B5EF4-FFF2-40B4-BE49-F238E27FC236}">
                <a16:creationId xmlns:a16="http://schemas.microsoft.com/office/drawing/2014/main" id="{2452AF1B-C072-4F25-8306-847E4982F30F}"/>
              </a:ext>
            </a:extLst>
          </p:cNvPr>
          <p:cNvSpPr>
            <a:spLocks noGrp="1"/>
          </p:cNvSpPr>
          <p:nvPr>
            <p:ph type="sldNum" sz="quarter" idx="12"/>
          </p:nvPr>
        </p:nvSpPr>
        <p:spPr/>
        <p:txBody>
          <a:bodyPr/>
          <a:lstStyle/>
          <a:p>
            <a:fld id="{64A73B7B-B545-4723-8D44-5CC401310D8B}" type="slidenum">
              <a:rPr lang="en-US" smtClean="0"/>
              <a:t>‹#›</a:t>
            </a:fld>
            <a:endParaRPr lang="en-US"/>
          </a:p>
        </p:txBody>
      </p:sp>
    </p:spTree>
    <p:extLst>
      <p:ext uri="{BB962C8B-B14F-4D97-AF65-F5344CB8AC3E}">
        <p14:creationId xmlns:p14="http://schemas.microsoft.com/office/powerpoint/2010/main" val="5321686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BF0BEA8-540F-4268-B2C8-824492B3250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F3FC68F-9261-46A7-A0DF-9D214AC6327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8DBCF1F-1A07-4A52-8A82-13B1A0643DD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23E8D8-A43D-453C-B167-B19C8F65D18A}" type="datetime1">
              <a:rPr lang="en-US" smtClean="0"/>
              <a:t>11/4/2021</a:t>
            </a:fld>
            <a:endParaRPr lang="en-US"/>
          </a:p>
        </p:txBody>
      </p:sp>
      <p:sp>
        <p:nvSpPr>
          <p:cNvPr id="5" name="Footer Placeholder 4">
            <a:extLst>
              <a:ext uri="{FF2B5EF4-FFF2-40B4-BE49-F238E27FC236}">
                <a16:creationId xmlns:a16="http://schemas.microsoft.com/office/drawing/2014/main" id="{AD58EFFA-DF3B-4D05-8568-91801723FA6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@truthcoin     _________   www.bip300.info     ________     t.me/DcInsiders</a:t>
            </a:r>
          </a:p>
        </p:txBody>
      </p:sp>
      <p:sp>
        <p:nvSpPr>
          <p:cNvPr id="6" name="Slide Number Placeholder 5">
            <a:extLst>
              <a:ext uri="{FF2B5EF4-FFF2-40B4-BE49-F238E27FC236}">
                <a16:creationId xmlns:a16="http://schemas.microsoft.com/office/drawing/2014/main" id="{8DC65776-3638-4A66-867C-223610DBF7A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4A73B7B-B545-4723-8D44-5CC401310D8B}" type="slidenum">
              <a:rPr lang="en-US" smtClean="0"/>
              <a:t>‹#›</a:t>
            </a:fld>
            <a:endParaRPr lang="en-US"/>
          </a:p>
        </p:txBody>
      </p:sp>
    </p:spTree>
    <p:extLst>
      <p:ext uri="{BB962C8B-B14F-4D97-AF65-F5344CB8AC3E}">
        <p14:creationId xmlns:p14="http://schemas.microsoft.com/office/powerpoint/2010/main" val="408792964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cryptofees.info/" TargetMode="External"/><Relationship Id="rId7"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3" Type="http://schemas.openxmlformats.org/officeDocument/2006/relationships/hyperlink" Target="https://cryptofees.info/" TargetMode="External"/><Relationship Id="rId7"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2.png"/><Relationship Id="rId4" Type="http://schemas.openxmlformats.org/officeDocument/2006/relationships/hyperlink" Target="https://cryptofees.info/"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3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3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CF9DCF39-F624-41E6-AA46-C7F9486B1E84}"/>
              </a:ext>
            </a:extLst>
          </p:cNvPr>
          <p:cNvPicPr>
            <a:picLocks noChangeAspect="1"/>
          </p:cNvPicPr>
          <p:nvPr/>
        </p:nvPicPr>
        <p:blipFill>
          <a:blip r:embed="rId2">
            <a:extLst>
              <a:ext uri="{BEBA8EAE-BF5A-486C-A8C5-ECC9F3942E4B}">
                <a14:imgProps xmlns:a14="http://schemas.microsoft.com/office/drawing/2010/main">
                  <a14:imgLayer r:embed="rId3">
                    <a14:imgEffect>
                      <a14:artisticGlass/>
                    </a14:imgEffect>
                  </a14:imgLayer>
                </a14:imgProps>
              </a:ext>
            </a:extLst>
          </a:blip>
          <a:stretch>
            <a:fillRect/>
          </a:stretch>
        </p:blipFill>
        <p:spPr>
          <a:xfrm>
            <a:off x="66675" y="34925"/>
            <a:ext cx="12039600" cy="6775450"/>
          </a:xfrm>
          <a:prstGeom prst="rect">
            <a:avLst/>
          </a:prstGeom>
        </p:spPr>
      </p:pic>
      <p:sp>
        <p:nvSpPr>
          <p:cNvPr id="14" name="Rectangle 13">
            <a:extLst>
              <a:ext uri="{FF2B5EF4-FFF2-40B4-BE49-F238E27FC236}">
                <a16:creationId xmlns:a16="http://schemas.microsoft.com/office/drawing/2014/main" id="{E3599245-2C81-45EE-BAA8-6568220FC2E8}"/>
              </a:ext>
            </a:extLst>
          </p:cNvPr>
          <p:cNvSpPr/>
          <p:nvPr/>
        </p:nvSpPr>
        <p:spPr>
          <a:xfrm>
            <a:off x="40891" y="114376"/>
            <a:ext cx="12084433" cy="6543599"/>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D384F910-4175-4989-B760-B93D0124D438}"/>
              </a:ext>
            </a:extLst>
          </p:cNvPr>
          <p:cNvSpPr>
            <a:spLocks noGrp="1"/>
          </p:cNvSpPr>
          <p:nvPr>
            <p:ph type="ctrTitle"/>
          </p:nvPr>
        </p:nvSpPr>
        <p:spPr>
          <a:xfrm>
            <a:off x="2417535" y="960475"/>
            <a:ext cx="6921500" cy="2387600"/>
          </a:xfrm>
          <a:solidFill>
            <a:schemeClr val="bg1">
              <a:alpha val="36000"/>
            </a:schemeClr>
          </a:solidFill>
        </p:spPr>
        <p:txBody>
          <a:bodyPr>
            <a:normAutofit fontScale="90000"/>
          </a:bodyPr>
          <a:lstStyle/>
          <a:p>
            <a:r>
              <a:rPr lang="en-US" b="1" dirty="0"/>
              <a:t>Bip300: Getting to</a:t>
            </a:r>
            <a:br>
              <a:rPr lang="en-US" b="1" dirty="0"/>
            </a:br>
            <a:r>
              <a:rPr lang="en-US" b="1" dirty="0"/>
              <a:t>100% Bitcoin Dominance</a:t>
            </a:r>
            <a:br>
              <a:rPr lang="en-US" b="1" dirty="0"/>
            </a:br>
            <a:r>
              <a:rPr lang="en-US" b="1" dirty="0"/>
              <a:t>(and Beyond)</a:t>
            </a:r>
          </a:p>
        </p:txBody>
      </p:sp>
      <p:sp>
        <p:nvSpPr>
          <p:cNvPr id="7" name="Subtitle 6">
            <a:extLst>
              <a:ext uri="{FF2B5EF4-FFF2-40B4-BE49-F238E27FC236}">
                <a16:creationId xmlns:a16="http://schemas.microsoft.com/office/drawing/2014/main" id="{1FDB89DB-A976-4889-BAC9-60FC19531570}"/>
              </a:ext>
            </a:extLst>
          </p:cNvPr>
          <p:cNvSpPr>
            <a:spLocks noGrp="1"/>
          </p:cNvSpPr>
          <p:nvPr>
            <p:ph type="subTitle" idx="1"/>
          </p:nvPr>
        </p:nvSpPr>
        <p:spPr>
          <a:xfrm>
            <a:off x="3657407" y="3589414"/>
            <a:ext cx="4851400" cy="1160462"/>
          </a:xfrm>
          <a:solidFill>
            <a:schemeClr val="bg1">
              <a:alpha val="59000"/>
            </a:schemeClr>
          </a:solidFill>
        </p:spPr>
        <p:txBody>
          <a:bodyPr/>
          <a:lstStyle/>
          <a:p>
            <a:r>
              <a:rPr lang="en-US" sz="2800" dirty="0"/>
              <a:t>Paul Sztorc</a:t>
            </a:r>
          </a:p>
          <a:p>
            <a:r>
              <a:rPr lang="en-US" sz="2800" dirty="0" err="1"/>
              <a:t>TabConf</a:t>
            </a:r>
            <a:r>
              <a:rPr lang="en-US" sz="2800" dirty="0"/>
              <a:t> 2021 -- November 5</a:t>
            </a:r>
            <a:r>
              <a:rPr lang="en-US" sz="2800" baseline="30000" dirty="0"/>
              <a:t>th</a:t>
            </a:r>
            <a:endParaRPr lang="en-US" sz="2800" dirty="0"/>
          </a:p>
          <a:p>
            <a:endParaRPr lang="en-US" dirty="0"/>
          </a:p>
        </p:txBody>
      </p:sp>
      <p:sp>
        <p:nvSpPr>
          <p:cNvPr id="5" name="Slide Number Placeholder 4">
            <a:extLst>
              <a:ext uri="{FF2B5EF4-FFF2-40B4-BE49-F238E27FC236}">
                <a16:creationId xmlns:a16="http://schemas.microsoft.com/office/drawing/2014/main" id="{B87F1A88-8226-435B-896C-C04012D032BF}"/>
              </a:ext>
            </a:extLst>
          </p:cNvPr>
          <p:cNvSpPr>
            <a:spLocks noGrp="1"/>
          </p:cNvSpPr>
          <p:nvPr>
            <p:ph type="sldNum" sz="quarter" idx="12"/>
          </p:nvPr>
        </p:nvSpPr>
        <p:spPr/>
        <p:txBody>
          <a:bodyPr/>
          <a:lstStyle/>
          <a:p>
            <a:fld id="{64A73B7B-B545-4723-8D44-5CC401310D8B}" type="slidenum">
              <a:rPr lang="en-US" smtClean="0"/>
              <a:t>1</a:t>
            </a:fld>
            <a:endParaRPr lang="en-US" dirty="0"/>
          </a:p>
        </p:txBody>
      </p:sp>
      <p:sp>
        <p:nvSpPr>
          <p:cNvPr id="10" name="Footer Placeholder 4">
            <a:extLst>
              <a:ext uri="{FF2B5EF4-FFF2-40B4-BE49-F238E27FC236}">
                <a16:creationId xmlns:a16="http://schemas.microsoft.com/office/drawing/2014/main" id="{B76168F4-2C9A-4E1E-B133-BCFC0B58E65D}"/>
              </a:ext>
            </a:extLst>
          </p:cNvPr>
          <p:cNvSpPr>
            <a:spLocks noGrp="1"/>
          </p:cNvSpPr>
          <p:nvPr>
            <p:ph type="ftr" sz="quarter" idx="11"/>
          </p:nvPr>
        </p:nvSpPr>
        <p:spPr>
          <a:xfrm>
            <a:off x="154379" y="6378499"/>
            <a:ext cx="11447813" cy="365125"/>
          </a:xfrm>
        </p:spPr>
        <p:txBody>
          <a:bodyPr/>
          <a:lstStyle/>
          <a:p>
            <a:r>
              <a:rPr lang="en-US" u="sng" dirty="0">
                <a:solidFill>
                  <a:schemeClr val="bg1">
                    <a:lumMod val="75000"/>
                  </a:schemeClr>
                </a:solidFill>
              </a:rPr>
              <a:t>Telegram:</a:t>
            </a:r>
            <a:r>
              <a:rPr lang="en-US" dirty="0"/>
              <a:t> t.me/</a:t>
            </a:r>
            <a:r>
              <a:rPr lang="en-US" dirty="0" err="1"/>
              <a:t>DcInsiders</a:t>
            </a:r>
            <a:r>
              <a:rPr lang="en-US" dirty="0"/>
              <a:t>     </a:t>
            </a:r>
            <a:r>
              <a:rPr lang="en-US" u="sng" dirty="0">
                <a:solidFill>
                  <a:schemeClr val="bg1">
                    <a:lumMod val="85000"/>
                  </a:schemeClr>
                </a:solidFill>
              </a:rPr>
              <a:t>Website:</a:t>
            </a:r>
            <a:r>
              <a:rPr lang="en-US" dirty="0">
                <a:solidFill>
                  <a:schemeClr val="bg1">
                    <a:lumMod val="85000"/>
                  </a:schemeClr>
                </a:solidFill>
              </a:rPr>
              <a:t> </a:t>
            </a:r>
            <a:r>
              <a:rPr lang="en-US" dirty="0"/>
              <a:t>www.drivechain.info        </a:t>
            </a:r>
            <a:r>
              <a:rPr lang="en-US" u="sng" dirty="0">
                <a:solidFill>
                  <a:schemeClr val="bg1">
                    <a:lumMod val="75000"/>
                  </a:schemeClr>
                </a:solidFill>
              </a:rPr>
              <a:t>Paul’s Twitter:</a:t>
            </a:r>
            <a:r>
              <a:rPr lang="en-US" dirty="0">
                <a:solidFill>
                  <a:schemeClr val="bg1">
                    <a:lumMod val="75000"/>
                  </a:schemeClr>
                </a:solidFill>
              </a:rPr>
              <a:t> </a:t>
            </a:r>
            <a:r>
              <a:rPr lang="en-US" dirty="0"/>
              <a:t>@truthcoin</a:t>
            </a:r>
          </a:p>
        </p:txBody>
      </p:sp>
      <p:pic>
        <p:nvPicPr>
          <p:cNvPr id="3" name="Picture 2">
            <a:extLst>
              <a:ext uri="{FF2B5EF4-FFF2-40B4-BE49-F238E27FC236}">
                <a16:creationId xmlns:a16="http://schemas.microsoft.com/office/drawing/2014/main" id="{D3F2BF8B-4837-4870-814F-7A227F6206F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97300" y="4749876"/>
            <a:ext cx="4597400" cy="1050834"/>
          </a:xfrm>
          <a:prstGeom prst="rect">
            <a:avLst/>
          </a:prstGeom>
        </p:spPr>
      </p:pic>
    </p:spTree>
    <p:extLst>
      <p:ext uri="{BB962C8B-B14F-4D97-AF65-F5344CB8AC3E}">
        <p14:creationId xmlns:p14="http://schemas.microsoft.com/office/powerpoint/2010/main" val="14729989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F40EEC-FEC0-4B28-A9FE-41E6AD8D6A15}"/>
              </a:ext>
            </a:extLst>
          </p:cNvPr>
          <p:cNvSpPr>
            <a:spLocks noGrp="1"/>
          </p:cNvSpPr>
          <p:nvPr>
            <p:ph type="title"/>
          </p:nvPr>
        </p:nvSpPr>
        <p:spPr>
          <a:xfrm>
            <a:off x="213413" y="193118"/>
            <a:ext cx="7582349" cy="765175"/>
          </a:xfrm>
        </p:spPr>
        <p:txBody>
          <a:bodyPr/>
          <a:lstStyle/>
          <a:p>
            <a:r>
              <a:rPr lang="en-US" dirty="0"/>
              <a:t>(#2) Base Layer is Safe</a:t>
            </a:r>
          </a:p>
        </p:txBody>
      </p:sp>
      <p:sp>
        <p:nvSpPr>
          <p:cNvPr id="5" name="Slide Number Placeholder 4">
            <a:extLst>
              <a:ext uri="{FF2B5EF4-FFF2-40B4-BE49-F238E27FC236}">
                <a16:creationId xmlns:a16="http://schemas.microsoft.com/office/drawing/2014/main" id="{1F36A900-CA78-4E81-A444-D4B1BF74E004}"/>
              </a:ext>
            </a:extLst>
          </p:cNvPr>
          <p:cNvSpPr>
            <a:spLocks noGrp="1"/>
          </p:cNvSpPr>
          <p:nvPr>
            <p:ph type="sldNum" sz="quarter" idx="12"/>
          </p:nvPr>
        </p:nvSpPr>
        <p:spPr/>
        <p:txBody>
          <a:bodyPr/>
          <a:lstStyle/>
          <a:p>
            <a:fld id="{64A73B7B-B545-4723-8D44-5CC401310D8B}" type="slidenum">
              <a:rPr lang="en-US" smtClean="0"/>
              <a:t>10</a:t>
            </a:fld>
            <a:endParaRPr lang="en-US" dirty="0"/>
          </a:p>
        </p:txBody>
      </p:sp>
      <p:sp>
        <p:nvSpPr>
          <p:cNvPr id="9" name="Rectangle 8">
            <a:extLst>
              <a:ext uri="{FF2B5EF4-FFF2-40B4-BE49-F238E27FC236}">
                <a16:creationId xmlns:a16="http://schemas.microsoft.com/office/drawing/2014/main" id="{5EB38651-8AB6-47B8-9EDA-8A4950403778}"/>
              </a:ext>
            </a:extLst>
          </p:cNvPr>
          <p:cNvSpPr/>
          <p:nvPr/>
        </p:nvSpPr>
        <p:spPr>
          <a:xfrm>
            <a:off x="2621552" y="4752857"/>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433BC2EB-814E-4F13-AF41-9512C0D3A543}"/>
              </a:ext>
            </a:extLst>
          </p:cNvPr>
          <p:cNvSpPr/>
          <p:nvPr/>
        </p:nvSpPr>
        <p:spPr>
          <a:xfrm>
            <a:off x="3151323" y="4752857"/>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45DA6AF3-295C-4223-B27D-74F2EAA18D6E}"/>
              </a:ext>
            </a:extLst>
          </p:cNvPr>
          <p:cNvSpPr/>
          <p:nvPr/>
        </p:nvSpPr>
        <p:spPr>
          <a:xfrm>
            <a:off x="3681094" y="4752857"/>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8D2848E-968E-4BC0-BBFE-256759C9986C}"/>
              </a:ext>
            </a:extLst>
          </p:cNvPr>
          <p:cNvSpPr/>
          <p:nvPr/>
        </p:nvSpPr>
        <p:spPr>
          <a:xfrm>
            <a:off x="4210865" y="4752857"/>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FAE89E0-0231-4AD3-AC3C-888ED8F51583}"/>
              </a:ext>
            </a:extLst>
          </p:cNvPr>
          <p:cNvSpPr/>
          <p:nvPr/>
        </p:nvSpPr>
        <p:spPr>
          <a:xfrm>
            <a:off x="4740636" y="4752857"/>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BB5A1C9-D679-45DD-97F8-2EE6A0516E45}"/>
              </a:ext>
            </a:extLst>
          </p:cNvPr>
          <p:cNvSpPr/>
          <p:nvPr/>
        </p:nvSpPr>
        <p:spPr>
          <a:xfrm>
            <a:off x="5270407" y="4752857"/>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9173764C-366B-421B-96BA-73A5C413CD06}"/>
              </a:ext>
            </a:extLst>
          </p:cNvPr>
          <p:cNvSpPr/>
          <p:nvPr/>
        </p:nvSpPr>
        <p:spPr>
          <a:xfrm>
            <a:off x="5843238" y="4752857"/>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F8BA7703-6B28-44B0-ABA5-5E31705D3E4B}"/>
              </a:ext>
            </a:extLst>
          </p:cNvPr>
          <p:cNvSpPr/>
          <p:nvPr/>
        </p:nvSpPr>
        <p:spPr>
          <a:xfrm>
            <a:off x="6373009" y="4752857"/>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453D56C0-9FB4-4860-8B51-6C3DFDEEE672}"/>
              </a:ext>
            </a:extLst>
          </p:cNvPr>
          <p:cNvSpPr/>
          <p:nvPr/>
        </p:nvSpPr>
        <p:spPr>
          <a:xfrm>
            <a:off x="6902780" y="4752857"/>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EDF8675B-1953-43B1-8FE6-BDEB1699D60D}"/>
              </a:ext>
            </a:extLst>
          </p:cNvPr>
          <p:cNvSpPr/>
          <p:nvPr/>
        </p:nvSpPr>
        <p:spPr>
          <a:xfrm>
            <a:off x="7432551" y="4752857"/>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7F219790-0C3A-462B-AA89-86B53E6C9522}"/>
              </a:ext>
            </a:extLst>
          </p:cNvPr>
          <p:cNvSpPr/>
          <p:nvPr/>
        </p:nvSpPr>
        <p:spPr>
          <a:xfrm>
            <a:off x="7962322" y="4752857"/>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B17EBE0F-4D8E-4A38-B1C2-13F38E553C08}"/>
              </a:ext>
            </a:extLst>
          </p:cNvPr>
          <p:cNvSpPr/>
          <p:nvPr/>
        </p:nvSpPr>
        <p:spPr>
          <a:xfrm>
            <a:off x="8492093" y="4752857"/>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2ED7AA79-6248-493F-8D89-7C03B8D815DB}"/>
              </a:ext>
            </a:extLst>
          </p:cNvPr>
          <p:cNvSpPr/>
          <p:nvPr/>
        </p:nvSpPr>
        <p:spPr>
          <a:xfrm>
            <a:off x="9021864" y="4752857"/>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BB0A1AE5-DE4F-4C33-B4B0-CA1032C1EC02}"/>
              </a:ext>
            </a:extLst>
          </p:cNvPr>
          <p:cNvSpPr/>
          <p:nvPr/>
        </p:nvSpPr>
        <p:spPr>
          <a:xfrm>
            <a:off x="9551635" y="4752857"/>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FBBA95BC-B207-4320-9BEA-DD34FE4ACBF9}"/>
              </a:ext>
            </a:extLst>
          </p:cNvPr>
          <p:cNvSpPr/>
          <p:nvPr/>
        </p:nvSpPr>
        <p:spPr>
          <a:xfrm>
            <a:off x="10081406" y="4752857"/>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7257E083-FCCE-4D2E-8542-0CB725335650}"/>
              </a:ext>
            </a:extLst>
          </p:cNvPr>
          <p:cNvSpPr/>
          <p:nvPr/>
        </p:nvSpPr>
        <p:spPr>
          <a:xfrm>
            <a:off x="10611177" y="4752857"/>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C337A263-5A70-441F-BB03-82DD4E707619}"/>
              </a:ext>
            </a:extLst>
          </p:cNvPr>
          <p:cNvSpPr/>
          <p:nvPr/>
        </p:nvSpPr>
        <p:spPr>
          <a:xfrm>
            <a:off x="11140948" y="4752857"/>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B129077E-9CEE-47F7-AA4A-374F7AE94532}"/>
              </a:ext>
            </a:extLst>
          </p:cNvPr>
          <p:cNvSpPr/>
          <p:nvPr/>
        </p:nvSpPr>
        <p:spPr>
          <a:xfrm>
            <a:off x="2621552" y="5198910"/>
            <a:ext cx="377371" cy="531933"/>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776DBC00-835C-4963-ABF2-452C3CD2ACC3}"/>
              </a:ext>
            </a:extLst>
          </p:cNvPr>
          <p:cNvSpPr/>
          <p:nvPr/>
        </p:nvSpPr>
        <p:spPr>
          <a:xfrm>
            <a:off x="3151323" y="5198910"/>
            <a:ext cx="377371" cy="168463"/>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E62B81C-C3F5-4447-A926-90C0B822F8D7}"/>
              </a:ext>
            </a:extLst>
          </p:cNvPr>
          <p:cNvSpPr/>
          <p:nvPr/>
        </p:nvSpPr>
        <p:spPr>
          <a:xfrm>
            <a:off x="3681094" y="5198910"/>
            <a:ext cx="377371" cy="390253"/>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D654946A-B28D-4996-9331-F870EC4DFE56}"/>
              </a:ext>
            </a:extLst>
          </p:cNvPr>
          <p:cNvSpPr/>
          <p:nvPr/>
        </p:nvSpPr>
        <p:spPr>
          <a:xfrm>
            <a:off x="4210865" y="5198911"/>
            <a:ext cx="377371" cy="531932"/>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96573905-16B0-4BB0-8A69-29B234F4380A}"/>
              </a:ext>
            </a:extLst>
          </p:cNvPr>
          <p:cNvSpPr/>
          <p:nvPr/>
        </p:nvSpPr>
        <p:spPr>
          <a:xfrm>
            <a:off x="4740636" y="5198911"/>
            <a:ext cx="377371" cy="296300"/>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A31B1B99-B61C-4B18-8FFD-1F65B81E8D84}"/>
              </a:ext>
            </a:extLst>
          </p:cNvPr>
          <p:cNvSpPr/>
          <p:nvPr/>
        </p:nvSpPr>
        <p:spPr>
          <a:xfrm>
            <a:off x="5270407" y="5198910"/>
            <a:ext cx="377371" cy="701043"/>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9F54872C-988F-4437-9158-C990E4E008D2}"/>
              </a:ext>
            </a:extLst>
          </p:cNvPr>
          <p:cNvSpPr/>
          <p:nvPr/>
        </p:nvSpPr>
        <p:spPr>
          <a:xfrm>
            <a:off x="5843238" y="5198911"/>
            <a:ext cx="377371" cy="247886"/>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90B43403-5750-451B-B7EE-62CE7F248CE7}"/>
              </a:ext>
            </a:extLst>
          </p:cNvPr>
          <p:cNvSpPr/>
          <p:nvPr/>
        </p:nvSpPr>
        <p:spPr>
          <a:xfrm>
            <a:off x="6373009" y="5198910"/>
            <a:ext cx="377371" cy="174753"/>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70A01951-7068-45AC-B8A7-A5B25F51EA14}"/>
              </a:ext>
            </a:extLst>
          </p:cNvPr>
          <p:cNvSpPr/>
          <p:nvPr/>
        </p:nvSpPr>
        <p:spPr>
          <a:xfrm>
            <a:off x="6902780" y="5198910"/>
            <a:ext cx="377371" cy="302435"/>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D8C8B9AC-872B-4D68-97A1-64A35AA25848}"/>
              </a:ext>
            </a:extLst>
          </p:cNvPr>
          <p:cNvSpPr/>
          <p:nvPr/>
        </p:nvSpPr>
        <p:spPr>
          <a:xfrm>
            <a:off x="7432551" y="5198910"/>
            <a:ext cx="377371" cy="758437"/>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722B2CA6-5763-4B55-8BE6-2378F215E330}"/>
              </a:ext>
            </a:extLst>
          </p:cNvPr>
          <p:cNvSpPr/>
          <p:nvPr/>
        </p:nvSpPr>
        <p:spPr>
          <a:xfrm>
            <a:off x="7962322" y="5198910"/>
            <a:ext cx="377371" cy="229861"/>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807C205D-7116-4BC3-B1AE-2DFA7C5D4E5D}"/>
              </a:ext>
            </a:extLst>
          </p:cNvPr>
          <p:cNvSpPr/>
          <p:nvPr/>
        </p:nvSpPr>
        <p:spPr>
          <a:xfrm>
            <a:off x="8492093" y="5198910"/>
            <a:ext cx="377371" cy="350849"/>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030BF59C-C9AB-4221-98D8-44E6DBE68108}"/>
              </a:ext>
            </a:extLst>
          </p:cNvPr>
          <p:cNvSpPr/>
          <p:nvPr/>
        </p:nvSpPr>
        <p:spPr>
          <a:xfrm>
            <a:off x="9021864" y="5206400"/>
            <a:ext cx="377371" cy="578233"/>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C4256965-B784-40AE-8F2F-E1CE9AAD9FF5}"/>
              </a:ext>
            </a:extLst>
          </p:cNvPr>
          <p:cNvSpPr/>
          <p:nvPr/>
        </p:nvSpPr>
        <p:spPr>
          <a:xfrm>
            <a:off x="9551635" y="5198911"/>
            <a:ext cx="377371" cy="137430"/>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8633C5F2-6520-4CBC-9159-E3D65DF6BFCE}"/>
              </a:ext>
            </a:extLst>
          </p:cNvPr>
          <p:cNvSpPr/>
          <p:nvPr/>
        </p:nvSpPr>
        <p:spPr>
          <a:xfrm>
            <a:off x="10081406" y="5198910"/>
            <a:ext cx="377371" cy="571337"/>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E623AC2B-7171-45E4-AB93-CB35EEB6D900}"/>
              </a:ext>
            </a:extLst>
          </p:cNvPr>
          <p:cNvSpPr/>
          <p:nvPr/>
        </p:nvSpPr>
        <p:spPr>
          <a:xfrm>
            <a:off x="10611177" y="5198911"/>
            <a:ext cx="377371" cy="452294"/>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554F06CB-6941-4537-9C4E-E984AB8FCDCE}"/>
              </a:ext>
            </a:extLst>
          </p:cNvPr>
          <p:cNvSpPr/>
          <p:nvPr/>
        </p:nvSpPr>
        <p:spPr>
          <a:xfrm>
            <a:off x="11140948" y="5198911"/>
            <a:ext cx="377371" cy="619750"/>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1" name="Straight Connector 50">
            <a:extLst>
              <a:ext uri="{FF2B5EF4-FFF2-40B4-BE49-F238E27FC236}">
                <a16:creationId xmlns:a16="http://schemas.microsoft.com/office/drawing/2014/main" id="{A6AE2E5D-1E92-44C9-ABF6-E16CEBC089E5}"/>
              </a:ext>
            </a:extLst>
          </p:cNvPr>
          <p:cNvCxnSpPr>
            <a:cxnSpLocks/>
          </p:cNvCxnSpPr>
          <p:nvPr/>
        </p:nvCxnSpPr>
        <p:spPr>
          <a:xfrm>
            <a:off x="2133600" y="4941545"/>
            <a:ext cx="9891971" cy="0"/>
          </a:xfrm>
          <a:prstGeom prst="line">
            <a:avLst/>
          </a:prstGeom>
          <a:ln w="57150">
            <a:solidFill>
              <a:srgbClr val="00206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90" name="TextBox 89">
            <a:extLst>
              <a:ext uri="{FF2B5EF4-FFF2-40B4-BE49-F238E27FC236}">
                <a16:creationId xmlns:a16="http://schemas.microsoft.com/office/drawing/2014/main" id="{4019E838-B532-4058-B6C2-141C198C0C41}"/>
              </a:ext>
            </a:extLst>
          </p:cNvPr>
          <p:cNvSpPr txBox="1"/>
          <p:nvPr/>
        </p:nvSpPr>
        <p:spPr>
          <a:xfrm>
            <a:off x="137214" y="4822891"/>
            <a:ext cx="2408138" cy="954107"/>
          </a:xfrm>
          <a:prstGeom prst="rect">
            <a:avLst/>
          </a:prstGeom>
          <a:noFill/>
        </p:spPr>
        <p:txBody>
          <a:bodyPr wrap="square" rtlCol="0">
            <a:spAutoFit/>
          </a:bodyPr>
          <a:lstStyle/>
          <a:p>
            <a:r>
              <a:rPr lang="en-US" sz="2800" dirty="0">
                <a:solidFill>
                  <a:schemeClr val="accent1">
                    <a:lumMod val="75000"/>
                  </a:schemeClr>
                </a:solidFill>
              </a:rPr>
              <a:t>Base Layer</a:t>
            </a:r>
            <a:br>
              <a:rPr lang="en-US" sz="2800" dirty="0">
                <a:solidFill>
                  <a:schemeClr val="accent1">
                    <a:lumMod val="75000"/>
                  </a:schemeClr>
                </a:solidFill>
              </a:rPr>
            </a:br>
            <a:r>
              <a:rPr lang="en-US" sz="2800" dirty="0">
                <a:solidFill>
                  <a:schemeClr val="accent1">
                    <a:lumMod val="75000"/>
                  </a:schemeClr>
                </a:solidFill>
              </a:rPr>
              <a:t>(Bitcoin Core)</a:t>
            </a:r>
          </a:p>
        </p:txBody>
      </p:sp>
      <p:sp>
        <p:nvSpPr>
          <p:cNvPr id="92" name="Rectangle 91">
            <a:extLst>
              <a:ext uri="{FF2B5EF4-FFF2-40B4-BE49-F238E27FC236}">
                <a16:creationId xmlns:a16="http://schemas.microsoft.com/office/drawing/2014/main" id="{F5DC4B08-F529-46DE-AE77-D68D7D55095B}"/>
              </a:ext>
            </a:extLst>
          </p:cNvPr>
          <p:cNvSpPr/>
          <p:nvPr/>
        </p:nvSpPr>
        <p:spPr>
          <a:xfrm>
            <a:off x="8692038" y="222105"/>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92">
            <a:extLst>
              <a:ext uri="{FF2B5EF4-FFF2-40B4-BE49-F238E27FC236}">
                <a16:creationId xmlns:a16="http://schemas.microsoft.com/office/drawing/2014/main" id="{0A3EAACC-39CE-48B2-A2F5-963CFCF5C7D3}"/>
              </a:ext>
            </a:extLst>
          </p:cNvPr>
          <p:cNvSpPr/>
          <p:nvPr/>
        </p:nvSpPr>
        <p:spPr>
          <a:xfrm>
            <a:off x="10270091" y="137901"/>
            <a:ext cx="377371" cy="641091"/>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TextBox 93">
            <a:extLst>
              <a:ext uri="{FF2B5EF4-FFF2-40B4-BE49-F238E27FC236}">
                <a16:creationId xmlns:a16="http://schemas.microsoft.com/office/drawing/2014/main" id="{5522AD07-B14E-41EA-8562-9060CEAD4732}"/>
              </a:ext>
            </a:extLst>
          </p:cNvPr>
          <p:cNvSpPr txBox="1"/>
          <p:nvPr/>
        </p:nvSpPr>
        <p:spPr>
          <a:xfrm>
            <a:off x="9173871" y="103181"/>
            <a:ext cx="1212643" cy="646331"/>
          </a:xfrm>
          <a:prstGeom prst="rect">
            <a:avLst/>
          </a:prstGeom>
          <a:noFill/>
        </p:spPr>
        <p:txBody>
          <a:bodyPr wrap="square" rtlCol="0">
            <a:spAutoFit/>
          </a:bodyPr>
          <a:lstStyle/>
          <a:p>
            <a:r>
              <a:rPr lang="en-US" dirty="0"/>
              <a:t>= Block Header</a:t>
            </a:r>
          </a:p>
        </p:txBody>
      </p:sp>
      <p:sp>
        <p:nvSpPr>
          <p:cNvPr id="95" name="TextBox 94">
            <a:extLst>
              <a:ext uri="{FF2B5EF4-FFF2-40B4-BE49-F238E27FC236}">
                <a16:creationId xmlns:a16="http://schemas.microsoft.com/office/drawing/2014/main" id="{872383B4-B830-4402-8D81-E8983385CB7A}"/>
              </a:ext>
            </a:extLst>
          </p:cNvPr>
          <p:cNvSpPr txBox="1"/>
          <p:nvPr/>
        </p:nvSpPr>
        <p:spPr>
          <a:xfrm>
            <a:off x="10708134" y="93784"/>
            <a:ext cx="1404874" cy="646331"/>
          </a:xfrm>
          <a:prstGeom prst="rect">
            <a:avLst/>
          </a:prstGeom>
          <a:noFill/>
        </p:spPr>
        <p:txBody>
          <a:bodyPr wrap="square" rtlCol="0">
            <a:spAutoFit/>
          </a:bodyPr>
          <a:lstStyle/>
          <a:p>
            <a:r>
              <a:rPr lang="en-US" dirty="0"/>
              <a:t>= List of transactions</a:t>
            </a:r>
          </a:p>
        </p:txBody>
      </p:sp>
      <p:sp>
        <p:nvSpPr>
          <p:cNvPr id="96" name="Rectangle 95">
            <a:extLst>
              <a:ext uri="{FF2B5EF4-FFF2-40B4-BE49-F238E27FC236}">
                <a16:creationId xmlns:a16="http://schemas.microsoft.com/office/drawing/2014/main" id="{C37ADD63-248F-40E0-891F-EDA23B0DEC3A}"/>
              </a:ext>
            </a:extLst>
          </p:cNvPr>
          <p:cNvSpPr/>
          <p:nvPr/>
        </p:nvSpPr>
        <p:spPr>
          <a:xfrm>
            <a:off x="8492093" y="60325"/>
            <a:ext cx="3533478" cy="84280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8" name="Straight Connector 97">
            <a:extLst>
              <a:ext uri="{FF2B5EF4-FFF2-40B4-BE49-F238E27FC236}">
                <a16:creationId xmlns:a16="http://schemas.microsoft.com/office/drawing/2014/main" id="{C97C4763-84A2-4D82-A0B9-C65C56FCECBC}"/>
              </a:ext>
            </a:extLst>
          </p:cNvPr>
          <p:cNvCxnSpPr>
            <a:cxnSpLocks/>
          </p:cNvCxnSpPr>
          <p:nvPr/>
        </p:nvCxnSpPr>
        <p:spPr>
          <a:xfrm>
            <a:off x="10081406" y="115599"/>
            <a:ext cx="0" cy="75117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2" name="TextBox 101">
            <a:extLst>
              <a:ext uri="{FF2B5EF4-FFF2-40B4-BE49-F238E27FC236}">
                <a16:creationId xmlns:a16="http://schemas.microsoft.com/office/drawing/2014/main" id="{CACD83EC-FFE2-419F-A594-B1941B39E2C1}"/>
              </a:ext>
            </a:extLst>
          </p:cNvPr>
          <p:cNvSpPr txBox="1"/>
          <p:nvPr/>
        </p:nvSpPr>
        <p:spPr>
          <a:xfrm>
            <a:off x="3814828" y="4098534"/>
            <a:ext cx="1563647" cy="369332"/>
          </a:xfrm>
          <a:prstGeom prst="rect">
            <a:avLst/>
          </a:prstGeom>
          <a:noFill/>
        </p:spPr>
        <p:txBody>
          <a:bodyPr wrap="square" rtlCol="0">
            <a:spAutoFit/>
          </a:bodyPr>
          <a:lstStyle/>
          <a:p>
            <a:pPr algn="ctr"/>
            <a:r>
              <a:rPr lang="en-US" dirty="0"/>
              <a:t>January 2021</a:t>
            </a:r>
          </a:p>
        </p:txBody>
      </p:sp>
      <p:sp>
        <p:nvSpPr>
          <p:cNvPr id="104" name="TextBox 103">
            <a:extLst>
              <a:ext uri="{FF2B5EF4-FFF2-40B4-BE49-F238E27FC236}">
                <a16:creationId xmlns:a16="http://schemas.microsoft.com/office/drawing/2014/main" id="{BFD45CE7-F095-4AE2-8579-E476AE9F6928}"/>
              </a:ext>
            </a:extLst>
          </p:cNvPr>
          <p:cNvSpPr txBox="1"/>
          <p:nvPr/>
        </p:nvSpPr>
        <p:spPr>
          <a:xfrm>
            <a:off x="5575305" y="4085904"/>
            <a:ext cx="2035367" cy="369332"/>
          </a:xfrm>
          <a:prstGeom prst="rect">
            <a:avLst/>
          </a:prstGeom>
          <a:noFill/>
        </p:spPr>
        <p:txBody>
          <a:bodyPr wrap="square" rtlCol="0">
            <a:spAutoFit/>
          </a:bodyPr>
          <a:lstStyle/>
          <a:p>
            <a:pPr algn="ctr"/>
            <a:r>
              <a:rPr lang="en-US" dirty="0"/>
              <a:t>February 2021</a:t>
            </a:r>
          </a:p>
        </p:txBody>
      </p:sp>
      <p:sp>
        <p:nvSpPr>
          <p:cNvPr id="105" name="TextBox 104">
            <a:extLst>
              <a:ext uri="{FF2B5EF4-FFF2-40B4-BE49-F238E27FC236}">
                <a16:creationId xmlns:a16="http://schemas.microsoft.com/office/drawing/2014/main" id="{CF75B2D1-943C-414C-A276-19DC4CE46D45}"/>
              </a:ext>
            </a:extLst>
          </p:cNvPr>
          <p:cNvSpPr txBox="1"/>
          <p:nvPr/>
        </p:nvSpPr>
        <p:spPr>
          <a:xfrm>
            <a:off x="7432551" y="4080548"/>
            <a:ext cx="2035367" cy="369332"/>
          </a:xfrm>
          <a:prstGeom prst="rect">
            <a:avLst/>
          </a:prstGeom>
          <a:noFill/>
        </p:spPr>
        <p:txBody>
          <a:bodyPr wrap="square" rtlCol="0">
            <a:spAutoFit/>
          </a:bodyPr>
          <a:lstStyle/>
          <a:p>
            <a:pPr algn="ctr"/>
            <a:r>
              <a:rPr lang="en-US" dirty="0"/>
              <a:t>March 2021</a:t>
            </a:r>
          </a:p>
        </p:txBody>
      </p:sp>
      <p:sp>
        <p:nvSpPr>
          <p:cNvPr id="106" name="TextBox 105">
            <a:extLst>
              <a:ext uri="{FF2B5EF4-FFF2-40B4-BE49-F238E27FC236}">
                <a16:creationId xmlns:a16="http://schemas.microsoft.com/office/drawing/2014/main" id="{74AAE12E-9800-4F7C-B599-E25A431F11BA}"/>
              </a:ext>
            </a:extLst>
          </p:cNvPr>
          <p:cNvSpPr txBox="1"/>
          <p:nvPr/>
        </p:nvSpPr>
        <p:spPr>
          <a:xfrm>
            <a:off x="1744825" y="4085853"/>
            <a:ext cx="1796349" cy="369332"/>
          </a:xfrm>
          <a:prstGeom prst="rect">
            <a:avLst/>
          </a:prstGeom>
          <a:noFill/>
        </p:spPr>
        <p:txBody>
          <a:bodyPr wrap="square" rtlCol="0">
            <a:spAutoFit/>
          </a:bodyPr>
          <a:lstStyle/>
          <a:p>
            <a:pPr algn="ctr"/>
            <a:r>
              <a:rPr lang="en-US" dirty="0"/>
              <a:t>December 2020</a:t>
            </a:r>
          </a:p>
        </p:txBody>
      </p:sp>
      <p:sp>
        <p:nvSpPr>
          <p:cNvPr id="107" name="TextBox 106">
            <a:extLst>
              <a:ext uri="{FF2B5EF4-FFF2-40B4-BE49-F238E27FC236}">
                <a16:creationId xmlns:a16="http://schemas.microsoft.com/office/drawing/2014/main" id="{BFE88991-6CBA-4C0B-829F-F4EEA166954D}"/>
              </a:ext>
            </a:extLst>
          </p:cNvPr>
          <p:cNvSpPr txBox="1"/>
          <p:nvPr/>
        </p:nvSpPr>
        <p:spPr>
          <a:xfrm>
            <a:off x="9289797" y="4068465"/>
            <a:ext cx="2035367" cy="369332"/>
          </a:xfrm>
          <a:prstGeom prst="rect">
            <a:avLst/>
          </a:prstGeom>
          <a:noFill/>
        </p:spPr>
        <p:txBody>
          <a:bodyPr wrap="square" rtlCol="0">
            <a:spAutoFit/>
          </a:bodyPr>
          <a:lstStyle/>
          <a:p>
            <a:pPr algn="ctr"/>
            <a:r>
              <a:rPr lang="en-US" dirty="0"/>
              <a:t>April 2021</a:t>
            </a:r>
          </a:p>
        </p:txBody>
      </p:sp>
      <p:cxnSp>
        <p:nvCxnSpPr>
          <p:cNvPr id="115" name="Straight Connector 114">
            <a:extLst>
              <a:ext uri="{FF2B5EF4-FFF2-40B4-BE49-F238E27FC236}">
                <a16:creationId xmlns:a16="http://schemas.microsoft.com/office/drawing/2014/main" id="{7C05707C-21AF-41F5-AA77-A1AA010F75E9}"/>
              </a:ext>
            </a:extLst>
          </p:cNvPr>
          <p:cNvCxnSpPr>
            <a:cxnSpLocks/>
          </p:cNvCxnSpPr>
          <p:nvPr/>
        </p:nvCxnSpPr>
        <p:spPr>
          <a:xfrm flipV="1">
            <a:off x="137214" y="4440144"/>
            <a:ext cx="11901316" cy="29925"/>
          </a:xfrm>
          <a:prstGeom prst="line">
            <a:avLst/>
          </a:prstGeom>
          <a:ln w="28575">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BF087AC4-9064-444D-B0BC-018DC7EF9505}"/>
              </a:ext>
            </a:extLst>
          </p:cNvPr>
          <p:cNvCxnSpPr>
            <a:cxnSpLocks/>
          </p:cNvCxnSpPr>
          <p:nvPr/>
        </p:nvCxnSpPr>
        <p:spPr>
          <a:xfrm flipV="1">
            <a:off x="206253" y="4079867"/>
            <a:ext cx="11985747" cy="50288"/>
          </a:xfrm>
          <a:prstGeom prst="line">
            <a:avLst/>
          </a:prstGeom>
          <a:ln w="28575">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32" name="Rectangle 2">
            <a:extLst>
              <a:ext uri="{FF2B5EF4-FFF2-40B4-BE49-F238E27FC236}">
                <a16:creationId xmlns:a16="http://schemas.microsoft.com/office/drawing/2014/main" id="{1E545C8B-F922-4191-8FF3-25EFED03495D}"/>
              </a:ext>
            </a:extLst>
          </p:cNvPr>
          <p:cNvSpPr>
            <a:spLocks noChangeArrowheads="1"/>
          </p:cNvSpPr>
          <p:nvPr/>
        </p:nvSpPr>
        <p:spPr bwMode="auto">
          <a:xfrm>
            <a:off x="0" y="120878"/>
            <a:ext cx="207108"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97" name="Footer Placeholder 4">
            <a:extLst>
              <a:ext uri="{FF2B5EF4-FFF2-40B4-BE49-F238E27FC236}">
                <a16:creationId xmlns:a16="http://schemas.microsoft.com/office/drawing/2014/main" id="{E5F99101-0A1F-410B-9697-0E3EC869A120}"/>
              </a:ext>
            </a:extLst>
          </p:cNvPr>
          <p:cNvSpPr>
            <a:spLocks noGrp="1"/>
          </p:cNvSpPr>
          <p:nvPr>
            <p:ph type="ftr" sz="quarter" idx="11"/>
          </p:nvPr>
        </p:nvSpPr>
        <p:spPr>
          <a:xfrm>
            <a:off x="154379" y="6378499"/>
            <a:ext cx="11447813" cy="365125"/>
          </a:xfrm>
        </p:spPr>
        <p:txBody>
          <a:bodyPr/>
          <a:lstStyle/>
          <a:p>
            <a:r>
              <a:rPr lang="en-US" u="sng" dirty="0">
                <a:solidFill>
                  <a:schemeClr val="bg1">
                    <a:lumMod val="75000"/>
                  </a:schemeClr>
                </a:solidFill>
              </a:rPr>
              <a:t>Telegram:</a:t>
            </a:r>
            <a:r>
              <a:rPr lang="en-US" dirty="0"/>
              <a:t> t.me/</a:t>
            </a:r>
            <a:r>
              <a:rPr lang="en-US" dirty="0" err="1"/>
              <a:t>DcInsiders</a:t>
            </a:r>
            <a:r>
              <a:rPr lang="en-US" dirty="0"/>
              <a:t>     </a:t>
            </a:r>
            <a:r>
              <a:rPr lang="en-US" u="sng" dirty="0">
                <a:solidFill>
                  <a:schemeClr val="bg1">
                    <a:lumMod val="85000"/>
                  </a:schemeClr>
                </a:solidFill>
              </a:rPr>
              <a:t>Website:</a:t>
            </a:r>
            <a:r>
              <a:rPr lang="en-US" dirty="0">
                <a:solidFill>
                  <a:schemeClr val="bg1">
                    <a:lumMod val="85000"/>
                  </a:schemeClr>
                </a:solidFill>
              </a:rPr>
              <a:t> </a:t>
            </a:r>
            <a:r>
              <a:rPr lang="en-US" dirty="0"/>
              <a:t>www.drivechain.info        </a:t>
            </a:r>
            <a:r>
              <a:rPr lang="en-US" u="sng" dirty="0">
                <a:solidFill>
                  <a:schemeClr val="bg1">
                    <a:lumMod val="75000"/>
                  </a:schemeClr>
                </a:solidFill>
              </a:rPr>
              <a:t>Paul’s Twitter:</a:t>
            </a:r>
            <a:r>
              <a:rPr lang="en-US" dirty="0">
                <a:solidFill>
                  <a:schemeClr val="bg1">
                    <a:lumMod val="75000"/>
                  </a:schemeClr>
                </a:solidFill>
              </a:rPr>
              <a:t> </a:t>
            </a:r>
            <a:r>
              <a:rPr lang="en-US" dirty="0"/>
              <a:t>@truthcoin</a:t>
            </a:r>
          </a:p>
        </p:txBody>
      </p:sp>
    </p:spTree>
    <p:extLst>
      <p:ext uri="{BB962C8B-B14F-4D97-AF65-F5344CB8AC3E}">
        <p14:creationId xmlns:p14="http://schemas.microsoft.com/office/powerpoint/2010/main" val="9758460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F40EEC-FEC0-4B28-A9FE-41E6AD8D6A15}"/>
              </a:ext>
            </a:extLst>
          </p:cNvPr>
          <p:cNvSpPr>
            <a:spLocks noGrp="1"/>
          </p:cNvSpPr>
          <p:nvPr>
            <p:ph type="title"/>
          </p:nvPr>
        </p:nvSpPr>
        <p:spPr>
          <a:xfrm>
            <a:off x="213413" y="193118"/>
            <a:ext cx="7582349" cy="765175"/>
          </a:xfrm>
        </p:spPr>
        <p:txBody>
          <a:bodyPr/>
          <a:lstStyle/>
          <a:p>
            <a:r>
              <a:rPr lang="en-US" dirty="0"/>
              <a:t>(#2) Base Layer is Safe</a:t>
            </a:r>
          </a:p>
        </p:txBody>
      </p:sp>
      <p:sp>
        <p:nvSpPr>
          <p:cNvPr id="5" name="Slide Number Placeholder 4">
            <a:extLst>
              <a:ext uri="{FF2B5EF4-FFF2-40B4-BE49-F238E27FC236}">
                <a16:creationId xmlns:a16="http://schemas.microsoft.com/office/drawing/2014/main" id="{1F36A900-CA78-4E81-A444-D4B1BF74E004}"/>
              </a:ext>
            </a:extLst>
          </p:cNvPr>
          <p:cNvSpPr>
            <a:spLocks noGrp="1"/>
          </p:cNvSpPr>
          <p:nvPr>
            <p:ph type="sldNum" sz="quarter" idx="12"/>
          </p:nvPr>
        </p:nvSpPr>
        <p:spPr/>
        <p:txBody>
          <a:bodyPr/>
          <a:lstStyle/>
          <a:p>
            <a:fld id="{64A73B7B-B545-4723-8D44-5CC401310D8B}" type="slidenum">
              <a:rPr lang="en-US" smtClean="0"/>
              <a:t>11</a:t>
            </a:fld>
            <a:endParaRPr lang="en-US" dirty="0"/>
          </a:p>
        </p:txBody>
      </p:sp>
      <p:sp>
        <p:nvSpPr>
          <p:cNvPr id="9" name="Rectangle 8">
            <a:extLst>
              <a:ext uri="{FF2B5EF4-FFF2-40B4-BE49-F238E27FC236}">
                <a16:creationId xmlns:a16="http://schemas.microsoft.com/office/drawing/2014/main" id="{5EB38651-8AB6-47B8-9EDA-8A4950403778}"/>
              </a:ext>
            </a:extLst>
          </p:cNvPr>
          <p:cNvSpPr/>
          <p:nvPr/>
        </p:nvSpPr>
        <p:spPr>
          <a:xfrm>
            <a:off x="2621552"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433BC2EB-814E-4F13-AF41-9512C0D3A543}"/>
              </a:ext>
            </a:extLst>
          </p:cNvPr>
          <p:cNvSpPr/>
          <p:nvPr/>
        </p:nvSpPr>
        <p:spPr>
          <a:xfrm>
            <a:off x="3151323"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45DA6AF3-295C-4223-B27D-74F2EAA18D6E}"/>
              </a:ext>
            </a:extLst>
          </p:cNvPr>
          <p:cNvSpPr/>
          <p:nvPr/>
        </p:nvSpPr>
        <p:spPr>
          <a:xfrm>
            <a:off x="3681094"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8D2848E-968E-4BC0-BBFE-256759C9986C}"/>
              </a:ext>
            </a:extLst>
          </p:cNvPr>
          <p:cNvSpPr/>
          <p:nvPr/>
        </p:nvSpPr>
        <p:spPr>
          <a:xfrm>
            <a:off x="4210865"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FAE89E0-0231-4AD3-AC3C-888ED8F51583}"/>
              </a:ext>
            </a:extLst>
          </p:cNvPr>
          <p:cNvSpPr/>
          <p:nvPr/>
        </p:nvSpPr>
        <p:spPr>
          <a:xfrm>
            <a:off x="4740636"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BB5A1C9-D679-45DD-97F8-2EE6A0516E45}"/>
              </a:ext>
            </a:extLst>
          </p:cNvPr>
          <p:cNvSpPr/>
          <p:nvPr/>
        </p:nvSpPr>
        <p:spPr>
          <a:xfrm>
            <a:off x="5270407"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9173764C-366B-421B-96BA-73A5C413CD06}"/>
              </a:ext>
            </a:extLst>
          </p:cNvPr>
          <p:cNvSpPr/>
          <p:nvPr/>
        </p:nvSpPr>
        <p:spPr>
          <a:xfrm>
            <a:off x="5843238"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F8BA7703-6B28-44B0-ABA5-5E31705D3E4B}"/>
              </a:ext>
            </a:extLst>
          </p:cNvPr>
          <p:cNvSpPr/>
          <p:nvPr/>
        </p:nvSpPr>
        <p:spPr>
          <a:xfrm>
            <a:off x="6373009"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453D56C0-9FB4-4860-8B51-6C3DFDEEE672}"/>
              </a:ext>
            </a:extLst>
          </p:cNvPr>
          <p:cNvSpPr/>
          <p:nvPr/>
        </p:nvSpPr>
        <p:spPr>
          <a:xfrm>
            <a:off x="6902780"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EDF8675B-1953-43B1-8FE6-BDEB1699D60D}"/>
              </a:ext>
            </a:extLst>
          </p:cNvPr>
          <p:cNvSpPr/>
          <p:nvPr/>
        </p:nvSpPr>
        <p:spPr>
          <a:xfrm>
            <a:off x="7432551"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7F219790-0C3A-462B-AA89-86B53E6C9522}"/>
              </a:ext>
            </a:extLst>
          </p:cNvPr>
          <p:cNvSpPr/>
          <p:nvPr/>
        </p:nvSpPr>
        <p:spPr>
          <a:xfrm>
            <a:off x="7962322"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B17EBE0F-4D8E-4A38-B1C2-13F38E553C08}"/>
              </a:ext>
            </a:extLst>
          </p:cNvPr>
          <p:cNvSpPr/>
          <p:nvPr/>
        </p:nvSpPr>
        <p:spPr>
          <a:xfrm>
            <a:off x="8492093"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2ED7AA79-6248-493F-8D89-7C03B8D815DB}"/>
              </a:ext>
            </a:extLst>
          </p:cNvPr>
          <p:cNvSpPr/>
          <p:nvPr/>
        </p:nvSpPr>
        <p:spPr>
          <a:xfrm>
            <a:off x="9021864"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BB0A1AE5-DE4F-4C33-B4B0-CA1032C1EC02}"/>
              </a:ext>
            </a:extLst>
          </p:cNvPr>
          <p:cNvSpPr/>
          <p:nvPr/>
        </p:nvSpPr>
        <p:spPr>
          <a:xfrm>
            <a:off x="9551635"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FBBA95BC-B207-4320-9BEA-DD34FE4ACBF9}"/>
              </a:ext>
            </a:extLst>
          </p:cNvPr>
          <p:cNvSpPr/>
          <p:nvPr/>
        </p:nvSpPr>
        <p:spPr>
          <a:xfrm>
            <a:off x="10081406"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7257E083-FCCE-4D2E-8542-0CB725335650}"/>
              </a:ext>
            </a:extLst>
          </p:cNvPr>
          <p:cNvSpPr/>
          <p:nvPr/>
        </p:nvSpPr>
        <p:spPr>
          <a:xfrm>
            <a:off x="10611177"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C337A263-5A70-441F-BB03-82DD4E707619}"/>
              </a:ext>
            </a:extLst>
          </p:cNvPr>
          <p:cNvSpPr/>
          <p:nvPr/>
        </p:nvSpPr>
        <p:spPr>
          <a:xfrm>
            <a:off x="11140948"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B129077E-9CEE-47F7-AA4A-374F7AE94532}"/>
              </a:ext>
            </a:extLst>
          </p:cNvPr>
          <p:cNvSpPr/>
          <p:nvPr/>
        </p:nvSpPr>
        <p:spPr>
          <a:xfrm>
            <a:off x="2621552" y="5546382"/>
            <a:ext cx="377371" cy="531933"/>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776DBC00-835C-4963-ABF2-452C3CD2ACC3}"/>
              </a:ext>
            </a:extLst>
          </p:cNvPr>
          <p:cNvSpPr/>
          <p:nvPr/>
        </p:nvSpPr>
        <p:spPr>
          <a:xfrm>
            <a:off x="3151323" y="5546382"/>
            <a:ext cx="377371" cy="168463"/>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E62B81C-C3F5-4447-A926-90C0B822F8D7}"/>
              </a:ext>
            </a:extLst>
          </p:cNvPr>
          <p:cNvSpPr/>
          <p:nvPr/>
        </p:nvSpPr>
        <p:spPr>
          <a:xfrm>
            <a:off x="3681094" y="5546382"/>
            <a:ext cx="377371" cy="390253"/>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D654946A-B28D-4996-9331-F870EC4DFE56}"/>
              </a:ext>
            </a:extLst>
          </p:cNvPr>
          <p:cNvSpPr/>
          <p:nvPr/>
        </p:nvSpPr>
        <p:spPr>
          <a:xfrm>
            <a:off x="4210865" y="5546383"/>
            <a:ext cx="377371" cy="531932"/>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96573905-16B0-4BB0-8A69-29B234F4380A}"/>
              </a:ext>
            </a:extLst>
          </p:cNvPr>
          <p:cNvSpPr/>
          <p:nvPr/>
        </p:nvSpPr>
        <p:spPr>
          <a:xfrm>
            <a:off x="4740636" y="5546383"/>
            <a:ext cx="377371" cy="296300"/>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A31B1B99-B61C-4B18-8FFD-1F65B81E8D84}"/>
              </a:ext>
            </a:extLst>
          </p:cNvPr>
          <p:cNvSpPr/>
          <p:nvPr/>
        </p:nvSpPr>
        <p:spPr>
          <a:xfrm>
            <a:off x="5270407" y="5546382"/>
            <a:ext cx="377371" cy="701043"/>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9F54872C-988F-4437-9158-C990E4E008D2}"/>
              </a:ext>
            </a:extLst>
          </p:cNvPr>
          <p:cNvSpPr/>
          <p:nvPr/>
        </p:nvSpPr>
        <p:spPr>
          <a:xfrm>
            <a:off x="5843238" y="5546383"/>
            <a:ext cx="377371" cy="247886"/>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90B43403-5750-451B-B7EE-62CE7F248CE7}"/>
              </a:ext>
            </a:extLst>
          </p:cNvPr>
          <p:cNvSpPr/>
          <p:nvPr/>
        </p:nvSpPr>
        <p:spPr>
          <a:xfrm>
            <a:off x="6373009" y="5546382"/>
            <a:ext cx="377371" cy="174753"/>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70A01951-7068-45AC-B8A7-A5B25F51EA14}"/>
              </a:ext>
            </a:extLst>
          </p:cNvPr>
          <p:cNvSpPr/>
          <p:nvPr/>
        </p:nvSpPr>
        <p:spPr>
          <a:xfrm>
            <a:off x="6902780" y="5546382"/>
            <a:ext cx="377371" cy="302435"/>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D8C8B9AC-872B-4D68-97A1-64A35AA25848}"/>
              </a:ext>
            </a:extLst>
          </p:cNvPr>
          <p:cNvSpPr/>
          <p:nvPr/>
        </p:nvSpPr>
        <p:spPr>
          <a:xfrm>
            <a:off x="7432551" y="5546382"/>
            <a:ext cx="377371" cy="758437"/>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722B2CA6-5763-4B55-8BE6-2378F215E330}"/>
              </a:ext>
            </a:extLst>
          </p:cNvPr>
          <p:cNvSpPr/>
          <p:nvPr/>
        </p:nvSpPr>
        <p:spPr>
          <a:xfrm>
            <a:off x="7962322" y="5546382"/>
            <a:ext cx="377371" cy="229861"/>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807C205D-7116-4BC3-B1AE-2DFA7C5D4E5D}"/>
              </a:ext>
            </a:extLst>
          </p:cNvPr>
          <p:cNvSpPr/>
          <p:nvPr/>
        </p:nvSpPr>
        <p:spPr>
          <a:xfrm>
            <a:off x="8492093" y="5546382"/>
            <a:ext cx="377371" cy="350849"/>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030BF59C-C9AB-4221-98D8-44E6DBE68108}"/>
              </a:ext>
            </a:extLst>
          </p:cNvPr>
          <p:cNvSpPr/>
          <p:nvPr/>
        </p:nvSpPr>
        <p:spPr>
          <a:xfrm>
            <a:off x="9021864" y="5553872"/>
            <a:ext cx="377371" cy="578233"/>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C4256965-B784-40AE-8F2F-E1CE9AAD9FF5}"/>
              </a:ext>
            </a:extLst>
          </p:cNvPr>
          <p:cNvSpPr/>
          <p:nvPr/>
        </p:nvSpPr>
        <p:spPr>
          <a:xfrm>
            <a:off x="9551635" y="5546383"/>
            <a:ext cx="377371" cy="137430"/>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8633C5F2-6520-4CBC-9159-E3D65DF6BFCE}"/>
              </a:ext>
            </a:extLst>
          </p:cNvPr>
          <p:cNvSpPr/>
          <p:nvPr/>
        </p:nvSpPr>
        <p:spPr>
          <a:xfrm>
            <a:off x="10081406" y="5546382"/>
            <a:ext cx="377371" cy="571337"/>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E623AC2B-7171-45E4-AB93-CB35EEB6D900}"/>
              </a:ext>
            </a:extLst>
          </p:cNvPr>
          <p:cNvSpPr/>
          <p:nvPr/>
        </p:nvSpPr>
        <p:spPr>
          <a:xfrm>
            <a:off x="10611177" y="5546383"/>
            <a:ext cx="377371" cy="452294"/>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554F06CB-6941-4537-9C4E-E984AB8FCDCE}"/>
              </a:ext>
            </a:extLst>
          </p:cNvPr>
          <p:cNvSpPr/>
          <p:nvPr/>
        </p:nvSpPr>
        <p:spPr>
          <a:xfrm>
            <a:off x="11140948" y="5546383"/>
            <a:ext cx="377371" cy="619750"/>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1" name="Straight Connector 50">
            <a:extLst>
              <a:ext uri="{FF2B5EF4-FFF2-40B4-BE49-F238E27FC236}">
                <a16:creationId xmlns:a16="http://schemas.microsoft.com/office/drawing/2014/main" id="{A6AE2E5D-1E92-44C9-ABF6-E16CEBC089E5}"/>
              </a:ext>
            </a:extLst>
          </p:cNvPr>
          <p:cNvCxnSpPr>
            <a:cxnSpLocks/>
          </p:cNvCxnSpPr>
          <p:nvPr/>
        </p:nvCxnSpPr>
        <p:spPr>
          <a:xfrm>
            <a:off x="2133600" y="5289017"/>
            <a:ext cx="9891971" cy="0"/>
          </a:xfrm>
          <a:prstGeom prst="line">
            <a:avLst/>
          </a:prstGeom>
          <a:ln w="57150">
            <a:solidFill>
              <a:srgbClr val="00206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55" name="Rectangle 54">
            <a:extLst>
              <a:ext uri="{FF2B5EF4-FFF2-40B4-BE49-F238E27FC236}">
                <a16:creationId xmlns:a16="http://schemas.microsoft.com/office/drawing/2014/main" id="{BF2F1757-5F57-4758-9944-B8C5205AF5B7}"/>
              </a:ext>
            </a:extLst>
          </p:cNvPr>
          <p:cNvSpPr/>
          <p:nvPr/>
        </p:nvSpPr>
        <p:spPr>
          <a:xfrm>
            <a:off x="2621552" y="1885581"/>
            <a:ext cx="377371" cy="36512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4F9BB48D-C265-42BD-B2DA-DE451DE70C25}"/>
              </a:ext>
            </a:extLst>
          </p:cNvPr>
          <p:cNvSpPr/>
          <p:nvPr/>
        </p:nvSpPr>
        <p:spPr>
          <a:xfrm>
            <a:off x="3151323" y="1885581"/>
            <a:ext cx="377371" cy="36512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D4F024B3-6A10-4CEA-9407-38C35BE3E184}"/>
              </a:ext>
            </a:extLst>
          </p:cNvPr>
          <p:cNvSpPr/>
          <p:nvPr/>
        </p:nvSpPr>
        <p:spPr>
          <a:xfrm>
            <a:off x="3681094" y="1885581"/>
            <a:ext cx="377371" cy="36512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10E43CC0-9376-47DD-9944-6350D8E3CE15}"/>
              </a:ext>
            </a:extLst>
          </p:cNvPr>
          <p:cNvSpPr/>
          <p:nvPr/>
        </p:nvSpPr>
        <p:spPr>
          <a:xfrm>
            <a:off x="4210865" y="1885581"/>
            <a:ext cx="377371" cy="36512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3F09E53B-1231-4251-8545-6472EFA8C36B}"/>
              </a:ext>
            </a:extLst>
          </p:cNvPr>
          <p:cNvSpPr/>
          <p:nvPr/>
        </p:nvSpPr>
        <p:spPr>
          <a:xfrm>
            <a:off x="4740636" y="1885581"/>
            <a:ext cx="377371" cy="36512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30244138-A3A4-4C4D-8DB1-A5C51A79B0DE}"/>
              </a:ext>
            </a:extLst>
          </p:cNvPr>
          <p:cNvSpPr/>
          <p:nvPr/>
        </p:nvSpPr>
        <p:spPr>
          <a:xfrm>
            <a:off x="5270407" y="1885581"/>
            <a:ext cx="377371" cy="36512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3C3638E9-17F6-45F7-A61E-D455D15EF2F9}"/>
              </a:ext>
            </a:extLst>
          </p:cNvPr>
          <p:cNvSpPr/>
          <p:nvPr/>
        </p:nvSpPr>
        <p:spPr>
          <a:xfrm>
            <a:off x="5843238" y="1885581"/>
            <a:ext cx="377371" cy="36512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2C621C02-F7CB-4084-B2B8-C019CA25D650}"/>
              </a:ext>
            </a:extLst>
          </p:cNvPr>
          <p:cNvSpPr/>
          <p:nvPr/>
        </p:nvSpPr>
        <p:spPr>
          <a:xfrm>
            <a:off x="6373009" y="1885581"/>
            <a:ext cx="377371" cy="36512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8992E659-8EFD-4FC8-B6CC-232AEFEEBA84}"/>
              </a:ext>
            </a:extLst>
          </p:cNvPr>
          <p:cNvSpPr/>
          <p:nvPr/>
        </p:nvSpPr>
        <p:spPr>
          <a:xfrm>
            <a:off x="6902780" y="1885581"/>
            <a:ext cx="377371" cy="36512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2FA9A7BC-37E5-4E23-A130-9D4EFE774F00}"/>
              </a:ext>
            </a:extLst>
          </p:cNvPr>
          <p:cNvSpPr/>
          <p:nvPr/>
        </p:nvSpPr>
        <p:spPr>
          <a:xfrm>
            <a:off x="7432551" y="1885581"/>
            <a:ext cx="377371" cy="36512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54472DDF-751B-4BB9-BA81-DE8B90D1CB31}"/>
              </a:ext>
            </a:extLst>
          </p:cNvPr>
          <p:cNvSpPr/>
          <p:nvPr/>
        </p:nvSpPr>
        <p:spPr>
          <a:xfrm>
            <a:off x="7962322" y="1885581"/>
            <a:ext cx="377371" cy="36512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129E63CC-6551-4CA3-B1FD-8CB678E2F02B}"/>
              </a:ext>
            </a:extLst>
          </p:cNvPr>
          <p:cNvSpPr/>
          <p:nvPr/>
        </p:nvSpPr>
        <p:spPr>
          <a:xfrm>
            <a:off x="8492093" y="1885581"/>
            <a:ext cx="377371" cy="36512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43C2FBF9-22E7-4B37-84B0-E76519C8E19B}"/>
              </a:ext>
            </a:extLst>
          </p:cNvPr>
          <p:cNvSpPr/>
          <p:nvPr/>
        </p:nvSpPr>
        <p:spPr>
          <a:xfrm>
            <a:off x="9021864" y="1885581"/>
            <a:ext cx="377371" cy="36512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057A2C3E-DDE3-41D5-B7B3-0ABCC564F6D3}"/>
              </a:ext>
            </a:extLst>
          </p:cNvPr>
          <p:cNvSpPr/>
          <p:nvPr/>
        </p:nvSpPr>
        <p:spPr>
          <a:xfrm>
            <a:off x="9551635" y="1885581"/>
            <a:ext cx="377371" cy="36512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88D3A5FB-4DF9-4522-8BDD-E372E3CBC355}"/>
              </a:ext>
            </a:extLst>
          </p:cNvPr>
          <p:cNvSpPr/>
          <p:nvPr/>
        </p:nvSpPr>
        <p:spPr>
          <a:xfrm>
            <a:off x="10081406" y="1885581"/>
            <a:ext cx="377371" cy="36512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18562E8F-473C-4077-8134-EDEDFD8B0F45}"/>
              </a:ext>
            </a:extLst>
          </p:cNvPr>
          <p:cNvSpPr/>
          <p:nvPr/>
        </p:nvSpPr>
        <p:spPr>
          <a:xfrm>
            <a:off x="10611177" y="1885581"/>
            <a:ext cx="377371" cy="36512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a:extLst>
              <a:ext uri="{FF2B5EF4-FFF2-40B4-BE49-F238E27FC236}">
                <a16:creationId xmlns:a16="http://schemas.microsoft.com/office/drawing/2014/main" id="{DC6220EB-62C3-4B3E-9F94-6C3F7A4031DD}"/>
              </a:ext>
            </a:extLst>
          </p:cNvPr>
          <p:cNvSpPr/>
          <p:nvPr/>
        </p:nvSpPr>
        <p:spPr>
          <a:xfrm>
            <a:off x="11140948" y="1885581"/>
            <a:ext cx="377371" cy="36512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a:extLst>
              <a:ext uri="{FF2B5EF4-FFF2-40B4-BE49-F238E27FC236}">
                <a16:creationId xmlns:a16="http://schemas.microsoft.com/office/drawing/2014/main" id="{782FF067-0339-4826-A147-AA68E757B4E6}"/>
              </a:ext>
            </a:extLst>
          </p:cNvPr>
          <p:cNvSpPr/>
          <p:nvPr/>
        </p:nvSpPr>
        <p:spPr>
          <a:xfrm>
            <a:off x="2621552" y="2331634"/>
            <a:ext cx="377371" cy="1365340"/>
          </a:xfrm>
          <a:prstGeom prst="rect">
            <a:avLst/>
          </a:prstGeom>
          <a:gradFill flip="none" rotWithShape="1">
            <a:gsLst>
              <a:gs pos="0">
                <a:schemeClr val="accent1">
                  <a:alpha val="0"/>
                </a:schemeClr>
              </a:gs>
              <a:gs pos="100000">
                <a:srgbClr val="FF0000"/>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A4400C35-7A1B-446F-B91B-2CDC13914E0A}"/>
              </a:ext>
            </a:extLst>
          </p:cNvPr>
          <p:cNvSpPr/>
          <p:nvPr/>
        </p:nvSpPr>
        <p:spPr>
          <a:xfrm>
            <a:off x="3151323" y="2331634"/>
            <a:ext cx="377371" cy="1587138"/>
          </a:xfrm>
          <a:prstGeom prst="rect">
            <a:avLst/>
          </a:prstGeom>
          <a:gradFill flip="none" rotWithShape="1">
            <a:gsLst>
              <a:gs pos="0">
                <a:schemeClr val="accent1">
                  <a:alpha val="0"/>
                </a:schemeClr>
              </a:gs>
              <a:gs pos="100000">
                <a:srgbClr val="FF0000"/>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16FE193E-3468-466E-8900-8A9E35AD5B72}"/>
              </a:ext>
            </a:extLst>
          </p:cNvPr>
          <p:cNvSpPr/>
          <p:nvPr/>
        </p:nvSpPr>
        <p:spPr>
          <a:xfrm>
            <a:off x="3681094" y="2331635"/>
            <a:ext cx="377371" cy="808438"/>
          </a:xfrm>
          <a:prstGeom prst="rect">
            <a:avLst/>
          </a:prstGeom>
          <a:gradFill flip="none" rotWithShape="1">
            <a:gsLst>
              <a:gs pos="0">
                <a:schemeClr val="accent1">
                  <a:alpha val="0"/>
                </a:schemeClr>
              </a:gs>
              <a:gs pos="100000">
                <a:srgbClr val="FF0000"/>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57E45732-F5CC-4C51-A9E4-BAD82DA2EB82}"/>
              </a:ext>
            </a:extLst>
          </p:cNvPr>
          <p:cNvSpPr/>
          <p:nvPr/>
        </p:nvSpPr>
        <p:spPr>
          <a:xfrm>
            <a:off x="4210865" y="2331634"/>
            <a:ext cx="377371" cy="1481453"/>
          </a:xfrm>
          <a:prstGeom prst="rect">
            <a:avLst/>
          </a:prstGeom>
          <a:gradFill flip="none" rotWithShape="1">
            <a:gsLst>
              <a:gs pos="0">
                <a:schemeClr val="accent1">
                  <a:alpha val="0"/>
                </a:schemeClr>
              </a:gs>
              <a:gs pos="100000">
                <a:srgbClr val="FF0000"/>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F59CA8F7-0565-49BD-AB91-BD5A74B76A46}"/>
              </a:ext>
            </a:extLst>
          </p:cNvPr>
          <p:cNvSpPr/>
          <p:nvPr/>
        </p:nvSpPr>
        <p:spPr>
          <a:xfrm>
            <a:off x="4740636" y="2331634"/>
            <a:ext cx="377371" cy="1179551"/>
          </a:xfrm>
          <a:prstGeom prst="rect">
            <a:avLst/>
          </a:prstGeom>
          <a:gradFill flip="none" rotWithShape="1">
            <a:gsLst>
              <a:gs pos="0">
                <a:schemeClr val="accent1">
                  <a:alpha val="0"/>
                </a:schemeClr>
              </a:gs>
              <a:gs pos="100000">
                <a:srgbClr val="FF0000"/>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32727E16-2776-4373-B17F-A0646319890E}"/>
              </a:ext>
            </a:extLst>
          </p:cNvPr>
          <p:cNvSpPr/>
          <p:nvPr/>
        </p:nvSpPr>
        <p:spPr>
          <a:xfrm>
            <a:off x="5270407" y="2331634"/>
            <a:ext cx="377371" cy="868761"/>
          </a:xfrm>
          <a:prstGeom prst="rect">
            <a:avLst/>
          </a:prstGeom>
          <a:gradFill flip="none" rotWithShape="1">
            <a:gsLst>
              <a:gs pos="0">
                <a:schemeClr val="accent1">
                  <a:alpha val="0"/>
                </a:schemeClr>
              </a:gs>
              <a:gs pos="100000">
                <a:srgbClr val="FF0000"/>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D6D4C8E4-B016-4D32-9A11-D4CF0D139A2C}"/>
              </a:ext>
            </a:extLst>
          </p:cNvPr>
          <p:cNvSpPr/>
          <p:nvPr/>
        </p:nvSpPr>
        <p:spPr>
          <a:xfrm>
            <a:off x="5843238" y="2331634"/>
            <a:ext cx="377371" cy="692325"/>
          </a:xfrm>
          <a:prstGeom prst="rect">
            <a:avLst/>
          </a:prstGeom>
          <a:gradFill flip="none" rotWithShape="1">
            <a:gsLst>
              <a:gs pos="0">
                <a:schemeClr val="accent1">
                  <a:alpha val="0"/>
                </a:schemeClr>
              </a:gs>
              <a:gs pos="100000">
                <a:srgbClr val="FF0000"/>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C5401CFB-070F-42E0-AEC5-C3C36C0ECC17}"/>
              </a:ext>
            </a:extLst>
          </p:cNvPr>
          <p:cNvSpPr/>
          <p:nvPr/>
        </p:nvSpPr>
        <p:spPr>
          <a:xfrm>
            <a:off x="6373009" y="2331634"/>
            <a:ext cx="377371" cy="1481453"/>
          </a:xfrm>
          <a:prstGeom prst="rect">
            <a:avLst/>
          </a:prstGeom>
          <a:gradFill flip="none" rotWithShape="1">
            <a:gsLst>
              <a:gs pos="0">
                <a:schemeClr val="accent1">
                  <a:alpha val="0"/>
                </a:schemeClr>
              </a:gs>
              <a:gs pos="100000">
                <a:srgbClr val="FF0000"/>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78A7E968-4568-4C9B-ACC6-EE06F21EE13C}"/>
              </a:ext>
            </a:extLst>
          </p:cNvPr>
          <p:cNvSpPr/>
          <p:nvPr/>
        </p:nvSpPr>
        <p:spPr>
          <a:xfrm>
            <a:off x="6902780" y="2331634"/>
            <a:ext cx="377371" cy="868761"/>
          </a:xfrm>
          <a:prstGeom prst="rect">
            <a:avLst/>
          </a:prstGeom>
          <a:gradFill flip="none" rotWithShape="1">
            <a:gsLst>
              <a:gs pos="0">
                <a:schemeClr val="accent1">
                  <a:alpha val="0"/>
                </a:schemeClr>
              </a:gs>
              <a:gs pos="100000">
                <a:srgbClr val="FF0000"/>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a:extLst>
              <a:ext uri="{FF2B5EF4-FFF2-40B4-BE49-F238E27FC236}">
                <a16:creationId xmlns:a16="http://schemas.microsoft.com/office/drawing/2014/main" id="{A716804A-2588-4F52-9D9A-BDBCBEC12511}"/>
              </a:ext>
            </a:extLst>
          </p:cNvPr>
          <p:cNvSpPr/>
          <p:nvPr/>
        </p:nvSpPr>
        <p:spPr>
          <a:xfrm>
            <a:off x="7432551" y="2331634"/>
            <a:ext cx="377371" cy="1397445"/>
          </a:xfrm>
          <a:prstGeom prst="rect">
            <a:avLst/>
          </a:prstGeom>
          <a:gradFill flip="none" rotWithShape="1">
            <a:gsLst>
              <a:gs pos="0">
                <a:schemeClr val="accent1">
                  <a:alpha val="0"/>
                </a:schemeClr>
              </a:gs>
              <a:gs pos="100000">
                <a:srgbClr val="FF0000"/>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a:extLst>
              <a:ext uri="{FF2B5EF4-FFF2-40B4-BE49-F238E27FC236}">
                <a16:creationId xmlns:a16="http://schemas.microsoft.com/office/drawing/2014/main" id="{6CBBD8DD-8783-4422-80A6-B58A29941A34}"/>
              </a:ext>
            </a:extLst>
          </p:cNvPr>
          <p:cNvSpPr/>
          <p:nvPr/>
        </p:nvSpPr>
        <p:spPr>
          <a:xfrm>
            <a:off x="7962322" y="2331634"/>
            <a:ext cx="377371" cy="868761"/>
          </a:xfrm>
          <a:prstGeom prst="rect">
            <a:avLst/>
          </a:prstGeom>
          <a:gradFill flip="none" rotWithShape="1">
            <a:gsLst>
              <a:gs pos="0">
                <a:schemeClr val="accent1">
                  <a:alpha val="0"/>
                </a:schemeClr>
              </a:gs>
              <a:gs pos="100000">
                <a:srgbClr val="FF0000"/>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a:extLst>
              <a:ext uri="{FF2B5EF4-FFF2-40B4-BE49-F238E27FC236}">
                <a16:creationId xmlns:a16="http://schemas.microsoft.com/office/drawing/2014/main" id="{02FAA276-CF36-44BC-94C4-60445FE3F211}"/>
              </a:ext>
            </a:extLst>
          </p:cNvPr>
          <p:cNvSpPr/>
          <p:nvPr/>
        </p:nvSpPr>
        <p:spPr>
          <a:xfrm>
            <a:off x="8492093" y="2331634"/>
            <a:ext cx="377371" cy="1365340"/>
          </a:xfrm>
          <a:prstGeom prst="rect">
            <a:avLst/>
          </a:prstGeom>
          <a:gradFill flip="none" rotWithShape="1">
            <a:gsLst>
              <a:gs pos="0">
                <a:schemeClr val="accent1">
                  <a:alpha val="0"/>
                </a:schemeClr>
              </a:gs>
              <a:gs pos="100000">
                <a:srgbClr val="FF0000"/>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a:extLst>
              <a:ext uri="{FF2B5EF4-FFF2-40B4-BE49-F238E27FC236}">
                <a16:creationId xmlns:a16="http://schemas.microsoft.com/office/drawing/2014/main" id="{394D7C7F-9EEA-4108-B25C-2A5AE59A8BD0}"/>
              </a:ext>
            </a:extLst>
          </p:cNvPr>
          <p:cNvSpPr/>
          <p:nvPr/>
        </p:nvSpPr>
        <p:spPr>
          <a:xfrm>
            <a:off x="9021864" y="2331634"/>
            <a:ext cx="377371" cy="1042519"/>
          </a:xfrm>
          <a:prstGeom prst="rect">
            <a:avLst/>
          </a:prstGeom>
          <a:gradFill flip="none" rotWithShape="1">
            <a:gsLst>
              <a:gs pos="0">
                <a:schemeClr val="accent1">
                  <a:alpha val="0"/>
                </a:schemeClr>
              </a:gs>
              <a:gs pos="100000">
                <a:srgbClr val="FF0000"/>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a:extLst>
              <a:ext uri="{FF2B5EF4-FFF2-40B4-BE49-F238E27FC236}">
                <a16:creationId xmlns:a16="http://schemas.microsoft.com/office/drawing/2014/main" id="{F7C49219-3690-43BF-B1DA-DE37297629E6}"/>
              </a:ext>
            </a:extLst>
          </p:cNvPr>
          <p:cNvSpPr/>
          <p:nvPr/>
        </p:nvSpPr>
        <p:spPr>
          <a:xfrm>
            <a:off x="9551635" y="2331634"/>
            <a:ext cx="377371" cy="1440987"/>
          </a:xfrm>
          <a:prstGeom prst="rect">
            <a:avLst/>
          </a:prstGeom>
          <a:gradFill flip="none" rotWithShape="1">
            <a:gsLst>
              <a:gs pos="0">
                <a:schemeClr val="accent1">
                  <a:alpha val="0"/>
                </a:schemeClr>
              </a:gs>
              <a:gs pos="100000">
                <a:srgbClr val="FF0000"/>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a:extLst>
              <a:ext uri="{FF2B5EF4-FFF2-40B4-BE49-F238E27FC236}">
                <a16:creationId xmlns:a16="http://schemas.microsoft.com/office/drawing/2014/main" id="{276D7125-2E39-44F8-817D-F30FA23C03D9}"/>
              </a:ext>
            </a:extLst>
          </p:cNvPr>
          <p:cNvSpPr/>
          <p:nvPr/>
        </p:nvSpPr>
        <p:spPr>
          <a:xfrm>
            <a:off x="10081406" y="2331634"/>
            <a:ext cx="377371" cy="1481453"/>
          </a:xfrm>
          <a:prstGeom prst="rect">
            <a:avLst/>
          </a:prstGeom>
          <a:gradFill flip="none" rotWithShape="1">
            <a:gsLst>
              <a:gs pos="0">
                <a:schemeClr val="accent1">
                  <a:alpha val="0"/>
                </a:schemeClr>
              </a:gs>
              <a:gs pos="100000">
                <a:srgbClr val="FF0000"/>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a:extLst>
              <a:ext uri="{FF2B5EF4-FFF2-40B4-BE49-F238E27FC236}">
                <a16:creationId xmlns:a16="http://schemas.microsoft.com/office/drawing/2014/main" id="{E3851D77-D0A9-4B6B-9F25-802361E63D3B}"/>
              </a:ext>
            </a:extLst>
          </p:cNvPr>
          <p:cNvSpPr/>
          <p:nvPr/>
        </p:nvSpPr>
        <p:spPr>
          <a:xfrm>
            <a:off x="10611177" y="2331634"/>
            <a:ext cx="377371" cy="1365340"/>
          </a:xfrm>
          <a:prstGeom prst="rect">
            <a:avLst/>
          </a:prstGeom>
          <a:gradFill flip="none" rotWithShape="1">
            <a:gsLst>
              <a:gs pos="0">
                <a:schemeClr val="accent1">
                  <a:alpha val="0"/>
                </a:schemeClr>
              </a:gs>
              <a:gs pos="100000">
                <a:srgbClr val="FF0000"/>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Rectangle 109">
            <a:extLst>
              <a:ext uri="{FF2B5EF4-FFF2-40B4-BE49-F238E27FC236}">
                <a16:creationId xmlns:a16="http://schemas.microsoft.com/office/drawing/2014/main" id="{59510967-146D-4FD8-9685-E586B1BD5C64}"/>
              </a:ext>
            </a:extLst>
          </p:cNvPr>
          <p:cNvSpPr/>
          <p:nvPr/>
        </p:nvSpPr>
        <p:spPr>
          <a:xfrm>
            <a:off x="11670719" y="1713645"/>
            <a:ext cx="2345558" cy="33210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DC510EB5-13B8-48B9-8FD7-F94497B73ADB}"/>
              </a:ext>
            </a:extLst>
          </p:cNvPr>
          <p:cNvSpPr/>
          <p:nvPr/>
        </p:nvSpPr>
        <p:spPr>
          <a:xfrm>
            <a:off x="11140948" y="2331635"/>
            <a:ext cx="377371" cy="742674"/>
          </a:xfrm>
          <a:prstGeom prst="rect">
            <a:avLst/>
          </a:prstGeom>
          <a:gradFill flip="none" rotWithShape="1">
            <a:gsLst>
              <a:gs pos="0">
                <a:schemeClr val="accent1">
                  <a:alpha val="0"/>
                </a:schemeClr>
              </a:gs>
              <a:gs pos="100000">
                <a:srgbClr val="FF0000"/>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TextBox 89">
            <a:extLst>
              <a:ext uri="{FF2B5EF4-FFF2-40B4-BE49-F238E27FC236}">
                <a16:creationId xmlns:a16="http://schemas.microsoft.com/office/drawing/2014/main" id="{4019E838-B532-4058-B6C2-141C198C0C41}"/>
              </a:ext>
            </a:extLst>
          </p:cNvPr>
          <p:cNvSpPr txBox="1"/>
          <p:nvPr/>
        </p:nvSpPr>
        <p:spPr>
          <a:xfrm>
            <a:off x="137214" y="5170363"/>
            <a:ext cx="2408138" cy="954107"/>
          </a:xfrm>
          <a:prstGeom prst="rect">
            <a:avLst/>
          </a:prstGeom>
          <a:noFill/>
        </p:spPr>
        <p:txBody>
          <a:bodyPr wrap="square" rtlCol="0">
            <a:spAutoFit/>
          </a:bodyPr>
          <a:lstStyle/>
          <a:p>
            <a:r>
              <a:rPr lang="en-US" sz="2800" dirty="0">
                <a:solidFill>
                  <a:schemeClr val="accent1">
                    <a:lumMod val="75000"/>
                  </a:schemeClr>
                </a:solidFill>
              </a:rPr>
              <a:t>Base Layer</a:t>
            </a:r>
            <a:br>
              <a:rPr lang="en-US" sz="2800" dirty="0">
                <a:solidFill>
                  <a:schemeClr val="accent1">
                    <a:lumMod val="75000"/>
                  </a:schemeClr>
                </a:solidFill>
              </a:rPr>
            </a:br>
            <a:r>
              <a:rPr lang="en-US" sz="2800" dirty="0">
                <a:solidFill>
                  <a:schemeClr val="accent1">
                    <a:lumMod val="75000"/>
                  </a:schemeClr>
                </a:solidFill>
              </a:rPr>
              <a:t>(Bitcoin Core)</a:t>
            </a:r>
          </a:p>
        </p:txBody>
      </p:sp>
      <p:sp>
        <p:nvSpPr>
          <p:cNvPr id="92" name="Rectangle 91">
            <a:extLst>
              <a:ext uri="{FF2B5EF4-FFF2-40B4-BE49-F238E27FC236}">
                <a16:creationId xmlns:a16="http://schemas.microsoft.com/office/drawing/2014/main" id="{F5DC4B08-F529-46DE-AE77-D68D7D55095B}"/>
              </a:ext>
            </a:extLst>
          </p:cNvPr>
          <p:cNvSpPr/>
          <p:nvPr/>
        </p:nvSpPr>
        <p:spPr>
          <a:xfrm>
            <a:off x="8692038" y="222105"/>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92">
            <a:extLst>
              <a:ext uri="{FF2B5EF4-FFF2-40B4-BE49-F238E27FC236}">
                <a16:creationId xmlns:a16="http://schemas.microsoft.com/office/drawing/2014/main" id="{0A3EAACC-39CE-48B2-A2F5-963CFCF5C7D3}"/>
              </a:ext>
            </a:extLst>
          </p:cNvPr>
          <p:cNvSpPr/>
          <p:nvPr/>
        </p:nvSpPr>
        <p:spPr>
          <a:xfrm>
            <a:off x="10270091" y="137901"/>
            <a:ext cx="377371" cy="641091"/>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TextBox 93">
            <a:extLst>
              <a:ext uri="{FF2B5EF4-FFF2-40B4-BE49-F238E27FC236}">
                <a16:creationId xmlns:a16="http://schemas.microsoft.com/office/drawing/2014/main" id="{5522AD07-B14E-41EA-8562-9060CEAD4732}"/>
              </a:ext>
            </a:extLst>
          </p:cNvPr>
          <p:cNvSpPr txBox="1"/>
          <p:nvPr/>
        </p:nvSpPr>
        <p:spPr>
          <a:xfrm>
            <a:off x="9173871" y="103181"/>
            <a:ext cx="1212643" cy="646331"/>
          </a:xfrm>
          <a:prstGeom prst="rect">
            <a:avLst/>
          </a:prstGeom>
          <a:noFill/>
        </p:spPr>
        <p:txBody>
          <a:bodyPr wrap="square" rtlCol="0">
            <a:spAutoFit/>
          </a:bodyPr>
          <a:lstStyle/>
          <a:p>
            <a:r>
              <a:rPr lang="en-US" dirty="0"/>
              <a:t>= Block Header</a:t>
            </a:r>
          </a:p>
        </p:txBody>
      </p:sp>
      <p:sp>
        <p:nvSpPr>
          <p:cNvPr id="95" name="TextBox 94">
            <a:extLst>
              <a:ext uri="{FF2B5EF4-FFF2-40B4-BE49-F238E27FC236}">
                <a16:creationId xmlns:a16="http://schemas.microsoft.com/office/drawing/2014/main" id="{872383B4-B830-4402-8D81-E8983385CB7A}"/>
              </a:ext>
            </a:extLst>
          </p:cNvPr>
          <p:cNvSpPr txBox="1"/>
          <p:nvPr/>
        </p:nvSpPr>
        <p:spPr>
          <a:xfrm>
            <a:off x="10708134" y="93784"/>
            <a:ext cx="1404874" cy="646331"/>
          </a:xfrm>
          <a:prstGeom prst="rect">
            <a:avLst/>
          </a:prstGeom>
          <a:noFill/>
        </p:spPr>
        <p:txBody>
          <a:bodyPr wrap="square" rtlCol="0">
            <a:spAutoFit/>
          </a:bodyPr>
          <a:lstStyle/>
          <a:p>
            <a:r>
              <a:rPr lang="en-US" dirty="0"/>
              <a:t>= List of transactions</a:t>
            </a:r>
          </a:p>
        </p:txBody>
      </p:sp>
      <p:cxnSp>
        <p:nvCxnSpPr>
          <p:cNvPr id="89" name="Straight Connector 88">
            <a:extLst>
              <a:ext uri="{FF2B5EF4-FFF2-40B4-BE49-F238E27FC236}">
                <a16:creationId xmlns:a16="http://schemas.microsoft.com/office/drawing/2014/main" id="{5EFB47E5-88D7-42C9-8BF1-D31A4414D666}"/>
              </a:ext>
            </a:extLst>
          </p:cNvPr>
          <p:cNvCxnSpPr>
            <a:cxnSpLocks/>
          </p:cNvCxnSpPr>
          <p:nvPr/>
        </p:nvCxnSpPr>
        <p:spPr>
          <a:xfrm>
            <a:off x="2133600" y="2074269"/>
            <a:ext cx="9891971" cy="0"/>
          </a:xfrm>
          <a:prstGeom prst="line">
            <a:avLst/>
          </a:prstGeom>
          <a:ln w="5715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96" name="Rectangle 95">
            <a:extLst>
              <a:ext uri="{FF2B5EF4-FFF2-40B4-BE49-F238E27FC236}">
                <a16:creationId xmlns:a16="http://schemas.microsoft.com/office/drawing/2014/main" id="{C37ADD63-248F-40E0-891F-EDA23B0DEC3A}"/>
              </a:ext>
            </a:extLst>
          </p:cNvPr>
          <p:cNvSpPr/>
          <p:nvPr/>
        </p:nvSpPr>
        <p:spPr>
          <a:xfrm>
            <a:off x="8492093" y="60325"/>
            <a:ext cx="3533478" cy="84280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8" name="Straight Connector 97">
            <a:extLst>
              <a:ext uri="{FF2B5EF4-FFF2-40B4-BE49-F238E27FC236}">
                <a16:creationId xmlns:a16="http://schemas.microsoft.com/office/drawing/2014/main" id="{C97C4763-84A2-4D82-A0B9-C65C56FCECBC}"/>
              </a:ext>
            </a:extLst>
          </p:cNvPr>
          <p:cNvCxnSpPr>
            <a:cxnSpLocks/>
          </p:cNvCxnSpPr>
          <p:nvPr/>
        </p:nvCxnSpPr>
        <p:spPr>
          <a:xfrm>
            <a:off x="10081406" y="115599"/>
            <a:ext cx="0" cy="75117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2" name="TextBox 101">
            <a:extLst>
              <a:ext uri="{FF2B5EF4-FFF2-40B4-BE49-F238E27FC236}">
                <a16:creationId xmlns:a16="http://schemas.microsoft.com/office/drawing/2014/main" id="{CACD83EC-FFE2-419F-A594-B1941B39E2C1}"/>
              </a:ext>
            </a:extLst>
          </p:cNvPr>
          <p:cNvSpPr txBox="1"/>
          <p:nvPr/>
        </p:nvSpPr>
        <p:spPr>
          <a:xfrm>
            <a:off x="3814828" y="1227318"/>
            <a:ext cx="1563647" cy="369332"/>
          </a:xfrm>
          <a:prstGeom prst="rect">
            <a:avLst/>
          </a:prstGeom>
          <a:noFill/>
        </p:spPr>
        <p:txBody>
          <a:bodyPr wrap="square" rtlCol="0">
            <a:spAutoFit/>
          </a:bodyPr>
          <a:lstStyle/>
          <a:p>
            <a:pPr algn="ctr"/>
            <a:r>
              <a:rPr lang="en-US" dirty="0"/>
              <a:t>January 2021</a:t>
            </a:r>
          </a:p>
        </p:txBody>
      </p:sp>
      <p:sp>
        <p:nvSpPr>
          <p:cNvPr id="104" name="TextBox 103">
            <a:extLst>
              <a:ext uri="{FF2B5EF4-FFF2-40B4-BE49-F238E27FC236}">
                <a16:creationId xmlns:a16="http://schemas.microsoft.com/office/drawing/2014/main" id="{BFD45CE7-F095-4AE2-8579-E476AE9F6928}"/>
              </a:ext>
            </a:extLst>
          </p:cNvPr>
          <p:cNvSpPr txBox="1"/>
          <p:nvPr/>
        </p:nvSpPr>
        <p:spPr>
          <a:xfrm>
            <a:off x="5575305" y="1214688"/>
            <a:ext cx="2035367" cy="369332"/>
          </a:xfrm>
          <a:prstGeom prst="rect">
            <a:avLst/>
          </a:prstGeom>
          <a:noFill/>
        </p:spPr>
        <p:txBody>
          <a:bodyPr wrap="square" rtlCol="0">
            <a:spAutoFit/>
          </a:bodyPr>
          <a:lstStyle/>
          <a:p>
            <a:pPr algn="ctr"/>
            <a:r>
              <a:rPr lang="en-US" dirty="0"/>
              <a:t>February 2021</a:t>
            </a:r>
          </a:p>
        </p:txBody>
      </p:sp>
      <p:sp>
        <p:nvSpPr>
          <p:cNvPr id="105" name="TextBox 104">
            <a:extLst>
              <a:ext uri="{FF2B5EF4-FFF2-40B4-BE49-F238E27FC236}">
                <a16:creationId xmlns:a16="http://schemas.microsoft.com/office/drawing/2014/main" id="{CF75B2D1-943C-414C-A276-19DC4CE46D45}"/>
              </a:ext>
            </a:extLst>
          </p:cNvPr>
          <p:cNvSpPr txBox="1"/>
          <p:nvPr/>
        </p:nvSpPr>
        <p:spPr>
          <a:xfrm>
            <a:off x="7432551" y="1209332"/>
            <a:ext cx="2035367" cy="369332"/>
          </a:xfrm>
          <a:prstGeom prst="rect">
            <a:avLst/>
          </a:prstGeom>
          <a:noFill/>
        </p:spPr>
        <p:txBody>
          <a:bodyPr wrap="square" rtlCol="0">
            <a:spAutoFit/>
          </a:bodyPr>
          <a:lstStyle/>
          <a:p>
            <a:pPr algn="ctr"/>
            <a:r>
              <a:rPr lang="en-US" dirty="0"/>
              <a:t>March 2021</a:t>
            </a:r>
          </a:p>
        </p:txBody>
      </p:sp>
      <p:sp>
        <p:nvSpPr>
          <p:cNvPr id="106" name="TextBox 105">
            <a:extLst>
              <a:ext uri="{FF2B5EF4-FFF2-40B4-BE49-F238E27FC236}">
                <a16:creationId xmlns:a16="http://schemas.microsoft.com/office/drawing/2014/main" id="{74AAE12E-9800-4F7C-B599-E25A431F11BA}"/>
              </a:ext>
            </a:extLst>
          </p:cNvPr>
          <p:cNvSpPr txBox="1"/>
          <p:nvPr/>
        </p:nvSpPr>
        <p:spPr>
          <a:xfrm>
            <a:off x="1744825" y="1214637"/>
            <a:ext cx="1796349" cy="369332"/>
          </a:xfrm>
          <a:prstGeom prst="rect">
            <a:avLst/>
          </a:prstGeom>
          <a:noFill/>
        </p:spPr>
        <p:txBody>
          <a:bodyPr wrap="square" rtlCol="0">
            <a:spAutoFit/>
          </a:bodyPr>
          <a:lstStyle/>
          <a:p>
            <a:pPr algn="ctr"/>
            <a:r>
              <a:rPr lang="en-US" dirty="0"/>
              <a:t>December 2020</a:t>
            </a:r>
          </a:p>
        </p:txBody>
      </p:sp>
      <p:sp>
        <p:nvSpPr>
          <p:cNvPr id="107" name="TextBox 106">
            <a:extLst>
              <a:ext uri="{FF2B5EF4-FFF2-40B4-BE49-F238E27FC236}">
                <a16:creationId xmlns:a16="http://schemas.microsoft.com/office/drawing/2014/main" id="{BFE88991-6CBA-4C0B-829F-F4EEA166954D}"/>
              </a:ext>
            </a:extLst>
          </p:cNvPr>
          <p:cNvSpPr txBox="1"/>
          <p:nvPr/>
        </p:nvSpPr>
        <p:spPr>
          <a:xfrm>
            <a:off x="9289797" y="1197249"/>
            <a:ext cx="2035367" cy="369332"/>
          </a:xfrm>
          <a:prstGeom prst="rect">
            <a:avLst/>
          </a:prstGeom>
          <a:noFill/>
        </p:spPr>
        <p:txBody>
          <a:bodyPr wrap="square" rtlCol="0">
            <a:spAutoFit/>
          </a:bodyPr>
          <a:lstStyle/>
          <a:p>
            <a:pPr algn="ctr"/>
            <a:r>
              <a:rPr lang="en-US" dirty="0"/>
              <a:t>April 2021</a:t>
            </a:r>
          </a:p>
        </p:txBody>
      </p:sp>
      <p:sp>
        <p:nvSpPr>
          <p:cNvPr id="108" name="Rectangle 107">
            <a:extLst>
              <a:ext uri="{FF2B5EF4-FFF2-40B4-BE49-F238E27FC236}">
                <a16:creationId xmlns:a16="http://schemas.microsoft.com/office/drawing/2014/main" id="{0B429B36-26AC-49E4-AB56-682AF343397A}"/>
              </a:ext>
            </a:extLst>
          </p:cNvPr>
          <p:cNvSpPr/>
          <p:nvPr/>
        </p:nvSpPr>
        <p:spPr>
          <a:xfrm>
            <a:off x="703462" y="1502604"/>
            <a:ext cx="1701427" cy="26880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TextBox 90">
            <a:extLst>
              <a:ext uri="{FF2B5EF4-FFF2-40B4-BE49-F238E27FC236}">
                <a16:creationId xmlns:a16="http://schemas.microsoft.com/office/drawing/2014/main" id="{2A68B585-DECB-41E1-862F-EDDB143B45C5}"/>
              </a:ext>
            </a:extLst>
          </p:cNvPr>
          <p:cNvSpPr txBox="1"/>
          <p:nvPr/>
        </p:nvSpPr>
        <p:spPr>
          <a:xfrm>
            <a:off x="206253" y="2191899"/>
            <a:ext cx="2152262" cy="954107"/>
          </a:xfrm>
          <a:prstGeom prst="rect">
            <a:avLst/>
          </a:prstGeom>
          <a:noFill/>
        </p:spPr>
        <p:txBody>
          <a:bodyPr wrap="square" rtlCol="0">
            <a:spAutoFit/>
          </a:bodyPr>
          <a:lstStyle/>
          <a:p>
            <a:r>
              <a:rPr lang="en-US" sz="2800" dirty="0">
                <a:solidFill>
                  <a:srgbClr val="C00000"/>
                </a:solidFill>
              </a:rPr>
              <a:t>Layer 2</a:t>
            </a:r>
            <a:br>
              <a:rPr lang="en-US" sz="2800" dirty="0">
                <a:solidFill>
                  <a:srgbClr val="C00000"/>
                </a:solidFill>
              </a:rPr>
            </a:br>
            <a:r>
              <a:rPr lang="en-US" sz="2800" dirty="0">
                <a:solidFill>
                  <a:srgbClr val="C00000"/>
                </a:solidFill>
              </a:rPr>
              <a:t>(Bit-Monero)</a:t>
            </a:r>
          </a:p>
        </p:txBody>
      </p:sp>
      <p:cxnSp>
        <p:nvCxnSpPr>
          <p:cNvPr id="115" name="Straight Connector 114">
            <a:extLst>
              <a:ext uri="{FF2B5EF4-FFF2-40B4-BE49-F238E27FC236}">
                <a16:creationId xmlns:a16="http://schemas.microsoft.com/office/drawing/2014/main" id="{7C05707C-21AF-41F5-AA77-A1AA010F75E9}"/>
              </a:ext>
            </a:extLst>
          </p:cNvPr>
          <p:cNvCxnSpPr>
            <a:cxnSpLocks/>
          </p:cNvCxnSpPr>
          <p:nvPr/>
        </p:nvCxnSpPr>
        <p:spPr>
          <a:xfrm flipV="1">
            <a:off x="137214" y="1568928"/>
            <a:ext cx="11901316" cy="29925"/>
          </a:xfrm>
          <a:prstGeom prst="line">
            <a:avLst/>
          </a:prstGeom>
          <a:ln w="28575">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7DF249E7-1CF3-4A29-9910-8B3F6109AEF8}"/>
              </a:ext>
            </a:extLst>
          </p:cNvPr>
          <p:cNvCxnSpPr>
            <a:cxnSpLocks/>
          </p:cNvCxnSpPr>
          <p:nvPr/>
        </p:nvCxnSpPr>
        <p:spPr>
          <a:xfrm flipV="1">
            <a:off x="124255" y="4898087"/>
            <a:ext cx="11901316" cy="29925"/>
          </a:xfrm>
          <a:prstGeom prst="line">
            <a:avLst/>
          </a:prstGeom>
          <a:ln w="28575">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BF087AC4-9064-444D-B0BC-018DC7EF9505}"/>
              </a:ext>
            </a:extLst>
          </p:cNvPr>
          <p:cNvCxnSpPr>
            <a:cxnSpLocks/>
          </p:cNvCxnSpPr>
          <p:nvPr/>
        </p:nvCxnSpPr>
        <p:spPr>
          <a:xfrm flipV="1">
            <a:off x="206253" y="1208651"/>
            <a:ext cx="11985747" cy="50288"/>
          </a:xfrm>
          <a:prstGeom prst="line">
            <a:avLst/>
          </a:prstGeom>
          <a:ln w="28575">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32" name="Rectangle 2">
            <a:extLst>
              <a:ext uri="{FF2B5EF4-FFF2-40B4-BE49-F238E27FC236}">
                <a16:creationId xmlns:a16="http://schemas.microsoft.com/office/drawing/2014/main" id="{1E545C8B-F922-4191-8FF3-25EFED03495D}"/>
              </a:ext>
            </a:extLst>
          </p:cNvPr>
          <p:cNvSpPr>
            <a:spLocks noChangeArrowheads="1"/>
          </p:cNvSpPr>
          <p:nvPr/>
        </p:nvSpPr>
        <p:spPr bwMode="auto">
          <a:xfrm>
            <a:off x="0" y="120878"/>
            <a:ext cx="207108"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97" name="Footer Placeholder 4">
            <a:extLst>
              <a:ext uri="{FF2B5EF4-FFF2-40B4-BE49-F238E27FC236}">
                <a16:creationId xmlns:a16="http://schemas.microsoft.com/office/drawing/2014/main" id="{E5F99101-0A1F-410B-9697-0E3EC869A120}"/>
              </a:ext>
            </a:extLst>
          </p:cNvPr>
          <p:cNvSpPr>
            <a:spLocks noGrp="1"/>
          </p:cNvSpPr>
          <p:nvPr>
            <p:ph type="ftr" sz="quarter" idx="11"/>
          </p:nvPr>
        </p:nvSpPr>
        <p:spPr>
          <a:xfrm>
            <a:off x="154379" y="6378499"/>
            <a:ext cx="11447813" cy="365125"/>
          </a:xfrm>
        </p:spPr>
        <p:txBody>
          <a:bodyPr/>
          <a:lstStyle/>
          <a:p>
            <a:r>
              <a:rPr lang="en-US" u="sng" dirty="0">
                <a:solidFill>
                  <a:schemeClr val="bg1">
                    <a:lumMod val="75000"/>
                  </a:schemeClr>
                </a:solidFill>
              </a:rPr>
              <a:t>Telegram:</a:t>
            </a:r>
            <a:r>
              <a:rPr lang="en-US" dirty="0"/>
              <a:t> t.me/</a:t>
            </a:r>
            <a:r>
              <a:rPr lang="en-US" dirty="0" err="1"/>
              <a:t>DcInsiders</a:t>
            </a:r>
            <a:r>
              <a:rPr lang="en-US" dirty="0"/>
              <a:t>     </a:t>
            </a:r>
            <a:r>
              <a:rPr lang="en-US" u="sng" dirty="0">
                <a:solidFill>
                  <a:schemeClr val="bg1">
                    <a:lumMod val="85000"/>
                  </a:schemeClr>
                </a:solidFill>
              </a:rPr>
              <a:t>Website:</a:t>
            </a:r>
            <a:r>
              <a:rPr lang="en-US" dirty="0">
                <a:solidFill>
                  <a:schemeClr val="bg1">
                    <a:lumMod val="85000"/>
                  </a:schemeClr>
                </a:solidFill>
              </a:rPr>
              <a:t> </a:t>
            </a:r>
            <a:r>
              <a:rPr lang="en-US" dirty="0"/>
              <a:t>www.drivechain.info        </a:t>
            </a:r>
            <a:r>
              <a:rPr lang="en-US" u="sng" dirty="0">
                <a:solidFill>
                  <a:schemeClr val="bg1">
                    <a:lumMod val="75000"/>
                  </a:schemeClr>
                </a:solidFill>
              </a:rPr>
              <a:t>Paul’s Twitter:</a:t>
            </a:r>
            <a:r>
              <a:rPr lang="en-US" dirty="0">
                <a:solidFill>
                  <a:schemeClr val="bg1">
                    <a:lumMod val="75000"/>
                  </a:schemeClr>
                </a:solidFill>
              </a:rPr>
              <a:t> </a:t>
            </a:r>
            <a:r>
              <a:rPr lang="en-US" dirty="0"/>
              <a:t>@truthcoin</a:t>
            </a:r>
          </a:p>
        </p:txBody>
      </p:sp>
    </p:spTree>
    <p:extLst>
      <p:ext uri="{BB962C8B-B14F-4D97-AF65-F5344CB8AC3E}">
        <p14:creationId xmlns:p14="http://schemas.microsoft.com/office/powerpoint/2010/main" val="2554021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Footer Placeholder 4">
            <a:extLst>
              <a:ext uri="{FF2B5EF4-FFF2-40B4-BE49-F238E27FC236}">
                <a16:creationId xmlns:a16="http://schemas.microsoft.com/office/drawing/2014/main" id="{375A9D0F-1013-451D-98AC-1BC82FA782FA}"/>
              </a:ext>
            </a:extLst>
          </p:cNvPr>
          <p:cNvSpPr>
            <a:spLocks noGrp="1"/>
          </p:cNvSpPr>
          <p:nvPr>
            <p:ph type="ftr" sz="quarter" idx="11"/>
          </p:nvPr>
        </p:nvSpPr>
        <p:spPr>
          <a:xfrm>
            <a:off x="154379" y="6378499"/>
            <a:ext cx="11447813" cy="365125"/>
          </a:xfrm>
        </p:spPr>
        <p:txBody>
          <a:bodyPr/>
          <a:lstStyle/>
          <a:p>
            <a:r>
              <a:rPr lang="en-US" u="sng" dirty="0">
                <a:solidFill>
                  <a:schemeClr val="bg1">
                    <a:lumMod val="75000"/>
                  </a:schemeClr>
                </a:solidFill>
              </a:rPr>
              <a:t>Telegram:</a:t>
            </a:r>
            <a:r>
              <a:rPr lang="en-US" dirty="0"/>
              <a:t> t.me/</a:t>
            </a:r>
            <a:r>
              <a:rPr lang="en-US" dirty="0" err="1"/>
              <a:t>DcInsiders</a:t>
            </a:r>
            <a:r>
              <a:rPr lang="en-US" dirty="0"/>
              <a:t>     </a:t>
            </a:r>
            <a:r>
              <a:rPr lang="en-US" u="sng" dirty="0">
                <a:solidFill>
                  <a:schemeClr val="bg1">
                    <a:lumMod val="85000"/>
                  </a:schemeClr>
                </a:solidFill>
              </a:rPr>
              <a:t>Website:</a:t>
            </a:r>
            <a:r>
              <a:rPr lang="en-US" dirty="0">
                <a:solidFill>
                  <a:schemeClr val="bg1">
                    <a:lumMod val="85000"/>
                  </a:schemeClr>
                </a:solidFill>
              </a:rPr>
              <a:t> </a:t>
            </a:r>
            <a:r>
              <a:rPr lang="en-US" dirty="0"/>
              <a:t>www.drivechain.info        </a:t>
            </a:r>
            <a:r>
              <a:rPr lang="en-US" u="sng" dirty="0">
                <a:solidFill>
                  <a:schemeClr val="bg1">
                    <a:lumMod val="75000"/>
                  </a:schemeClr>
                </a:solidFill>
              </a:rPr>
              <a:t>Paul’s Twitter:</a:t>
            </a:r>
            <a:r>
              <a:rPr lang="en-US" dirty="0">
                <a:solidFill>
                  <a:schemeClr val="bg1">
                    <a:lumMod val="75000"/>
                  </a:schemeClr>
                </a:solidFill>
              </a:rPr>
              <a:t> </a:t>
            </a:r>
            <a:r>
              <a:rPr lang="en-US" dirty="0"/>
              <a:t>@truthcoin</a:t>
            </a:r>
          </a:p>
        </p:txBody>
      </p:sp>
      <p:sp>
        <p:nvSpPr>
          <p:cNvPr id="2" name="Title 1">
            <a:extLst>
              <a:ext uri="{FF2B5EF4-FFF2-40B4-BE49-F238E27FC236}">
                <a16:creationId xmlns:a16="http://schemas.microsoft.com/office/drawing/2014/main" id="{F6F40EEC-FEC0-4B28-A9FE-41E6AD8D6A15}"/>
              </a:ext>
            </a:extLst>
          </p:cNvPr>
          <p:cNvSpPr>
            <a:spLocks noGrp="1"/>
          </p:cNvSpPr>
          <p:nvPr>
            <p:ph type="title"/>
          </p:nvPr>
        </p:nvSpPr>
        <p:spPr>
          <a:xfrm>
            <a:off x="213413" y="193118"/>
            <a:ext cx="7582349" cy="765175"/>
          </a:xfrm>
        </p:spPr>
        <p:txBody>
          <a:bodyPr/>
          <a:lstStyle/>
          <a:p>
            <a:r>
              <a:rPr lang="en-US" dirty="0"/>
              <a:t>(#2) Base Layer is Safe</a:t>
            </a:r>
          </a:p>
        </p:txBody>
      </p:sp>
      <p:sp>
        <p:nvSpPr>
          <p:cNvPr id="5" name="Slide Number Placeholder 4">
            <a:extLst>
              <a:ext uri="{FF2B5EF4-FFF2-40B4-BE49-F238E27FC236}">
                <a16:creationId xmlns:a16="http://schemas.microsoft.com/office/drawing/2014/main" id="{1F36A900-CA78-4E81-A444-D4B1BF74E004}"/>
              </a:ext>
            </a:extLst>
          </p:cNvPr>
          <p:cNvSpPr>
            <a:spLocks noGrp="1"/>
          </p:cNvSpPr>
          <p:nvPr>
            <p:ph type="sldNum" sz="quarter" idx="12"/>
          </p:nvPr>
        </p:nvSpPr>
        <p:spPr/>
        <p:txBody>
          <a:bodyPr/>
          <a:lstStyle/>
          <a:p>
            <a:fld id="{64A73B7B-B545-4723-8D44-5CC401310D8B}" type="slidenum">
              <a:rPr lang="en-US" smtClean="0"/>
              <a:t>12</a:t>
            </a:fld>
            <a:endParaRPr lang="en-US" dirty="0"/>
          </a:p>
        </p:txBody>
      </p:sp>
      <p:sp>
        <p:nvSpPr>
          <p:cNvPr id="9" name="Rectangle 8">
            <a:extLst>
              <a:ext uri="{FF2B5EF4-FFF2-40B4-BE49-F238E27FC236}">
                <a16:creationId xmlns:a16="http://schemas.microsoft.com/office/drawing/2014/main" id="{5EB38651-8AB6-47B8-9EDA-8A4950403778}"/>
              </a:ext>
            </a:extLst>
          </p:cNvPr>
          <p:cNvSpPr/>
          <p:nvPr/>
        </p:nvSpPr>
        <p:spPr>
          <a:xfrm>
            <a:off x="2621552"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433BC2EB-814E-4F13-AF41-9512C0D3A543}"/>
              </a:ext>
            </a:extLst>
          </p:cNvPr>
          <p:cNvSpPr/>
          <p:nvPr/>
        </p:nvSpPr>
        <p:spPr>
          <a:xfrm>
            <a:off x="3151323"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45DA6AF3-295C-4223-B27D-74F2EAA18D6E}"/>
              </a:ext>
            </a:extLst>
          </p:cNvPr>
          <p:cNvSpPr/>
          <p:nvPr/>
        </p:nvSpPr>
        <p:spPr>
          <a:xfrm>
            <a:off x="3681094"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8D2848E-968E-4BC0-BBFE-256759C9986C}"/>
              </a:ext>
            </a:extLst>
          </p:cNvPr>
          <p:cNvSpPr/>
          <p:nvPr/>
        </p:nvSpPr>
        <p:spPr>
          <a:xfrm>
            <a:off x="4210865"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FAE89E0-0231-4AD3-AC3C-888ED8F51583}"/>
              </a:ext>
            </a:extLst>
          </p:cNvPr>
          <p:cNvSpPr/>
          <p:nvPr/>
        </p:nvSpPr>
        <p:spPr>
          <a:xfrm>
            <a:off x="4740636"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BB5A1C9-D679-45DD-97F8-2EE6A0516E45}"/>
              </a:ext>
            </a:extLst>
          </p:cNvPr>
          <p:cNvSpPr/>
          <p:nvPr/>
        </p:nvSpPr>
        <p:spPr>
          <a:xfrm>
            <a:off x="5270407"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9173764C-366B-421B-96BA-73A5C413CD06}"/>
              </a:ext>
            </a:extLst>
          </p:cNvPr>
          <p:cNvSpPr/>
          <p:nvPr/>
        </p:nvSpPr>
        <p:spPr>
          <a:xfrm>
            <a:off x="5843238"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F8BA7703-6B28-44B0-ABA5-5E31705D3E4B}"/>
              </a:ext>
            </a:extLst>
          </p:cNvPr>
          <p:cNvSpPr/>
          <p:nvPr/>
        </p:nvSpPr>
        <p:spPr>
          <a:xfrm>
            <a:off x="6373009"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453D56C0-9FB4-4860-8B51-6C3DFDEEE672}"/>
              </a:ext>
            </a:extLst>
          </p:cNvPr>
          <p:cNvSpPr/>
          <p:nvPr/>
        </p:nvSpPr>
        <p:spPr>
          <a:xfrm>
            <a:off x="6902780"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EDF8675B-1953-43B1-8FE6-BDEB1699D60D}"/>
              </a:ext>
            </a:extLst>
          </p:cNvPr>
          <p:cNvSpPr/>
          <p:nvPr/>
        </p:nvSpPr>
        <p:spPr>
          <a:xfrm>
            <a:off x="7432551"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7F219790-0C3A-462B-AA89-86B53E6C9522}"/>
              </a:ext>
            </a:extLst>
          </p:cNvPr>
          <p:cNvSpPr/>
          <p:nvPr/>
        </p:nvSpPr>
        <p:spPr>
          <a:xfrm>
            <a:off x="7962322"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B17EBE0F-4D8E-4A38-B1C2-13F38E553C08}"/>
              </a:ext>
            </a:extLst>
          </p:cNvPr>
          <p:cNvSpPr/>
          <p:nvPr/>
        </p:nvSpPr>
        <p:spPr>
          <a:xfrm>
            <a:off x="8492093"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2ED7AA79-6248-493F-8D89-7C03B8D815DB}"/>
              </a:ext>
            </a:extLst>
          </p:cNvPr>
          <p:cNvSpPr/>
          <p:nvPr/>
        </p:nvSpPr>
        <p:spPr>
          <a:xfrm>
            <a:off x="9021864"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BB0A1AE5-DE4F-4C33-B4B0-CA1032C1EC02}"/>
              </a:ext>
            </a:extLst>
          </p:cNvPr>
          <p:cNvSpPr/>
          <p:nvPr/>
        </p:nvSpPr>
        <p:spPr>
          <a:xfrm>
            <a:off x="9551635"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FBBA95BC-B207-4320-9BEA-DD34FE4ACBF9}"/>
              </a:ext>
            </a:extLst>
          </p:cNvPr>
          <p:cNvSpPr/>
          <p:nvPr/>
        </p:nvSpPr>
        <p:spPr>
          <a:xfrm>
            <a:off x="10081406"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7257E083-FCCE-4D2E-8542-0CB725335650}"/>
              </a:ext>
            </a:extLst>
          </p:cNvPr>
          <p:cNvSpPr/>
          <p:nvPr/>
        </p:nvSpPr>
        <p:spPr>
          <a:xfrm>
            <a:off x="10611177"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C337A263-5A70-441F-BB03-82DD4E707619}"/>
              </a:ext>
            </a:extLst>
          </p:cNvPr>
          <p:cNvSpPr/>
          <p:nvPr/>
        </p:nvSpPr>
        <p:spPr>
          <a:xfrm>
            <a:off x="11140948"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B129077E-9CEE-47F7-AA4A-374F7AE94532}"/>
              </a:ext>
            </a:extLst>
          </p:cNvPr>
          <p:cNvSpPr/>
          <p:nvPr/>
        </p:nvSpPr>
        <p:spPr>
          <a:xfrm>
            <a:off x="2621552" y="5546382"/>
            <a:ext cx="377371" cy="531933"/>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776DBC00-835C-4963-ABF2-452C3CD2ACC3}"/>
              </a:ext>
            </a:extLst>
          </p:cNvPr>
          <p:cNvSpPr/>
          <p:nvPr/>
        </p:nvSpPr>
        <p:spPr>
          <a:xfrm>
            <a:off x="3151323" y="5546382"/>
            <a:ext cx="377371" cy="168463"/>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E62B81C-C3F5-4447-A926-90C0B822F8D7}"/>
              </a:ext>
            </a:extLst>
          </p:cNvPr>
          <p:cNvSpPr/>
          <p:nvPr/>
        </p:nvSpPr>
        <p:spPr>
          <a:xfrm>
            <a:off x="3681094" y="5546382"/>
            <a:ext cx="377371" cy="390253"/>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D654946A-B28D-4996-9331-F870EC4DFE56}"/>
              </a:ext>
            </a:extLst>
          </p:cNvPr>
          <p:cNvSpPr/>
          <p:nvPr/>
        </p:nvSpPr>
        <p:spPr>
          <a:xfrm>
            <a:off x="4210865" y="5546383"/>
            <a:ext cx="377371" cy="531932"/>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96573905-16B0-4BB0-8A69-29B234F4380A}"/>
              </a:ext>
            </a:extLst>
          </p:cNvPr>
          <p:cNvSpPr/>
          <p:nvPr/>
        </p:nvSpPr>
        <p:spPr>
          <a:xfrm>
            <a:off x="4740636" y="5546383"/>
            <a:ext cx="377371" cy="296300"/>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A31B1B99-B61C-4B18-8FFD-1F65B81E8D84}"/>
              </a:ext>
            </a:extLst>
          </p:cNvPr>
          <p:cNvSpPr/>
          <p:nvPr/>
        </p:nvSpPr>
        <p:spPr>
          <a:xfrm>
            <a:off x="5270407" y="5546382"/>
            <a:ext cx="377371" cy="701043"/>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9F54872C-988F-4437-9158-C990E4E008D2}"/>
              </a:ext>
            </a:extLst>
          </p:cNvPr>
          <p:cNvSpPr/>
          <p:nvPr/>
        </p:nvSpPr>
        <p:spPr>
          <a:xfrm>
            <a:off x="5843238" y="5546383"/>
            <a:ext cx="377371" cy="247886"/>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90B43403-5750-451B-B7EE-62CE7F248CE7}"/>
              </a:ext>
            </a:extLst>
          </p:cNvPr>
          <p:cNvSpPr/>
          <p:nvPr/>
        </p:nvSpPr>
        <p:spPr>
          <a:xfrm>
            <a:off x="6373009" y="5546382"/>
            <a:ext cx="377371" cy="174753"/>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70A01951-7068-45AC-B8A7-A5B25F51EA14}"/>
              </a:ext>
            </a:extLst>
          </p:cNvPr>
          <p:cNvSpPr/>
          <p:nvPr/>
        </p:nvSpPr>
        <p:spPr>
          <a:xfrm>
            <a:off x="6902780" y="5546382"/>
            <a:ext cx="377371" cy="302435"/>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D8C8B9AC-872B-4D68-97A1-64A35AA25848}"/>
              </a:ext>
            </a:extLst>
          </p:cNvPr>
          <p:cNvSpPr/>
          <p:nvPr/>
        </p:nvSpPr>
        <p:spPr>
          <a:xfrm>
            <a:off x="7432551" y="5546382"/>
            <a:ext cx="377371" cy="758437"/>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722B2CA6-5763-4B55-8BE6-2378F215E330}"/>
              </a:ext>
            </a:extLst>
          </p:cNvPr>
          <p:cNvSpPr/>
          <p:nvPr/>
        </p:nvSpPr>
        <p:spPr>
          <a:xfrm>
            <a:off x="7962322" y="5546382"/>
            <a:ext cx="377371" cy="229861"/>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807C205D-7116-4BC3-B1AE-2DFA7C5D4E5D}"/>
              </a:ext>
            </a:extLst>
          </p:cNvPr>
          <p:cNvSpPr/>
          <p:nvPr/>
        </p:nvSpPr>
        <p:spPr>
          <a:xfrm>
            <a:off x="8492093" y="5546382"/>
            <a:ext cx="377371" cy="350849"/>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030BF59C-C9AB-4221-98D8-44E6DBE68108}"/>
              </a:ext>
            </a:extLst>
          </p:cNvPr>
          <p:cNvSpPr/>
          <p:nvPr/>
        </p:nvSpPr>
        <p:spPr>
          <a:xfrm>
            <a:off x="9021864" y="5553872"/>
            <a:ext cx="377371" cy="578233"/>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C4256965-B784-40AE-8F2F-E1CE9AAD9FF5}"/>
              </a:ext>
            </a:extLst>
          </p:cNvPr>
          <p:cNvSpPr/>
          <p:nvPr/>
        </p:nvSpPr>
        <p:spPr>
          <a:xfrm>
            <a:off x="9551635" y="5546383"/>
            <a:ext cx="377371" cy="137430"/>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8633C5F2-6520-4CBC-9159-E3D65DF6BFCE}"/>
              </a:ext>
            </a:extLst>
          </p:cNvPr>
          <p:cNvSpPr/>
          <p:nvPr/>
        </p:nvSpPr>
        <p:spPr>
          <a:xfrm>
            <a:off x="10081406" y="5546382"/>
            <a:ext cx="377371" cy="571337"/>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E623AC2B-7171-45E4-AB93-CB35EEB6D900}"/>
              </a:ext>
            </a:extLst>
          </p:cNvPr>
          <p:cNvSpPr/>
          <p:nvPr/>
        </p:nvSpPr>
        <p:spPr>
          <a:xfrm>
            <a:off x="10611177" y="5546383"/>
            <a:ext cx="377371" cy="452294"/>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554F06CB-6941-4537-9C4E-E984AB8FCDCE}"/>
              </a:ext>
            </a:extLst>
          </p:cNvPr>
          <p:cNvSpPr/>
          <p:nvPr/>
        </p:nvSpPr>
        <p:spPr>
          <a:xfrm>
            <a:off x="11140948" y="5546383"/>
            <a:ext cx="377371" cy="619750"/>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1" name="Straight Connector 50">
            <a:extLst>
              <a:ext uri="{FF2B5EF4-FFF2-40B4-BE49-F238E27FC236}">
                <a16:creationId xmlns:a16="http://schemas.microsoft.com/office/drawing/2014/main" id="{A6AE2E5D-1E92-44C9-ABF6-E16CEBC089E5}"/>
              </a:ext>
            </a:extLst>
          </p:cNvPr>
          <p:cNvCxnSpPr>
            <a:cxnSpLocks/>
          </p:cNvCxnSpPr>
          <p:nvPr/>
        </p:nvCxnSpPr>
        <p:spPr>
          <a:xfrm>
            <a:off x="2133600" y="5289017"/>
            <a:ext cx="9891971" cy="0"/>
          </a:xfrm>
          <a:prstGeom prst="line">
            <a:avLst/>
          </a:prstGeom>
          <a:ln w="57150">
            <a:solidFill>
              <a:srgbClr val="00206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55" name="Rectangle 54">
            <a:extLst>
              <a:ext uri="{FF2B5EF4-FFF2-40B4-BE49-F238E27FC236}">
                <a16:creationId xmlns:a16="http://schemas.microsoft.com/office/drawing/2014/main" id="{BF2F1757-5F57-4758-9944-B8C5205AF5B7}"/>
              </a:ext>
            </a:extLst>
          </p:cNvPr>
          <p:cNvSpPr/>
          <p:nvPr/>
        </p:nvSpPr>
        <p:spPr>
          <a:xfrm>
            <a:off x="2621552" y="1885581"/>
            <a:ext cx="377371" cy="36512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4F9BB48D-C265-42BD-B2DA-DE451DE70C25}"/>
              </a:ext>
            </a:extLst>
          </p:cNvPr>
          <p:cNvSpPr/>
          <p:nvPr/>
        </p:nvSpPr>
        <p:spPr>
          <a:xfrm>
            <a:off x="3151323" y="1885581"/>
            <a:ext cx="377371" cy="36512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D4F024B3-6A10-4CEA-9407-38C35BE3E184}"/>
              </a:ext>
            </a:extLst>
          </p:cNvPr>
          <p:cNvSpPr/>
          <p:nvPr/>
        </p:nvSpPr>
        <p:spPr>
          <a:xfrm>
            <a:off x="3681094" y="1885581"/>
            <a:ext cx="377371" cy="36512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10E43CC0-9376-47DD-9944-6350D8E3CE15}"/>
              </a:ext>
            </a:extLst>
          </p:cNvPr>
          <p:cNvSpPr/>
          <p:nvPr/>
        </p:nvSpPr>
        <p:spPr>
          <a:xfrm>
            <a:off x="4210865" y="1885581"/>
            <a:ext cx="377371" cy="36512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3F09E53B-1231-4251-8545-6472EFA8C36B}"/>
              </a:ext>
            </a:extLst>
          </p:cNvPr>
          <p:cNvSpPr/>
          <p:nvPr/>
        </p:nvSpPr>
        <p:spPr>
          <a:xfrm>
            <a:off x="4740636" y="1885581"/>
            <a:ext cx="377371" cy="36512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30244138-A3A4-4C4D-8DB1-A5C51A79B0DE}"/>
              </a:ext>
            </a:extLst>
          </p:cNvPr>
          <p:cNvSpPr/>
          <p:nvPr/>
        </p:nvSpPr>
        <p:spPr>
          <a:xfrm>
            <a:off x="5270407" y="1885581"/>
            <a:ext cx="377371" cy="36512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3C3638E9-17F6-45F7-A61E-D455D15EF2F9}"/>
              </a:ext>
            </a:extLst>
          </p:cNvPr>
          <p:cNvSpPr/>
          <p:nvPr/>
        </p:nvSpPr>
        <p:spPr>
          <a:xfrm>
            <a:off x="5843238" y="1885581"/>
            <a:ext cx="377371" cy="36512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2C621C02-F7CB-4084-B2B8-C019CA25D650}"/>
              </a:ext>
            </a:extLst>
          </p:cNvPr>
          <p:cNvSpPr/>
          <p:nvPr/>
        </p:nvSpPr>
        <p:spPr>
          <a:xfrm>
            <a:off x="6373009" y="1885581"/>
            <a:ext cx="377371" cy="36512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8992E659-8EFD-4FC8-B6CC-232AEFEEBA84}"/>
              </a:ext>
            </a:extLst>
          </p:cNvPr>
          <p:cNvSpPr/>
          <p:nvPr/>
        </p:nvSpPr>
        <p:spPr>
          <a:xfrm>
            <a:off x="6902780" y="1885581"/>
            <a:ext cx="377371" cy="36512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2FA9A7BC-37E5-4E23-A130-9D4EFE774F00}"/>
              </a:ext>
            </a:extLst>
          </p:cNvPr>
          <p:cNvSpPr/>
          <p:nvPr/>
        </p:nvSpPr>
        <p:spPr>
          <a:xfrm>
            <a:off x="7432551" y="1885581"/>
            <a:ext cx="377371" cy="36512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54472DDF-751B-4BB9-BA81-DE8B90D1CB31}"/>
              </a:ext>
            </a:extLst>
          </p:cNvPr>
          <p:cNvSpPr/>
          <p:nvPr/>
        </p:nvSpPr>
        <p:spPr>
          <a:xfrm>
            <a:off x="7962322" y="1885581"/>
            <a:ext cx="377371" cy="36512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129E63CC-6551-4CA3-B1FD-8CB678E2F02B}"/>
              </a:ext>
            </a:extLst>
          </p:cNvPr>
          <p:cNvSpPr/>
          <p:nvPr/>
        </p:nvSpPr>
        <p:spPr>
          <a:xfrm>
            <a:off x="8492093" y="1885581"/>
            <a:ext cx="377371" cy="36512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43C2FBF9-22E7-4B37-84B0-E76519C8E19B}"/>
              </a:ext>
            </a:extLst>
          </p:cNvPr>
          <p:cNvSpPr/>
          <p:nvPr/>
        </p:nvSpPr>
        <p:spPr>
          <a:xfrm>
            <a:off x="9021864" y="1885581"/>
            <a:ext cx="377371" cy="36512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057A2C3E-DDE3-41D5-B7B3-0ABCC564F6D3}"/>
              </a:ext>
            </a:extLst>
          </p:cNvPr>
          <p:cNvSpPr/>
          <p:nvPr/>
        </p:nvSpPr>
        <p:spPr>
          <a:xfrm>
            <a:off x="9551635" y="1885581"/>
            <a:ext cx="377371" cy="36512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88D3A5FB-4DF9-4522-8BDD-E372E3CBC355}"/>
              </a:ext>
            </a:extLst>
          </p:cNvPr>
          <p:cNvSpPr/>
          <p:nvPr/>
        </p:nvSpPr>
        <p:spPr>
          <a:xfrm>
            <a:off x="10081406" y="1885581"/>
            <a:ext cx="377371" cy="36512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18562E8F-473C-4077-8134-EDEDFD8B0F45}"/>
              </a:ext>
            </a:extLst>
          </p:cNvPr>
          <p:cNvSpPr/>
          <p:nvPr/>
        </p:nvSpPr>
        <p:spPr>
          <a:xfrm>
            <a:off x="10611177" y="1885581"/>
            <a:ext cx="377371" cy="36512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a:extLst>
              <a:ext uri="{FF2B5EF4-FFF2-40B4-BE49-F238E27FC236}">
                <a16:creationId xmlns:a16="http://schemas.microsoft.com/office/drawing/2014/main" id="{DC6220EB-62C3-4B3E-9F94-6C3F7A4031DD}"/>
              </a:ext>
            </a:extLst>
          </p:cNvPr>
          <p:cNvSpPr/>
          <p:nvPr/>
        </p:nvSpPr>
        <p:spPr>
          <a:xfrm>
            <a:off x="11140948" y="1885581"/>
            <a:ext cx="377371" cy="36512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a:extLst>
              <a:ext uri="{FF2B5EF4-FFF2-40B4-BE49-F238E27FC236}">
                <a16:creationId xmlns:a16="http://schemas.microsoft.com/office/drawing/2014/main" id="{782FF067-0339-4826-A147-AA68E757B4E6}"/>
              </a:ext>
            </a:extLst>
          </p:cNvPr>
          <p:cNvSpPr/>
          <p:nvPr/>
        </p:nvSpPr>
        <p:spPr>
          <a:xfrm>
            <a:off x="2621552" y="2331634"/>
            <a:ext cx="377371" cy="1365340"/>
          </a:xfrm>
          <a:prstGeom prst="rect">
            <a:avLst/>
          </a:prstGeom>
          <a:gradFill flip="none" rotWithShape="1">
            <a:gsLst>
              <a:gs pos="0">
                <a:schemeClr val="accent1">
                  <a:alpha val="0"/>
                </a:schemeClr>
              </a:gs>
              <a:gs pos="100000">
                <a:srgbClr val="FF0000"/>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A4400C35-7A1B-446F-B91B-2CDC13914E0A}"/>
              </a:ext>
            </a:extLst>
          </p:cNvPr>
          <p:cNvSpPr/>
          <p:nvPr/>
        </p:nvSpPr>
        <p:spPr>
          <a:xfrm>
            <a:off x="3151323" y="2331634"/>
            <a:ext cx="377371" cy="1587138"/>
          </a:xfrm>
          <a:prstGeom prst="rect">
            <a:avLst/>
          </a:prstGeom>
          <a:gradFill flip="none" rotWithShape="1">
            <a:gsLst>
              <a:gs pos="0">
                <a:schemeClr val="accent1">
                  <a:alpha val="0"/>
                </a:schemeClr>
              </a:gs>
              <a:gs pos="100000">
                <a:srgbClr val="FF0000"/>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16FE193E-3468-466E-8900-8A9E35AD5B72}"/>
              </a:ext>
            </a:extLst>
          </p:cNvPr>
          <p:cNvSpPr/>
          <p:nvPr/>
        </p:nvSpPr>
        <p:spPr>
          <a:xfrm>
            <a:off x="3681094" y="2331635"/>
            <a:ext cx="377371" cy="808438"/>
          </a:xfrm>
          <a:prstGeom prst="rect">
            <a:avLst/>
          </a:prstGeom>
          <a:gradFill flip="none" rotWithShape="1">
            <a:gsLst>
              <a:gs pos="0">
                <a:schemeClr val="accent1">
                  <a:alpha val="0"/>
                </a:schemeClr>
              </a:gs>
              <a:gs pos="100000">
                <a:srgbClr val="FF0000"/>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57E45732-F5CC-4C51-A9E4-BAD82DA2EB82}"/>
              </a:ext>
            </a:extLst>
          </p:cNvPr>
          <p:cNvSpPr/>
          <p:nvPr/>
        </p:nvSpPr>
        <p:spPr>
          <a:xfrm>
            <a:off x="4210865" y="2331634"/>
            <a:ext cx="377371" cy="1481453"/>
          </a:xfrm>
          <a:prstGeom prst="rect">
            <a:avLst/>
          </a:prstGeom>
          <a:gradFill flip="none" rotWithShape="1">
            <a:gsLst>
              <a:gs pos="0">
                <a:schemeClr val="accent1">
                  <a:alpha val="0"/>
                </a:schemeClr>
              </a:gs>
              <a:gs pos="100000">
                <a:srgbClr val="FF0000"/>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F59CA8F7-0565-49BD-AB91-BD5A74B76A46}"/>
              </a:ext>
            </a:extLst>
          </p:cNvPr>
          <p:cNvSpPr/>
          <p:nvPr/>
        </p:nvSpPr>
        <p:spPr>
          <a:xfrm>
            <a:off x="4740636" y="2331634"/>
            <a:ext cx="377371" cy="1179551"/>
          </a:xfrm>
          <a:prstGeom prst="rect">
            <a:avLst/>
          </a:prstGeom>
          <a:gradFill flip="none" rotWithShape="1">
            <a:gsLst>
              <a:gs pos="0">
                <a:schemeClr val="accent1">
                  <a:alpha val="0"/>
                </a:schemeClr>
              </a:gs>
              <a:gs pos="100000">
                <a:srgbClr val="FF0000"/>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32727E16-2776-4373-B17F-A0646319890E}"/>
              </a:ext>
            </a:extLst>
          </p:cNvPr>
          <p:cNvSpPr/>
          <p:nvPr/>
        </p:nvSpPr>
        <p:spPr>
          <a:xfrm>
            <a:off x="5270407" y="2331634"/>
            <a:ext cx="377371" cy="868761"/>
          </a:xfrm>
          <a:prstGeom prst="rect">
            <a:avLst/>
          </a:prstGeom>
          <a:gradFill flip="none" rotWithShape="1">
            <a:gsLst>
              <a:gs pos="0">
                <a:schemeClr val="accent1">
                  <a:alpha val="0"/>
                </a:schemeClr>
              </a:gs>
              <a:gs pos="100000">
                <a:srgbClr val="FF0000"/>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D6D4C8E4-B016-4D32-9A11-D4CF0D139A2C}"/>
              </a:ext>
            </a:extLst>
          </p:cNvPr>
          <p:cNvSpPr/>
          <p:nvPr/>
        </p:nvSpPr>
        <p:spPr>
          <a:xfrm>
            <a:off x="5843238" y="2331634"/>
            <a:ext cx="377371" cy="692325"/>
          </a:xfrm>
          <a:prstGeom prst="rect">
            <a:avLst/>
          </a:prstGeom>
          <a:gradFill flip="none" rotWithShape="1">
            <a:gsLst>
              <a:gs pos="0">
                <a:schemeClr val="accent1">
                  <a:alpha val="0"/>
                </a:schemeClr>
              </a:gs>
              <a:gs pos="100000">
                <a:srgbClr val="FF0000"/>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C5401CFB-070F-42E0-AEC5-C3C36C0ECC17}"/>
              </a:ext>
            </a:extLst>
          </p:cNvPr>
          <p:cNvSpPr/>
          <p:nvPr/>
        </p:nvSpPr>
        <p:spPr>
          <a:xfrm>
            <a:off x="6373009" y="2331634"/>
            <a:ext cx="377371" cy="1481453"/>
          </a:xfrm>
          <a:prstGeom prst="rect">
            <a:avLst/>
          </a:prstGeom>
          <a:gradFill flip="none" rotWithShape="1">
            <a:gsLst>
              <a:gs pos="0">
                <a:schemeClr val="accent1">
                  <a:alpha val="0"/>
                </a:schemeClr>
              </a:gs>
              <a:gs pos="100000">
                <a:srgbClr val="FF0000"/>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78A7E968-4568-4C9B-ACC6-EE06F21EE13C}"/>
              </a:ext>
            </a:extLst>
          </p:cNvPr>
          <p:cNvSpPr/>
          <p:nvPr/>
        </p:nvSpPr>
        <p:spPr>
          <a:xfrm>
            <a:off x="6902780" y="2331634"/>
            <a:ext cx="377371" cy="868761"/>
          </a:xfrm>
          <a:prstGeom prst="rect">
            <a:avLst/>
          </a:prstGeom>
          <a:gradFill flip="none" rotWithShape="1">
            <a:gsLst>
              <a:gs pos="0">
                <a:schemeClr val="accent1">
                  <a:alpha val="0"/>
                </a:schemeClr>
              </a:gs>
              <a:gs pos="100000">
                <a:srgbClr val="FF0000"/>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a:extLst>
              <a:ext uri="{FF2B5EF4-FFF2-40B4-BE49-F238E27FC236}">
                <a16:creationId xmlns:a16="http://schemas.microsoft.com/office/drawing/2014/main" id="{A716804A-2588-4F52-9D9A-BDBCBEC12511}"/>
              </a:ext>
            </a:extLst>
          </p:cNvPr>
          <p:cNvSpPr/>
          <p:nvPr/>
        </p:nvSpPr>
        <p:spPr>
          <a:xfrm>
            <a:off x="7432551" y="2331634"/>
            <a:ext cx="377371" cy="1397445"/>
          </a:xfrm>
          <a:prstGeom prst="rect">
            <a:avLst/>
          </a:prstGeom>
          <a:gradFill flip="none" rotWithShape="1">
            <a:gsLst>
              <a:gs pos="0">
                <a:schemeClr val="accent1">
                  <a:alpha val="0"/>
                </a:schemeClr>
              </a:gs>
              <a:gs pos="100000">
                <a:srgbClr val="FF0000"/>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a:extLst>
              <a:ext uri="{FF2B5EF4-FFF2-40B4-BE49-F238E27FC236}">
                <a16:creationId xmlns:a16="http://schemas.microsoft.com/office/drawing/2014/main" id="{6CBBD8DD-8783-4422-80A6-B58A29941A34}"/>
              </a:ext>
            </a:extLst>
          </p:cNvPr>
          <p:cNvSpPr/>
          <p:nvPr/>
        </p:nvSpPr>
        <p:spPr>
          <a:xfrm>
            <a:off x="7962322" y="2331634"/>
            <a:ext cx="377371" cy="868761"/>
          </a:xfrm>
          <a:prstGeom prst="rect">
            <a:avLst/>
          </a:prstGeom>
          <a:gradFill flip="none" rotWithShape="1">
            <a:gsLst>
              <a:gs pos="0">
                <a:schemeClr val="accent1">
                  <a:alpha val="0"/>
                </a:schemeClr>
              </a:gs>
              <a:gs pos="100000">
                <a:srgbClr val="FF0000"/>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a:extLst>
              <a:ext uri="{FF2B5EF4-FFF2-40B4-BE49-F238E27FC236}">
                <a16:creationId xmlns:a16="http://schemas.microsoft.com/office/drawing/2014/main" id="{02FAA276-CF36-44BC-94C4-60445FE3F211}"/>
              </a:ext>
            </a:extLst>
          </p:cNvPr>
          <p:cNvSpPr/>
          <p:nvPr/>
        </p:nvSpPr>
        <p:spPr>
          <a:xfrm>
            <a:off x="8492093" y="2331634"/>
            <a:ext cx="377371" cy="1365340"/>
          </a:xfrm>
          <a:prstGeom prst="rect">
            <a:avLst/>
          </a:prstGeom>
          <a:gradFill flip="none" rotWithShape="1">
            <a:gsLst>
              <a:gs pos="0">
                <a:schemeClr val="accent1">
                  <a:alpha val="0"/>
                </a:schemeClr>
              </a:gs>
              <a:gs pos="100000">
                <a:srgbClr val="FF0000"/>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a:extLst>
              <a:ext uri="{FF2B5EF4-FFF2-40B4-BE49-F238E27FC236}">
                <a16:creationId xmlns:a16="http://schemas.microsoft.com/office/drawing/2014/main" id="{394D7C7F-9EEA-4108-B25C-2A5AE59A8BD0}"/>
              </a:ext>
            </a:extLst>
          </p:cNvPr>
          <p:cNvSpPr/>
          <p:nvPr/>
        </p:nvSpPr>
        <p:spPr>
          <a:xfrm>
            <a:off x="9021864" y="2331634"/>
            <a:ext cx="377371" cy="1042519"/>
          </a:xfrm>
          <a:prstGeom prst="rect">
            <a:avLst/>
          </a:prstGeom>
          <a:gradFill flip="none" rotWithShape="1">
            <a:gsLst>
              <a:gs pos="0">
                <a:schemeClr val="accent1">
                  <a:alpha val="0"/>
                </a:schemeClr>
              </a:gs>
              <a:gs pos="100000">
                <a:srgbClr val="FF0000"/>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a:extLst>
              <a:ext uri="{FF2B5EF4-FFF2-40B4-BE49-F238E27FC236}">
                <a16:creationId xmlns:a16="http://schemas.microsoft.com/office/drawing/2014/main" id="{F7C49219-3690-43BF-B1DA-DE37297629E6}"/>
              </a:ext>
            </a:extLst>
          </p:cNvPr>
          <p:cNvSpPr/>
          <p:nvPr/>
        </p:nvSpPr>
        <p:spPr>
          <a:xfrm>
            <a:off x="9551635" y="2331634"/>
            <a:ext cx="377371" cy="1440987"/>
          </a:xfrm>
          <a:prstGeom prst="rect">
            <a:avLst/>
          </a:prstGeom>
          <a:gradFill flip="none" rotWithShape="1">
            <a:gsLst>
              <a:gs pos="0">
                <a:schemeClr val="accent1">
                  <a:alpha val="0"/>
                </a:schemeClr>
              </a:gs>
              <a:gs pos="100000">
                <a:srgbClr val="FF0000"/>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a:extLst>
              <a:ext uri="{FF2B5EF4-FFF2-40B4-BE49-F238E27FC236}">
                <a16:creationId xmlns:a16="http://schemas.microsoft.com/office/drawing/2014/main" id="{276D7125-2E39-44F8-817D-F30FA23C03D9}"/>
              </a:ext>
            </a:extLst>
          </p:cNvPr>
          <p:cNvSpPr/>
          <p:nvPr/>
        </p:nvSpPr>
        <p:spPr>
          <a:xfrm>
            <a:off x="10081406" y="2331634"/>
            <a:ext cx="377371" cy="1481453"/>
          </a:xfrm>
          <a:prstGeom prst="rect">
            <a:avLst/>
          </a:prstGeom>
          <a:gradFill flip="none" rotWithShape="1">
            <a:gsLst>
              <a:gs pos="0">
                <a:schemeClr val="accent1">
                  <a:alpha val="0"/>
                </a:schemeClr>
              </a:gs>
              <a:gs pos="100000">
                <a:srgbClr val="FF0000"/>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a:extLst>
              <a:ext uri="{FF2B5EF4-FFF2-40B4-BE49-F238E27FC236}">
                <a16:creationId xmlns:a16="http://schemas.microsoft.com/office/drawing/2014/main" id="{E3851D77-D0A9-4B6B-9F25-802361E63D3B}"/>
              </a:ext>
            </a:extLst>
          </p:cNvPr>
          <p:cNvSpPr/>
          <p:nvPr/>
        </p:nvSpPr>
        <p:spPr>
          <a:xfrm>
            <a:off x="10611177" y="2331634"/>
            <a:ext cx="377371" cy="1365340"/>
          </a:xfrm>
          <a:prstGeom prst="rect">
            <a:avLst/>
          </a:prstGeom>
          <a:gradFill flip="none" rotWithShape="1">
            <a:gsLst>
              <a:gs pos="0">
                <a:schemeClr val="accent1">
                  <a:alpha val="0"/>
                </a:schemeClr>
              </a:gs>
              <a:gs pos="100000">
                <a:srgbClr val="FF0000"/>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DC510EB5-13B8-48B9-8FD7-F94497B73ADB}"/>
              </a:ext>
            </a:extLst>
          </p:cNvPr>
          <p:cNvSpPr/>
          <p:nvPr/>
        </p:nvSpPr>
        <p:spPr>
          <a:xfrm>
            <a:off x="11140948" y="2331635"/>
            <a:ext cx="377371" cy="742674"/>
          </a:xfrm>
          <a:prstGeom prst="rect">
            <a:avLst/>
          </a:prstGeom>
          <a:gradFill flip="none" rotWithShape="1">
            <a:gsLst>
              <a:gs pos="0">
                <a:schemeClr val="accent1">
                  <a:alpha val="0"/>
                </a:schemeClr>
              </a:gs>
              <a:gs pos="100000">
                <a:srgbClr val="FF0000"/>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TextBox 89">
            <a:extLst>
              <a:ext uri="{FF2B5EF4-FFF2-40B4-BE49-F238E27FC236}">
                <a16:creationId xmlns:a16="http://schemas.microsoft.com/office/drawing/2014/main" id="{4019E838-B532-4058-B6C2-141C198C0C41}"/>
              </a:ext>
            </a:extLst>
          </p:cNvPr>
          <p:cNvSpPr txBox="1"/>
          <p:nvPr/>
        </p:nvSpPr>
        <p:spPr>
          <a:xfrm>
            <a:off x="137214" y="5170363"/>
            <a:ext cx="2408138" cy="954107"/>
          </a:xfrm>
          <a:prstGeom prst="rect">
            <a:avLst/>
          </a:prstGeom>
          <a:noFill/>
        </p:spPr>
        <p:txBody>
          <a:bodyPr wrap="square" rtlCol="0">
            <a:spAutoFit/>
          </a:bodyPr>
          <a:lstStyle/>
          <a:p>
            <a:r>
              <a:rPr lang="en-US" sz="2800" dirty="0">
                <a:solidFill>
                  <a:schemeClr val="accent1">
                    <a:lumMod val="75000"/>
                  </a:schemeClr>
                </a:solidFill>
              </a:rPr>
              <a:t>Base Layer</a:t>
            </a:r>
            <a:br>
              <a:rPr lang="en-US" sz="2800" dirty="0">
                <a:solidFill>
                  <a:schemeClr val="accent1">
                    <a:lumMod val="75000"/>
                  </a:schemeClr>
                </a:solidFill>
              </a:rPr>
            </a:br>
            <a:r>
              <a:rPr lang="en-US" sz="2800" dirty="0">
                <a:solidFill>
                  <a:schemeClr val="accent1">
                    <a:lumMod val="75000"/>
                  </a:schemeClr>
                </a:solidFill>
              </a:rPr>
              <a:t>(Bitcoin Core)</a:t>
            </a:r>
          </a:p>
        </p:txBody>
      </p:sp>
      <p:sp>
        <p:nvSpPr>
          <p:cNvPr id="92" name="Rectangle 91">
            <a:extLst>
              <a:ext uri="{FF2B5EF4-FFF2-40B4-BE49-F238E27FC236}">
                <a16:creationId xmlns:a16="http://schemas.microsoft.com/office/drawing/2014/main" id="{F5DC4B08-F529-46DE-AE77-D68D7D55095B}"/>
              </a:ext>
            </a:extLst>
          </p:cNvPr>
          <p:cNvSpPr/>
          <p:nvPr/>
        </p:nvSpPr>
        <p:spPr>
          <a:xfrm>
            <a:off x="8692038" y="222105"/>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92">
            <a:extLst>
              <a:ext uri="{FF2B5EF4-FFF2-40B4-BE49-F238E27FC236}">
                <a16:creationId xmlns:a16="http://schemas.microsoft.com/office/drawing/2014/main" id="{0A3EAACC-39CE-48B2-A2F5-963CFCF5C7D3}"/>
              </a:ext>
            </a:extLst>
          </p:cNvPr>
          <p:cNvSpPr/>
          <p:nvPr/>
        </p:nvSpPr>
        <p:spPr>
          <a:xfrm>
            <a:off x="10270091" y="137901"/>
            <a:ext cx="377371" cy="641091"/>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TextBox 93">
            <a:extLst>
              <a:ext uri="{FF2B5EF4-FFF2-40B4-BE49-F238E27FC236}">
                <a16:creationId xmlns:a16="http://schemas.microsoft.com/office/drawing/2014/main" id="{5522AD07-B14E-41EA-8562-9060CEAD4732}"/>
              </a:ext>
            </a:extLst>
          </p:cNvPr>
          <p:cNvSpPr txBox="1"/>
          <p:nvPr/>
        </p:nvSpPr>
        <p:spPr>
          <a:xfrm>
            <a:off x="9173871" y="103181"/>
            <a:ext cx="1212643" cy="646331"/>
          </a:xfrm>
          <a:prstGeom prst="rect">
            <a:avLst/>
          </a:prstGeom>
          <a:noFill/>
        </p:spPr>
        <p:txBody>
          <a:bodyPr wrap="square" rtlCol="0">
            <a:spAutoFit/>
          </a:bodyPr>
          <a:lstStyle/>
          <a:p>
            <a:r>
              <a:rPr lang="en-US" dirty="0"/>
              <a:t>= Block Header</a:t>
            </a:r>
          </a:p>
        </p:txBody>
      </p:sp>
      <p:sp>
        <p:nvSpPr>
          <p:cNvPr id="95" name="TextBox 94">
            <a:extLst>
              <a:ext uri="{FF2B5EF4-FFF2-40B4-BE49-F238E27FC236}">
                <a16:creationId xmlns:a16="http://schemas.microsoft.com/office/drawing/2014/main" id="{872383B4-B830-4402-8D81-E8983385CB7A}"/>
              </a:ext>
            </a:extLst>
          </p:cNvPr>
          <p:cNvSpPr txBox="1"/>
          <p:nvPr/>
        </p:nvSpPr>
        <p:spPr>
          <a:xfrm>
            <a:off x="10708134" y="93784"/>
            <a:ext cx="1404874" cy="646331"/>
          </a:xfrm>
          <a:prstGeom prst="rect">
            <a:avLst/>
          </a:prstGeom>
          <a:noFill/>
        </p:spPr>
        <p:txBody>
          <a:bodyPr wrap="square" rtlCol="0">
            <a:spAutoFit/>
          </a:bodyPr>
          <a:lstStyle/>
          <a:p>
            <a:r>
              <a:rPr lang="en-US" dirty="0"/>
              <a:t>= List of transactions</a:t>
            </a:r>
          </a:p>
        </p:txBody>
      </p:sp>
      <p:sp>
        <p:nvSpPr>
          <p:cNvPr id="96" name="Rectangle 95">
            <a:extLst>
              <a:ext uri="{FF2B5EF4-FFF2-40B4-BE49-F238E27FC236}">
                <a16:creationId xmlns:a16="http://schemas.microsoft.com/office/drawing/2014/main" id="{C37ADD63-248F-40E0-891F-EDA23B0DEC3A}"/>
              </a:ext>
            </a:extLst>
          </p:cNvPr>
          <p:cNvSpPr/>
          <p:nvPr/>
        </p:nvSpPr>
        <p:spPr>
          <a:xfrm>
            <a:off x="8492093" y="60325"/>
            <a:ext cx="3533478" cy="84280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8" name="Straight Connector 97">
            <a:extLst>
              <a:ext uri="{FF2B5EF4-FFF2-40B4-BE49-F238E27FC236}">
                <a16:creationId xmlns:a16="http://schemas.microsoft.com/office/drawing/2014/main" id="{C97C4763-84A2-4D82-A0B9-C65C56FCECBC}"/>
              </a:ext>
            </a:extLst>
          </p:cNvPr>
          <p:cNvCxnSpPr>
            <a:cxnSpLocks/>
          </p:cNvCxnSpPr>
          <p:nvPr/>
        </p:nvCxnSpPr>
        <p:spPr>
          <a:xfrm>
            <a:off x="10081406" y="115599"/>
            <a:ext cx="0" cy="75117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2" name="TextBox 101">
            <a:extLst>
              <a:ext uri="{FF2B5EF4-FFF2-40B4-BE49-F238E27FC236}">
                <a16:creationId xmlns:a16="http://schemas.microsoft.com/office/drawing/2014/main" id="{CACD83EC-FFE2-419F-A594-B1941B39E2C1}"/>
              </a:ext>
            </a:extLst>
          </p:cNvPr>
          <p:cNvSpPr txBox="1"/>
          <p:nvPr/>
        </p:nvSpPr>
        <p:spPr>
          <a:xfrm>
            <a:off x="3814828" y="1227318"/>
            <a:ext cx="1563647" cy="369332"/>
          </a:xfrm>
          <a:prstGeom prst="rect">
            <a:avLst/>
          </a:prstGeom>
          <a:noFill/>
        </p:spPr>
        <p:txBody>
          <a:bodyPr wrap="square" rtlCol="0">
            <a:spAutoFit/>
          </a:bodyPr>
          <a:lstStyle/>
          <a:p>
            <a:pPr algn="ctr"/>
            <a:r>
              <a:rPr lang="en-US" dirty="0"/>
              <a:t>January 2021</a:t>
            </a:r>
          </a:p>
        </p:txBody>
      </p:sp>
      <p:sp>
        <p:nvSpPr>
          <p:cNvPr id="104" name="TextBox 103">
            <a:extLst>
              <a:ext uri="{FF2B5EF4-FFF2-40B4-BE49-F238E27FC236}">
                <a16:creationId xmlns:a16="http://schemas.microsoft.com/office/drawing/2014/main" id="{BFD45CE7-F095-4AE2-8579-E476AE9F6928}"/>
              </a:ext>
            </a:extLst>
          </p:cNvPr>
          <p:cNvSpPr txBox="1"/>
          <p:nvPr/>
        </p:nvSpPr>
        <p:spPr>
          <a:xfrm>
            <a:off x="5575305" y="1214688"/>
            <a:ext cx="2035367" cy="369332"/>
          </a:xfrm>
          <a:prstGeom prst="rect">
            <a:avLst/>
          </a:prstGeom>
          <a:noFill/>
        </p:spPr>
        <p:txBody>
          <a:bodyPr wrap="square" rtlCol="0">
            <a:spAutoFit/>
          </a:bodyPr>
          <a:lstStyle/>
          <a:p>
            <a:pPr algn="ctr"/>
            <a:r>
              <a:rPr lang="en-US" dirty="0"/>
              <a:t>February 2021</a:t>
            </a:r>
          </a:p>
        </p:txBody>
      </p:sp>
      <p:sp>
        <p:nvSpPr>
          <p:cNvPr id="105" name="TextBox 104">
            <a:extLst>
              <a:ext uri="{FF2B5EF4-FFF2-40B4-BE49-F238E27FC236}">
                <a16:creationId xmlns:a16="http://schemas.microsoft.com/office/drawing/2014/main" id="{CF75B2D1-943C-414C-A276-19DC4CE46D45}"/>
              </a:ext>
            </a:extLst>
          </p:cNvPr>
          <p:cNvSpPr txBox="1"/>
          <p:nvPr/>
        </p:nvSpPr>
        <p:spPr>
          <a:xfrm>
            <a:off x="7432551" y="1209332"/>
            <a:ext cx="2035367" cy="369332"/>
          </a:xfrm>
          <a:prstGeom prst="rect">
            <a:avLst/>
          </a:prstGeom>
          <a:noFill/>
        </p:spPr>
        <p:txBody>
          <a:bodyPr wrap="square" rtlCol="0">
            <a:spAutoFit/>
          </a:bodyPr>
          <a:lstStyle/>
          <a:p>
            <a:pPr algn="ctr"/>
            <a:r>
              <a:rPr lang="en-US" dirty="0"/>
              <a:t>March 2021</a:t>
            </a:r>
          </a:p>
        </p:txBody>
      </p:sp>
      <p:sp>
        <p:nvSpPr>
          <p:cNvPr id="107" name="TextBox 106">
            <a:extLst>
              <a:ext uri="{FF2B5EF4-FFF2-40B4-BE49-F238E27FC236}">
                <a16:creationId xmlns:a16="http://schemas.microsoft.com/office/drawing/2014/main" id="{BFE88991-6CBA-4C0B-829F-F4EEA166954D}"/>
              </a:ext>
            </a:extLst>
          </p:cNvPr>
          <p:cNvSpPr txBox="1"/>
          <p:nvPr/>
        </p:nvSpPr>
        <p:spPr>
          <a:xfrm>
            <a:off x="9289797" y="1197249"/>
            <a:ext cx="2035367" cy="369332"/>
          </a:xfrm>
          <a:prstGeom prst="rect">
            <a:avLst/>
          </a:prstGeom>
          <a:noFill/>
        </p:spPr>
        <p:txBody>
          <a:bodyPr wrap="square" rtlCol="0">
            <a:spAutoFit/>
          </a:bodyPr>
          <a:lstStyle/>
          <a:p>
            <a:pPr algn="ctr"/>
            <a:r>
              <a:rPr lang="en-US" dirty="0"/>
              <a:t>April 2021</a:t>
            </a:r>
          </a:p>
        </p:txBody>
      </p:sp>
      <p:sp>
        <p:nvSpPr>
          <p:cNvPr id="108" name="Rectangle 107">
            <a:extLst>
              <a:ext uri="{FF2B5EF4-FFF2-40B4-BE49-F238E27FC236}">
                <a16:creationId xmlns:a16="http://schemas.microsoft.com/office/drawing/2014/main" id="{0B429B36-26AC-49E4-AB56-682AF343397A}"/>
              </a:ext>
            </a:extLst>
          </p:cNvPr>
          <p:cNvSpPr/>
          <p:nvPr/>
        </p:nvSpPr>
        <p:spPr>
          <a:xfrm>
            <a:off x="703462" y="1502604"/>
            <a:ext cx="1701427" cy="26880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7" name="Straight Connector 116">
            <a:extLst>
              <a:ext uri="{FF2B5EF4-FFF2-40B4-BE49-F238E27FC236}">
                <a16:creationId xmlns:a16="http://schemas.microsoft.com/office/drawing/2014/main" id="{BF087AC4-9064-444D-B0BC-018DC7EF9505}"/>
              </a:ext>
            </a:extLst>
          </p:cNvPr>
          <p:cNvCxnSpPr>
            <a:cxnSpLocks/>
          </p:cNvCxnSpPr>
          <p:nvPr/>
        </p:nvCxnSpPr>
        <p:spPr>
          <a:xfrm flipV="1">
            <a:off x="206253" y="1208651"/>
            <a:ext cx="11985747" cy="50288"/>
          </a:xfrm>
          <a:prstGeom prst="line">
            <a:avLst/>
          </a:prstGeom>
          <a:ln w="28575">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32" name="Rectangle 2">
            <a:extLst>
              <a:ext uri="{FF2B5EF4-FFF2-40B4-BE49-F238E27FC236}">
                <a16:creationId xmlns:a16="http://schemas.microsoft.com/office/drawing/2014/main" id="{1E545C8B-F922-4191-8FF3-25EFED03495D}"/>
              </a:ext>
            </a:extLst>
          </p:cNvPr>
          <p:cNvSpPr>
            <a:spLocks noChangeArrowheads="1"/>
          </p:cNvSpPr>
          <p:nvPr/>
        </p:nvSpPr>
        <p:spPr bwMode="auto">
          <a:xfrm>
            <a:off x="0" y="120878"/>
            <a:ext cx="207108"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99" name="Rectangle 98">
            <a:extLst>
              <a:ext uri="{FF2B5EF4-FFF2-40B4-BE49-F238E27FC236}">
                <a16:creationId xmlns:a16="http://schemas.microsoft.com/office/drawing/2014/main" id="{775E3341-200D-4E3B-AA16-5F20E0C014F5}"/>
              </a:ext>
            </a:extLst>
          </p:cNvPr>
          <p:cNvSpPr/>
          <p:nvPr/>
        </p:nvSpPr>
        <p:spPr>
          <a:xfrm>
            <a:off x="10095667" y="1827076"/>
            <a:ext cx="1934178" cy="2245998"/>
          </a:xfrm>
          <a:custGeom>
            <a:avLst/>
            <a:gdLst>
              <a:gd name="connsiteX0" fmla="*/ 0 w 1934178"/>
              <a:gd name="connsiteY0" fmla="*/ 0 h 2245998"/>
              <a:gd name="connsiteX1" fmla="*/ 464203 w 1934178"/>
              <a:gd name="connsiteY1" fmla="*/ 0 h 2245998"/>
              <a:gd name="connsiteX2" fmla="*/ 986431 w 1934178"/>
              <a:gd name="connsiteY2" fmla="*/ 0 h 2245998"/>
              <a:gd name="connsiteX3" fmla="*/ 1411950 w 1934178"/>
              <a:gd name="connsiteY3" fmla="*/ 0 h 2245998"/>
              <a:gd name="connsiteX4" fmla="*/ 1934178 w 1934178"/>
              <a:gd name="connsiteY4" fmla="*/ 0 h 2245998"/>
              <a:gd name="connsiteX5" fmla="*/ 1934178 w 1934178"/>
              <a:gd name="connsiteY5" fmla="*/ 516580 h 2245998"/>
              <a:gd name="connsiteX6" fmla="*/ 1934178 w 1934178"/>
              <a:gd name="connsiteY6" fmla="*/ 1100539 h 2245998"/>
              <a:gd name="connsiteX7" fmla="*/ 1934178 w 1934178"/>
              <a:gd name="connsiteY7" fmla="*/ 1617119 h 2245998"/>
              <a:gd name="connsiteX8" fmla="*/ 1934178 w 1934178"/>
              <a:gd name="connsiteY8" fmla="*/ 2245998 h 2245998"/>
              <a:gd name="connsiteX9" fmla="*/ 1411950 w 1934178"/>
              <a:gd name="connsiteY9" fmla="*/ 2245998 h 2245998"/>
              <a:gd name="connsiteX10" fmla="*/ 889722 w 1934178"/>
              <a:gd name="connsiteY10" fmla="*/ 2245998 h 2245998"/>
              <a:gd name="connsiteX11" fmla="*/ 464203 w 1934178"/>
              <a:gd name="connsiteY11" fmla="*/ 2245998 h 2245998"/>
              <a:gd name="connsiteX12" fmla="*/ 0 w 1934178"/>
              <a:gd name="connsiteY12" fmla="*/ 2245998 h 2245998"/>
              <a:gd name="connsiteX13" fmla="*/ 0 w 1934178"/>
              <a:gd name="connsiteY13" fmla="*/ 1662039 h 2245998"/>
              <a:gd name="connsiteX14" fmla="*/ 0 w 1934178"/>
              <a:gd name="connsiteY14" fmla="*/ 1078079 h 2245998"/>
              <a:gd name="connsiteX15" fmla="*/ 0 w 1934178"/>
              <a:gd name="connsiteY15" fmla="*/ 516580 h 2245998"/>
              <a:gd name="connsiteX16" fmla="*/ 0 w 1934178"/>
              <a:gd name="connsiteY16" fmla="*/ 0 h 2245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34178" h="2245998" extrusionOk="0">
                <a:moveTo>
                  <a:pt x="0" y="0"/>
                </a:moveTo>
                <a:cubicBezTo>
                  <a:pt x="194851" y="-55016"/>
                  <a:pt x="299469" y="29698"/>
                  <a:pt x="464203" y="0"/>
                </a:cubicBezTo>
                <a:cubicBezTo>
                  <a:pt x="628937" y="-29698"/>
                  <a:pt x="826151" y="31767"/>
                  <a:pt x="986431" y="0"/>
                </a:cubicBezTo>
                <a:cubicBezTo>
                  <a:pt x="1146711" y="-31767"/>
                  <a:pt x="1291648" y="326"/>
                  <a:pt x="1411950" y="0"/>
                </a:cubicBezTo>
                <a:cubicBezTo>
                  <a:pt x="1532252" y="-326"/>
                  <a:pt x="1709439" y="49946"/>
                  <a:pt x="1934178" y="0"/>
                </a:cubicBezTo>
                <a:cubicBezTo>
                  <a:pt x="1941315" y="238536"/>
                  <a:pt x="1897042" y="368020"/>
                  <a:pt x="1934178" y="516580"/>
                </a:cubicBezTo>
                <a:cubicBezTo>
                  <a:pt x="1971314" y="665140"/>
                  <a:pt x="1865654" y="904768"/>
                  <a:pt x="1934178" y="1100539"/>
                </a:cubicBezTo>
                <a:cubicBezTo>
                  <a:pt x="2002702" y="1296310"/>
                  <a:pt x="1910684" y="1408466"/>
                  <a:pt x="1934178" y="1617119"/>
                </a:cubicBezTo>
                <a:cubicBezTo>
                  <a:pt x="1957672" y="1825772"/>
                  <a:pt x="1926978" y="2080307"/>
                  <a:pt x="1934178" y="2245998"/>
                </a:cubicBezTo>
                <a:cubicBezTo>
                  <a:pt x="1757661" y="2249135"/>
                  <a:pt x="1580722" y="2193525"/>
                  <a:pt x="1411950" y="2245998"/>
                </a:cubicBezTo>
                <a:cubicBezTo>
                  <a:pt x="1243178" y="2298471"/>
                  <a:pt x="1052234" y="2202154"/>
                  <a:pt x="889722" y="2245998"/>
                </a:cubicBezTo>
                <a:cubicBezTo>
                  <a:pt x="727210" y="2289842"/>
                  <a:pt x="629167" y="2217839"/>
                  <a:pt x="464203" y="2245998"/>
                </a:cubicBezTo>
                <a:cubicBezTo>
                  <a:pt x="299239" y="2274157"/>
                  <a:pt x="143126" y="2220686"/>
                  <a:pt x="0" y="2245998"/>
                </a:cubicBezTo>
                <a:cubicBezTo>
                  <a:pt x="-11888" y="2115253"/>
                  <a:pt x="7267" y="1853018"/>
                  <a:pt x="0" y="1662039"/>
                </a:cubicBezTo>
                <a:cubicBezTo>
                  <a:pt x="-7267" y="1471060"/>
                  <a:pt x="51022" y="1198875"/>
                  <a:pt x="0" y="1078079"/>
                </a:cubicBezTo>
                <a:cubicBezTo>
                  <a:pt x="-51022" y="957283"/>
                  <a:pt x="26234" y="702501"/>
                  <a:pt x="0" y="516580"/>
                </a:cubicBezTo>
                <a:cubicBezTo>
                  <a:pt x="-26234" y="330659"/>
                  <a:pt x="47402" y="166848"/>
                  <a:pt x="0" y="0"/>
                </a:cubicBezTo>
                <a:close/>
              </a:path>
            </a:pathLst>
          </a:custGeom>
          <a:solidFill>
            <a:schemeClr val="bg1">
              <a:lumMod val="75000"/>
              <a:alpha val="92000"/>
            </a:schemeClr>
          </a:solidFill>
          <a:ln w="28575">
            <a:solidFill>
              <a:schemeClr val="tx1"/>
            </a:solidFill>
            <a:extLst>
              <a:ext uri="{C807C97D-BFC1-408E-A445-0C87EB9F89A2}">
                <ask:lineSketchStyleProps xmlns:ask="http://schemas.microsoft.com/office/drawing/2018/sketchyshapes" sd="2116119190">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ectangle 99">
            <a:extLst>
              <a:ext uri="{FF2B5EF4-FFF2-40B4-BE49-F238E27FC236}">
                <a16:creationId xmlns:a16="http://schemas.microsoft.com/office/drawing/2014/main" id="{D2CAAD41-00C1-43FB-B96F-9EAE617E6B09}"/>
              </a:ext>
            </a:extLst>
          </p:cNvPr>
          <p:cNvSpPr/>
          <p:nvPr/>
        </p:nvSpPr>
        <p:spPr>
          <a:xfrm>
            <a:off x="3623030" y="1767537"/>
            <a:ext cx="6378891" cy="2270904"/>
          </a:xfrm>
          <a:custGeom>
            <a:avLst/>
            <a:gdLst>
              <a:gd name="connsiteX0" fmla="*/ 0 w 6378891"/>
              <a:gd name="connsiteY0" fmla="*/ 0 h 2270904"/>
              <a:gd name="connsiteX1" fmla="*/ 516110 w 6378891"/>
              <a:gd name="connsiteY1" fmla="*/ 0 h 2270904"/>
              <a:gd name="connsiteX2" fmla="*/ 904643 w 6378891"/>
              <a:gd name="connsiteY2" fmla="*/ 0 h 2270904"/>
              <a:gd name="connsiteX3" fmla="*/ 1356964 w 6378891"/>
              <a:gd name="connsiteY3" fmla="*/ 0 h 2270904"/>
              <a:gd name="connsiteX4" fmla="*/ 1873074 w 6378891"/>
              <a:gd name="connsiteY4" fmla="*/ 0 h 2270904"/>
              <a:gd name="connsiteX5" fmla="*/ 2325396 w 6378891"/>
              <a:gd name="connsiteY5" fmla="*/ 0 h 2270904"/>
              <a:gd name="connsiteX6" fmla="*/ 2777717 w 6378891"/>
              <a:gd name="connsiteY6" fmla="*/ 0 h 2270904"/>
              <a:gd name="connsiteX7" fmla="*/ 3485194 w 6378891"/>
              <a:gd name="connsiteY7" fmla="*/ 0 h 2270904"/>
              <a:gd name="connsiteX8" fmla="*/ 4128882 w 6378891"/>
              <a:gd name="connsiteY8" fmla="*/ 0 h 2270904"/>
              <a:gd name="connsiteX9" fmla="*/ 4581204 w 6378891"/>
              <a:gd name="connsiteY9" fmla="*/ 0 h 2270904"/>
              <a:gd name="connsiteX10" fmla="*/ 5097314 w 6378891"/>
              <a:gd name="connsiteY10" fmla="*/ 0 h 2270904"/>
              <a:gd name="connsiteX11" fmla="*/ 5804791 w 6378891"/>
              <a:gd name="connsiteY11" fmla="*/ 0 h 2270904"/>
              <a:gd name="connsiteX12" fmla="*/ 6378891 w 6378891"/>
              <a:gd name="connsiteY12" fmla="*/ 0 h 2270904"/>
              <a:gd name="connsiteX13" fmla="*/ 6378891 w 6378891"/>
              <a:gd name="connsiteY13" fmla="*/ 590435 h 2270904"/>
              <a:gd name="connsiteX14" fmla="*/ 6378891 w 6378891"/>
              <a:gd name="connsiteY14" fmla="*/ 1090034 h 2270904"/>
              <a:gd name="connsiteX15" fmla="*/ 6378891 w 6378891"/>
              <a:gd name="connsiteY15" fmla="*/ 1680469 h 2270904"/>
              <a:gd name="connsiteX16" fmla="*/ 6378891 w 6378891"/>
              <a:gd name="connsiteY16" fmla="*/ 2270904 h 2270904"/>
              <a:gd name="connsiteX17" fmla="*/ 5990359 w 6378891"/>
              <a:gd name="connsiteY17" fmla="*/ 2270904 h 2270904"/>
              <a:gd name="connsiteX18" fmla="*/ 5282882 w 6378891"/>
              <a:gd name="connsiteY18" fmla="*/ 2270904 h 2270904"/>
              <a:gd name="connsiteX19" fmla="*/ 4766771 w 6378891"/>
              <a:gd name="connsiteY19" fmla="*/ 2270904 h 2270904"/>
              <a:gd name="connsiteX20" fmla="*/ 4059294 w 6378891"/>
              <a:gd name="connsiteY20" fmla="*/ 2270904 h 2270904"/>
              <a:gd name="connsiteX21" fmla="*/ 3670762 w 6378891"/>
              <a:gd name="connsiteY21" fmla="*/ 2270904 h 2270904"/>
              <a:gd name="connsiteX22" fmla="*/ 3282229 w 6378891"/>
              <a:gd name="connsiteY22" fmla="*/ 2270904 h 2270904"/>
              <a:gd name="connsiteX23" fmla="*/ 2574752 w 6378891"/>
              <a:gd name="connsiteY23" fmla="*/ 2270904 h 2270904"/>
              <a:gd name="connsiteX24" fmla="*/ 1994853 w 6378891"/>
              <a:gd name="connsiteY24" fmla="*/ 2270904 h 2270904"/>
              <a:gd name="connsiteX25" fmla="*/ 1542532 w 6378891"/>
              <a:gd name="connsiteY25" fmla="*/ 2270904 h 2270904"/>
              <a:gd name="connsiteX26" fmla="*/ 1026422 w 6378891"/>
              <a:gd name="connsiteY26" fmla="*/ 2270904 h 2270904"/>
              <a:gd name="connsiteX27" fmla="*/ 510311 w 6378891"/>
              <a:gd name="connsiteY27" fmla="*/ 2270904 h 2270904"/>
              <a:gd name="connsiteX28" fmla="*/ 0 w 6378891"/>
              <a:gd name="connsiteY28" fmla="*/ 2270904 h 2270904"/>
              <a:gd name="connsiteX29" fmla="*/ 0 w 6378891"/>
              <a:gd name="connsiteY29" fmla="*/ 1657760 h 2270904"/>
              <a:gd name="connsiteX30" fmla="*/ 0 w 6378891"/>
              <a:gd name="connsiteY30" fmla="*/ 1112743 h 2270904"/>
              <a:gd name="connsiteX31" fmla="*/ 0 w 6378891"/>
              <a:gd name="connsiteY31" fmla="*/ 499599 h 2270904"/>
              <a:gd name="connsiteX32" fmla="*/ 0 w 6378891"/>
              <a:gd name="connsiteY32" fmla="*/ 0 h 2270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378891" h="2270904" extrusionOk="0">
                <a:moveTo>
                  <a:pt x="0" y="0"/>
                </a:moveTo>
                <a:cubicBezTo>
                  <a:pt x="119434" y="-52985"/>
                  <a:pt x="272934" y="44162"/>
                  <a:pt x="516110" y="0"/>
                </a:cubicBezTo>
                <a:cubicBezTo>
                  <a:pt x="759286" y="-44162"/>
                  <a:pt x="778517" y="26914"/>
                  <a:pt x="904643" y="0"/>
                </a:cubicBezTo>
                <a:cubicBezTo>
                  <a:pt x="1030769" y="-26914"/>
                  <a:pt x="1195870" y="27663"/>
                  <a:pt x="1356964" y="0"/>
                </a:cubicBezTo>
                <a:cubicBezTo>
                  <a:pt x="1518058" y="-27663"/>
                  <a:pt x="1713443" y="50120"/>
                  <a:pt x="1873074" y="0"/>
                </a:cubicBezTo>
                <a:cubicBezTo>
                  <a:pt x="2032705" y="-50120"/>
                  <a:pt x="2110565" y="14332"/>
                  <a:pt x="2325396" y="0"/>
                </a:cubicBezTo>
                <a:cubicBezTo>
                  <a:pt x="2540227" y="-14332"/>
                  <a:pt x="2647564" y="21122"/>
                  <a:pt x="2777717" y="0"/>
                </a:cubicBezTo>
                <a:cubicBezTo>
                  <a:pt x="2907870" y="-21122"/>
                  <a:pt x="3192165" y="41918"/>
                  <a:pt x="3485194" y="0"/>
                </a:cubicBezTo>
                <a:cubicBezTo>
                  <a:pt x="3778223" y="-41918"/>
                  <a:pt x="3870479" y="54949"/>
                  <a:pt x="4128882" y="0"/>
                </a:cubicBezTo>
                <a:cubicBezTo>
                  <a:pt x="4387285" y="-54949"/>
                  <a:pt x="4397359" y="38680"/>
                  <a:pt x="4581204" y="0"/>
                </a:cubicBezTo>
                <a:cubicBezTo>
                  <a:pt x="4765049" y="-38680"/>
                  <a:pt x="4858404" y="7709"/>
                  <a:pt x="5097314" y="0"/>
                </a:cubicBezTo>
                <a:cubicBezTo>
                  <a:pt x="5336224" y="-7709"/>
                  <a:pt x="5640377" y="4397"/>
                  <a:pt x="5804791" y="0"/>
                </a:cubicBezTo>
                <a:cubicBezTo>
                  <a:pt x="5969205" y="-4397"/>
                  <a:pt x="6119472" y="24547"/>
                  <a:pt x="6378891" y="0"/>
                </a:cubicBezTo>
                <a:cubicBezTo>
                  <a:pt x="6391350" y="224235"/>
                  <a:pt x="6331970" y="415036"/>
                  <a:pt x="6378891" y="590435"/>
                </a:cubicBezTo>
                <a:cubicBezTo>
                  <a:pt x="6425812" y="765834"/>
                  <a:pt x="6338461" y="846677"/>
                  <a:pt x="6378891" y="1090034"/>
                </a:cubicBezTo>
                <a:cubicBezTo>
                  <a:pt x="6419321" y="1333391"/>
                  <a:pt x="6340442" y="1437896"/>
                  <a:pt x="6378891" y="1680469"/>
                </a:cubicBezTo>
                <a:cubicBezTo>
                  <a:pt x="6417340" y="1923043"/>
                  <a:pt x="6317566" y="2065510"/>
                  <a:pt x="6378891" y="2270904"/>
                </a:cubicBezTo>
                <a:cubicBezTo>
                  <a:pt x="6213314" y="2280581"/>
                  <a:pt x="6068687" y="2242271"/>
                  <a:pt x="5990359" y="2270904"/>
                </a:cubicBezTo>
                <a:cubicBezTo>
                  <a:pt x="5912031" y="2299537"/>
                  <a:pt x="5443537" y="2244403"/>
                  <a:pt x="5282882" y="2270904"/>
                </a:cubicBezTo>
                <a:cubicBezTo>
                  <a:pt x="5122227" y="2297405"/>
                  <a:pt x="4969445" y="2232718"/>
                  <a:pt x="4766771" y="2270904"/>
                </a:cubicBezTo>
                <a:cubicBezTo>
                  <a:pt x="4564097" y="2309090"/>
                  <a:pt x="4367259" y="2245507"/>
                  <a:pt x="4059294" y="2270904"/>
                </a:cubicBezTo>
                <a:cubicBezTo>
                  <a:pt x="3751329" y="2296301"/>
                  <a:pt x="3829323" y="2262795"/>
                  <a:pt x="3670762" y="2270904"/>
                </a:cubicBezTo>
                <a:cubicBezTo>
                  <a:pt x="3512201" y="2279013"/>
                  <a:pt x="3360917" y="2252555"/>
                  <a:pt x="3282229" y="2270904"/>
                </a:cubicBezTo>
                <a:cubicBezTo>
                  <a:pt x="3203541" y="2289253"/>
                  <a:pt x="2776273" y="2186218"/>
                  <a:pt x="2574752" y="2270904"/>
                </a:cubicBezTo>
                <a:cubicBezTo>
                  <a:pt x="2373231" y="2355590"/>
                  <a:pt x="2217263" y="2258613"/>
                  <a:pt x="1994853" y="2270904"/>
                </a:cubicBezTo>
                <a:cubicBezTo>
                  <a:pt x="1772443" y="2283195"/>
                  <a:pt x="1651796" y="2244390"/>
                  <a:pt x="1542532" y="2270904"/>
                </a:cubicBezTo>
                <a:cubicBezTo>
                  <a:pt x="1433268" y="2297418"/>
                  <a:pt x="1147186" y="2252811"/>
                  <a:pt x="1026422" y="2270904"/>
                </a:cubicBezTo>
                <a:cubicBezTo>
                  <a:pt x="905658" y="2288997"/>
                  <a:pt x="740143" y="2249609"/>
                  <a:pt x="510311" y="2270904"/>
                </a:cubicBezTo>
                <a:cubicBezTo>
                  <a:pt x="280479" y="2292199"/>
                  <a:pt x="232272" y="2212040"/>
                  <a:pt x="0" y="2270904"/>
                </a:cubicBezTo>
                <a:cubicBezTo>
                  <a:pt x="-49404" y="2032149"/>
                  <a:pt x="18966" y="1832420"/>
                  <a:pt x="0" y="1657760"/>
                </a:cubicBezTo>
                <a:cubicBezTo>
                  <a:pt x="-18966" y="1483100"/>
                  <a:pt x="19934" y="1289954"/>
                  <a:pt x="0" y="1112743"/>
                </a:cubicBezTo>
                <a:cubicBezTo>
                  <a:pt x="-19934" y="935532"/>
                  <a:pt x="45218" y="760640"/>
                  <a:pt x="0" y="499599"/>
                </a:cubicBezTo>
                <a:cubicBezTo>
                  <a:pt x="-45218" y="238558"/>
                  <a:pt x="42820" y="118624"/>
                  <a:pt x="0" y="0"/>
                </a:cubicBezTo>
                <a:close/>
              </a:path>
            </a:pathLst>
          </a:custGeom>
          <a:solidFill>
            <a:schemeClr val="bg1">
              <a:lumMod val="75000"/>
              <a:alpha val="92000"/>
            </a:schemeClr>
          </a:solidFill>
          <a:ln w="28575" cap="flat">
            <a:solidFill>
              <a:schemeClr val="tx1">
                <a:lumMod val="95000"/>
                <a:lumOff val="5000"/>
              </a:schemeClr>
            </a:solidFill>
            <a:extLst>
              <a:ext uri="{C807C97D-BFC1-408E-A445-0C87EB9F89A2}">
                <ask:lineSketchStyleProps xmlns:ask="http://schemas.microsoft.com/office/drawing/2018/sketchyshapes" sd="2877143469">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ectangle 100">
            <a:extLst>
              <a:ext uri="{FF2B5EF4-FFF2-40B4-BE49-F238E27FC236}">
                <a16:creationId xmlns:a16="http://schemas.microsoft.com/office/drawing/2014/main" id="{DC7A9979-A309-4C6B-9865-DE3D8EC068BF}"/>
              </a:ext>
            </a:extLst>
          </p:cNvPr>
          <p:cNvSpPr/>
          <p:nvPr/>
        </p:nvSpPr>
        <p:spPr>
          <a:xfrm>
            <a:off x="1631665" y="1819163"/>
            <a:ext cx="1934178" cy="2245998"/>
          </a:xfrm>
          <a:custGeom>
            <a:avLst/>
            <a:gdLst>
              <a:gd name="connsiteX0" fmla="*/ 0 w 1934178"/>
              <a:gd name="connsiteY0" fmla="*/ 0 h 2245998"/>
              <a:gd name="connsiteX1" fmla="*/ 464203 w 1934178"/>
              <a:gd name="connsiteY1" fmla="*/ 0 h 2245998"/>
              <a:gd name="connsiteX2" fmla="*/ 986431 w 1934178"/>
              <a:gd name="connsiteY2" fmla="*/ 0 h 2245998"/>
              <a:gd name="connsiteX3" fmla="*/ 1411950 w 1934178"/>
              <a:gd name="connsiteY3" fmla="*/ 0 h 2245998"/>
              <a:gd name="connsiteX4" fmla="*/ 1934178 w 1934178"/>
              <a:gd name="connsiteY4" fmla="*/ 0 h 2245998"/>
              <a:gd name="connsiteX5" fmla="*/ 1934178 w 1934178"/>
              <a:gd name="connsiteY5" fmla="*/ 516580 h 2245998"/>
              <a:gd name="connsiteX6" fmla="*/ 1934178 w 1934178"/>
              <a:gd name="connsiteY6" fmla="*/ 1100539 h 2245998"/>
              <a:gd name="connsiteX7" fmla="*/ 1934178 w 1934178"/>
              <a:gd name="connsiteY7" fmla="*/ 1617119 h 2245998"/>
              <a:gd name="connsiteX8" fmla="*/ 1934178 w 1934178"/>
              <a:gd name="connsiteY8" fmla="*/ 2245998 h 2245998"/>
              <a:gd name="connsiteX9" fmla="*/ 1411950 w 1934178"/>
              <a:gd name="connsiteY9" fmla="*/ 2245998 h 2245998"/>
              <a:gd name="connsiteX10" fmla="*/ 889722 w 1934178"/>
              <a:gd name="connsiteY10" fmla="*/ 2245998 h 2245998"/>
              <a:gd name="connsiteX11" fmla="*/ 464203 w 1934178"/>
              <a:gd name="connsiteY11" fmla="*/ 2245998 h 2245998"/>
              <a:gd name="connsiteX12" fmla="*/ 0 w 1934178"/>
              <a:gd name="connsiteY12" fmla="*/ 2245998 h 2245998"/>
              <a:gd name="connsiteX13" fmla="*/ 0 w 1934178"/>
              <a:gd name="connsiteY13" fmla="*/ 1662039 h 2245998"/>
              <a:gd name="connsiteX14" fmla="*/ 0 w 1934178"/>
              <a:gd name="connsiteY14" fmla="*/ 1078079 h 2245998"/>
              <a:gd name="connsiteX15" fmla="*/ 0 w 1934178"/>
              <a:gd name="connsiteY15" fmla="*/ 516580 h 2245998"/>
              <a:gd name="connsiteX16" fmla="*/ 0 w 1934178"/>
              <a:gd name="connsiteY16" fmla="*/ 0 h 2245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34178" h="2245998" extrusionOk="0">
                <a:moveTo>
                  <a:pt x="0" y="0"/>
                </a:moveTo>
                <a:cubicBezTo>
                  <a:pt x="194851" y="-55016"/>
                  <a:pt x="299469" y="29698"/>
                  <a:pt x="464203" y="0"/>
                </a:cubicBezTo>
                <a:cubicBezTo>
                  <a:pt x="628937" y="-29698"/>
                  <a:pt x="826151" y="31767"/>
                  <a:pt x="986431" y="0"/>
                </a:cubicBezTo>
                <a:cubicBezTo>
                  <a:pt x="1146711" y="-31767"/>
                  <a:pt x="1291648" y="326"/>
                  <a:pt x="1411950" y="0"/>
                </a:cubicBezTo>
                <a:cubicBezTo>
                  <a:pt x="1532252" y="-326"/>
                  <a:pt x="1709439" y="49946"/>
                  <a:pt x="1934178" y="0"/>
                </a:cubicBezTo>
                <a:cubicBezTo>
                  <a:pt x="1941315" y="238536"/>
                  <a:pt x="1897042" y="368020"/>
                  <a:pt x="1934178" y="516580"/>
                </a:cubicBezTo>
                <a:cubicBezTo>
                  <a:pt x="1971314" y="665140"/>
                  <a:pt x="1865654" y="904768"/>
                  <a:pt x="1934178" y="1100539"/>
                </a:cubicBezTo>
                <a:cubicBezTo>
                  <a:pt x="2002702" y="1296310"/>
                  <a:pt x="1910684" y="1408466"/>
                  <a:pt x="1934178" y="1617119"/>
                </a:cubicBezTo>
                <a:cubicBezTo>
                  <a:pt x="1957672" y="1825772"/>
                  <a:pt x="1926978" y="2080307"/>
                  <a:pt x="1934178" y="2245998"/>
                </a:cubicBezTo>
                <a:cubicBezTo>
                  <a:pt x="1757661" y="2249135"/>
                  <a:pt x="1580722" y="2193525"/>
                  <a:pt x="1411950" y="2245998"/>
                </a:cubicBezTo>
                <a:cubicBezTo>
                  <a:pt x="1243178" y="2298471"/>
                  <a:pt x="1052234" y="2202154"/>
                  <a:pt x="889722" y="2245998"/>
                </a:cubicBezTo>
                <a:cubicBezTo>
                  <a:pt x="727210" y="2289842"/>
                  <a:pt x="629167" y="2217839"/>
                  <a:pt x="464203" y="2245998"/>
                </a:cubicBezTo>
                <a:cubicBezTo>
                  <a:pt x="299239" y="2274157"/>
                  <a:pt x="143126" y="2220686"/>
                  <a:pt x="0" y="2245998"/>
                </a:cubicBezTo>
                <a:cubicBezTo>
                  <a:pt x="-11888" y="2115253"/>
                  <a:pt x="7267" y="1853018"/>
                  <a:pt x="0" y="1662039"/>
                </a:cubicBezTo>
                <a:cubicBezTo>
                  <a:pt x="-7267" y="1471060"/>
                  <a:pt x="51022" y="1198875"/>
                  <a:pt x="0" y="1078079"/>
                </a:cubicBezTo>
                <a:cubicBezTo>
                  <a:pt x="-51022" y="957283"/>
                  <a:pt x="26234" y="702501"/>
                  <a:pt x="0" y="516580"/>
                </a:cubicBezTo>
                <a:cubicBezTo>
                  <a:pt x="-26234" y="330659"/>
                  <a:pt x="47402" y="166848"/>
                  <a:pt x="0" y="0"/>
                </a:cubicBezTo>
                <a:close/>
              </a:path>
            </a:pathLst>
          </a:custGeom>
          <a:solidFill>
            <a:schemeClr val="bg1">
              <a:lumMod val="75000"/>
              <a:alpha val="92000"/>
            </a:schemeClr>
          </a:solidFill>
          <a:ln w="28575">
            <a:solidFill>
              <a:schemeClr val="tx1"/>
            </a:solidFill>
            <a:extLst>
              <a:ext uri="{C807C97D-BFC1-408E-A445-0C87EB9F89A2}">
                <ask:lineSketchStyleProps xmlns:ask="http://schemas.microsoft.com/office/drawing/2018/sketchyshapes" sd="2116119190">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Rectangle 120">
            <a:extLst>
              <a:ext uri="{FF2B5EF4-FFF2-40B4-BE49-F238E27FC236}">
                <a16:creationId xmlns:a16="http://schemas.microsoft.com/office/drawing/2014/main" id="{352F74A5-472B-4765-B0DF-DDB3778B1D6E}"/>
              </a:ext>
            </a:extLst>
          </p:cNvPr>
          <p:cNvSpPr/>
          <p:nvPr/>
        </p:nvSpPr>
        <p:spPr>
          <a:xfrm>
            <a:off x="-421684" y="1272129"/>
            <a:ext cx="2345558" cy="33210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TextBox 102">
            <a:extLst>
              <a:ext uri="{FF2B5EF4-FFF2-40B4-BE49-F238E27FC236}">
                <a16:creationId xmlns:a16="http://schemas.microsoft.com/office/drawing/2014/main" id="{F7072CF8-EF59-44E6-B7C4-A4D3DF9BC727}"/>
              </a:ext>
            </a:extLst>
          </p:cNvPr>
          <p:cNvSpPr txBox="1"/>
          <p:nvPr/>
        </p:nvSpPr>
        <p:spPr>
          <a:xfrm>
            <a:off x="6857577" y="3980723"/>
            <a:ext cx="3089034" cy="369332"/>
          </a:xfrm>
          <a:prstGeom prst="rect">
            <a:avLst/>
          </a:prstGeom>
          <a:noFill/>
          <a:ln>
            <a:solidFill>
              <a:schemeClr val="accent6">
                <a:lumMod val="75000"/>
              </a:schemeClr>
            </a:solidFill>
          </a:ln>
        </p:spPr>
        <p:txBody>
          <a:bodyPr wrap="square" rtlCol="0">
            <a:spAutoFit/>
          </a:bodyPr>
          <a:lstStyle/>
          <a:p>
            <a:r>
              <a:rPr lang="en-US" dirty="0"/>
              <a:t>3 Months = One 32-byte Hash</a:t>
            </a:r>
          </a:p>
        </p:txBody>
      </p:sp>
      <p:cxnSp>
        <p:nvCxnSpPr>
          <p:cNvPr id="111" name="Straight Arrow Connector 110">
            <a:extLst>
              <a:ext uri="{FF2B5EF4-FFF2-40B4-BE49-F238E27FC236}">
                <a16:creationId xmlns:a16="http://schemas.microsoft.com/office/drawing/2014/main" id="{33129E2F-508F-45E6-99EA-6D3FB387662E}"/>
              </a:ext>
            </a:extLst>
          </p:cNvPr>
          <p:cNvCxnSpPr>
            <a:cxnSpLocks/>
          </p:cNvCxnSpPr>
          <p:nvPr/>
        </p:nvCxnSpPr>
        <p:spPr>
          <a:xfrm>
            <a:off x="4096238" y="4823879"/>
            <a:ext cx="249522" cy="853710"/>
          </a:xfrm>
          <a:prstGeom prst="straightConnector1">
            <a:avLst/>
          </a:prstGeom>
          <a:ln w="762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Straight Arrow Connector 111">
            <a:extLst>
              <a:ext uri="{FF2B5EF4-FFF2-40B4-BE49-F238E27FC236}">
                <a16:creationId xmlns:a16="http://schemas.microsoft.com/office/drawing/2014/main" id="{22C97108-359A-4971-910C-58AF3EAACEC9}"/>
              </a:ext>
            </a:extLst>
          </p:cNvPr>
          <p:cNvCxnSpPr>
            <a:cxnSpLocks/>
          </p:cNvCxnSpPr>
          <p:nvPr/>
        </p:nvCxnSpPr>
        <p:spPr>
          <a:xfrm>
            <a:off x="3264033" y="3122262"/>
            <a:ext cx="720543" cy="1491728"/>
          </a:xfrm>
          <a:prstGeom prst="straightConnector1">
            <a:avLst/>
          </a:prstGeom>
          <a:ln w="762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7" name="Rectangle 126">
            <a:extLst>
              <a:ext uri="{FF2B5EF4-FFF2-40B4-BE49-F238E27FC236}">
                <a16:creationId xmlns:a16="http://schemas.microsoft.com/office/drawing/2014/main" id="{915B29F8-0B53-4746-881F-9BC21E254E5C}"/>
              </a:ext>
            </a:extLst>
          </p:cNvPr>
          <p:cNvSpPr/>
          <p:nvPr/>
        </p:nvSpPr>
        <p:spPr>
          <a:xfrm>
            <a:off x="8339693" y="6266663"/>
            <a:ext cx="2801256" cy="742952"/>
          </a:xfrm>
          <a:prstGeom prst="rect">
            <a:avLst/>
          </a:prstGeom>
          <a:solidFill>
            <a:schemeClr val="bg1">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3" name="Straight Arrow Connector 112">
            <a:extLst>
              <a:ext uri="{FF2B5EF4-FFF2-40B4-BE49-F238E27FC236}">
                <a16:creationId xmlns:a16="http://schemas.microsoft.com/office/drawing/2014/main" id="{CD7D7852-49D4-422A-A736-9B82C1C97C28}"/>
              </a:ext>
            </a:extLst>
          </p:cNvPr>
          <p:cNvCxnSpPr>
            <a:cxnSpLocks/>
          </p:cNvCxnSpPr>
          <p:nvPr/>
        </p:nvCxnSpPr>
        <p:spPr>
          <a:xfrm>
            <a:off x="10576695" y="4827345"/>
            <a:ext cx="249522" cy="853710"/>
          </a:xfrm>
          <a:prstGeom prst="straightConnector1">
            <a:avLst/>
          </a:prstGeom>
          <a:ln w="762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4" name="TextBox 113">
            <a:extLst>
              <a:ext uri="{FF2B5EF4-FFF2-40B4-BE49-F238E27FC236}">
                <a16:creationId xmlns:a16="http://schemas.microsoft.com/office/drawing/2014/main" id="{161F4CC8-3F02-4DA4-BDE1-A349D4E92A2B}"/>
              </a:ext>
            </a:extLst>
          </p:cNvPr>
          <p:cNvSpPr txBox="1"/>
          <p:nvPr/>
        </p:nvSpPr>
        <p:spPr>
          <a:xfrm>
            <a:off x="351716" y="4002720"/>
            <a:ext cx="3089034" cy="369332"/>
          </a:xfrm>
          <a:prstGeom prst="rect">
            <a:avLst/>
          </a:prstGeom>
          <a:noFill/>
          <a:ln>
            <a:solidFill>
              <a:schemeClr val="accent6">
                <a:lumMod val="75000"/>
              </a:schemeClr>
            </a:solidFill>
          </a:ln>
        </p:spPr>
        <p:txBody>
          <a:bodyPr wrap="square" rtlCol="0">
            <a:spAutoFit/>
          </a:bodyPr>
          <a:lstStyle/>
          <a:p>
            <a:r>
              <a:rPr lang="en-US" dirty="0"/>
              <a:t>3 Months = One 32-byte Hash</a:t>
            </a:r>
          </a:p>
        </p:txBody>
      </p:sp>
      <p:sp>
        <p:nvSpPr>
          <p:cNvPr id="118" name="Rectangle 1">
            <a:extLst>
              <a:ext uri="{FF2B5EF4-FFF2-40B4-BE49-F238E27FC236}">
                <a16:creationId xmlns:a16="http://schemas.microsoft.com/office/drawing/2014/main" id="{871D2843-D678-4D4B-9189-651CB06A8FDF}"/>
              </a:ext>
            </a:extLst>
          </p:cNvPr>
          <p:cNvSpPr>
            <a:spLocks noChangeArrowheads="1"/>
          </p:cNvSpPr>
          <p:nvPr/>
        </p:nvSpPr>
        <p:spPr bwMode="auto">
          <a:xfrm>
            <a:off x="8786748" y="6469370"/>
            <a:ext cx="1712213" cy="261610"/>
          </a:xfrm>
          <a:prstGeom prst="rect">
            <a:avLst/>
          </a:prstGeom>
          <a:solidFill>
            <a:schemeClr val="accent6">
              <a:lumMod val="60000"/>
              <a:lumOff val="40000"/>
              <a:alpha val="52941"/>
            </a:schemeClr>
          </a:solidFill>
          <a:ln w="9525">
            <a:solidFill>
              <a:schemeClr val="accent6">
                <a:lumMod val="75000"/>
              </a:schemeClr>
            </a:solid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1100" b="1" u="sng" dirty="0">
                <a:latin typeface="Courier New" panose="02070309020205020404" pitchFamily="49" charset="0"/>
                <a:cs typeface="Courier New" panose="02070309020205020404" pitchFamily="49" charset="0"/>
              </a:rPr>
              <a:t>e</a:t>
            </a:r>
            <a:r>
              <a:rPr kumimoji="0" lang="en-US" altLang="en-US" sz="1100" b="1" i="0" u="sng" strike="noStrike" cap="none" normalizeH="0" baseline="0" dirty="0">
                <a:ln>
                  <a:noFill/>
                </a:ln>
                <a:solidFill>
                  <a:schemeClr val="tx1"/>
                </a:solidFill>
                <a:effectLst/>
                <a:latin typeface="Courier New" panose="02070309020205020404" pitchFamily="49" charset="0"/>
                <a:cs typeface="Courier New" panose="02070309020205020404" pitchFamily="49" charset="0"/>
              </a:rPr>
              <a:t>320</a:t>
            </a:r>
            <a:r>
              <a:rPr lang="en-US" altLang="en-US" sz="1100" b="1" dirty="0">
                <a:latin typeface="Courier New" panose="02070309020205020404" pitchFamily="49" charset="0"/>
                <a:cs typeface="Courier New" panose="02070309020205020404" pitchFamily="49" charset="0"/>
              </a:rPr>
              <a:t> ... Pays Out</a:t>
            </a:r>
            <a:r>
              <a:rPr kumimoji="0" lang="en-US" altLang="en-US" sz="110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 </a:t>
            </a:r>
          </a:p>
        </p:txBody>
      </p:sp>
      <p:cxnSp>
        <p:nvCxnSpPr>
          <p:cNvPr id="119" name="Straight Arrow Connector 118">
            <a:extLst>
              <a:ext uri="{FF2B5EF4-FFF2-40B4-BE49-F238E27FC236}">
                <a16:creationId xmlns:a16="http://schemas.microsoft.com/office/drawing/2014/main" id="{F08A7CC7-5DB0-4AE4-A263-899D7D1C7636}"/>
              </a:ext>
            </a:extLst>
          </p:cNvPr>
          <p:cNvCxnSpPr>
            <a:cxnSpLocks/>
          </p:cNvCxnSpPr>
          <p:nvPr/>
        </p:nvCxnSpPr>
        <p:spPr>
          <a:xfrm flipH="1">
            <a:off x="9919075" y="5680941"/>
            <a:ext cx="425340" cy="834552"/>
          </a:xfrm>
          <a:prstGeom prst="straightConnector1">
            <a:avLst/>
          </a:prstGeom>
          <a:ln w="762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0" name="Rectangle 1">
            <a:extLst>
              <a:ext uri="{FF2B5EF4-FFF2-40B4-BE49-F238E27FC236}">
                <a16:creationId xmlns:a16="http://schemas.microsoft.com/office/drawing/2014/main" id="{EA42A208-B719-461D-9178-51B8BFB00CC9}"/>
              </a:ext>
            </a:extLst>
          </p:cNvPr>
          <p:cNvSpPr>
            <a:spLocks noChangeArrowheads="1"/>
          </p:cNvSpPr>
          <p:nvPr/>
        </p:nvSpPr>
        <p:spPr bwMode="auto">
          <a:xfrm>
            <a:off x="1424131" y="4593144"/>
            <a:ext cx="5668312" cy="261610"/>
          </a:xfrm>
          <a:prstGeom prst="rect">
            <a:avLst/>
          </a:prstGeom>
          <a:solidFill>
            <a:schemeClr val="accent6">
              <a:lumMod val="60000"/>
              <a:lumOff val="40000"/>
              <a:alpha val="52941"/>
            </a:schemeClr>
          </a:solidFill>
          <a:ln w="9525">
            <a:solidFill>
              <a:schemeClr val="accent6">
                <a:lumMod val="75000"/>
              </a:schemeClr>
            </a:solid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sng" strike="noStrike" cap="none" normalizeH="0" baseline="0" dirty="0">
                <a:ln>
                  <a:noFill/>
                </a:ln>
                <a:solidFill>
                  <a:schemeClr val="tx1"/>
                </a:solidFill>
                <a:effectLst/>
                <a:latin typeface="Courier New" panose="02070309020205020404" pitchFamily="49" charset="0"/>
                <a:cs typeface="Courier New" panose="02070309020205020404" pitchFamily="49" charset="0"/>
              </a:rPr>
              <a:t>e320</a:t>
            </a:r>
            <a:r>
              <a:rPr kumimoji="0" lang="en-US" altLang="en-US" sz="110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b6c2fffc8d750423db8b1eb942ae710e951ed797f7affc8892b0f1fc122b </a:t>
            </a:r>
          </a:p>
        </p:txBody>
      </p:sp>
      <p:sp>
        <p:nvSpPr>
          <p:cNvPr id="110" name="Rectangle 109">
            <a:extLst>
              <a:ext uri="{FF2B5EF4-FFF2-40B4-BE49-F238E27FC236}">
                <a16:creationId xmlns:a16="http://schemas.microsoft.com/office/drawing/2014/main" id="{59510967-146D-4FD8-9685-E586B1BD5C64}"/>
              </a:ext>
            </a:extLst>
          </p:cNvPr>
          <p:cNvSpPr/>
          <p:nvPr/>
        </p:nvSpPr>
        <p:spPr>
          <a:xfrm>
            <a:off x="11780188" y="1587963"/>
            <a:ext cx="2345558" cy="33210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9" name="Straight Connector 88">
            <a:extLst>
              <a:ext uri="{FF2B5EF4-FFF2-40B4-BE49-F238E27FC236}">
                <a16:creationId xmlns:a16="http://schemas.microsoft.com/office/drawing/2014/main" id="{5EFB47E5-88D7-42C9-8BF1-D31A4414D666}"/>
              </a:ext>
            </a:extLst>
          </p:cNvPr>
          <p:cNvCxnSpPr>
            <a:cxnSpLocks/>
          </p:cNvCxnSpPr>
          <p:nvPr/>
        </p:nvCxnSpPr>
        <p:spPr>
          <a:xfrm>
            <a:off x="2133600" y="2074269"/>
            <a:ext cx="9891971" cy="0"/>
          </a:xfrm>
          <a:prstGeom prst="line">
            <a:avLst/>
          </a:prstGeom>
          <a:ln w="5715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97" name="Rectangle 1">
            <a:extLst>
              <a:ext uri="{FF2B5EF4-FFF2-40B4-BE49-F238E27FC236}">
                <a16:creationId xmlns:a16="http://schemas.microsoft.com/office/drawing/2014/main" id="{18D6EA7E-ECA7-4667-995E-320A96BC86A9}"/>
              </a:ext>
            </a:extLst>
          </p:cNvPr>
          <p:cNvSpPr>
            <a:spLocks noChangeArrowheads="1"/>
          </p:cNvSpPr>
          <p:nvPr/>
        </p:nvSpPr>
        <p:spPr bwMode="auto">
          <a:xfrm>
            <a:off x="8306792" y="4551322"/>
            <a:ext cx="5668312" cy="261610"/>
          </a:xfrm>
          <a:prstGeom prst="rect">
            <a:avLst/>
          </a:prstGeom>
          <a:solidFill>
            <a:schemeClr val="accent6">
              <a:lumMod val="60000"/>
              <a:lumOff val="40000"/>
              <a:alpha val="52941"/>
            </a:schemeClr>
          </a:solidFill>
          <a:ln w="9525">
            <a:solidFill>
              <a:schemeClr val="accent6">
                <a:lumMod val="75000"/>
              </a:schemeClr>
            </a:solid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 </a:t>
            </a:r>
            <a:r>
              <a:rPr kumimoji="0" lang="en-US" altLang="en-US" sz="1100" b="1" i="0" u="sng" strike="noStrike" cap="none" normalizeH="0" baseline="0" dirty="0">
                <a:ln>
                  <a:noFill/>
                </a:ln>
                <a:solidFill>
                  <a:schemeClr val="tx1"/>
                </a:solidFill>
                <a:effectLst/>
                <a:latin typeface="Courier New" panose="02070309020205020404" pitchFamily="49" charset="0"/>
                <a:cs typeface="Courier New" panose="02070309020205020404" pitchFamily="49" charset="0"/>
              </a:rPr>
              <a:t>81cd</a:t>
            </a:r>
            <a:r>
              <a:rPr kumimoji="0" lang="en-US" altLang="en-US" sz="110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02ab7e569e8bcd9317e2fe99f2de44d49ab2b8851ba4a308000000000000</a:t>
            </a:r>
            <a:endParaRPr kumimoji="0" lang="en-US" altLang="en-US" sz="320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endParaRPr>
          </a:p>
        </p:txBody>
      </p:sp>
      <p:cxnSp>
        <p:nvCxnSpPr>
          <p:cNvPr id="116" name="Straight Connector 115">
            <a:extLst>
              <a:ext uri="{FF2B5EF4-FFF2-40B4-BE49-F238E27FC236}">
                <a16:creationId xmlns:a16="http://schemas.microsoft.com/office/drawing/2014/main" id="{7DF249E7-1CF3-4A29-9910-8B3F6109AEF8}"/>
              </a:ext>
            </a:extLst>
          </p:cNvPr>
          <p:cNvCxnSpPr>
            <a:cxnSpLocks/>
          </p:cNvCxnSpPr>
          <p:nvPr/>
        </p:nvCxnSpPr>
        <p:spPr>
          <a:xfrm flipV="1">
            <a:off x="124255" y="4898087"/>
            <a:ext cx="11901316" cy="29925"/>
          </a:xfrm>
          <a:prstGeom prst="line">
            <a:avLst/>
          </a:prstGeom>
          <a:ln w="28575">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91" name="TextBox 90">
            <a:extLst>
              <a:ext uri="{FF2B5EF4-FFF2-40B4-BE49-F238E27FC236}">
                <a16:creationId xmlns:a16="http://schemas.microsoft.com/office/drawing/2014/main" id="{2A68B585-DECB-41E1-862F-EDDB143B45C5}"/>
              </a:ext>
            </a:extLst>
          </p:cNvPr>
          <p:cNvSpPr txBox="1"/>
          <p:nvPr/>
        </p:nvSpPr>
        <p:spPr>
          <a:xfrm>
            <a:off x="206253" y="2191899"/>
            <a:ext cx="2152262" cy="954107"/>
          </a:xfrm>
          <a:prstGeom prst="rect">
            <a:avLst/>
          </a:prstGeom>
          <a:noFill/>
        </p:spPr>
        <p:txBody>
          <a:bodyPr wrap="square" rtlCol="0">
            <a:spAutoFit/>
          </a:bodyPr>
          <a:lstStyle/>
          <a:p>
            <a:r>
              <a:rPr lang="en-US" sz="2800" dirty="0">
                <a:solidFill>
                  <a:srgbClr val="C00000"/>
                </a:solidFill>
              </a:rPr>
              <a:t>Layer 2</a:t>
            </a:r>
            <a:br>
              <a:rPr lang="en-US" sz="2800" dirty="0">
                <a:solidFill>
                  <a:srgbClr val="C00000"/>
                </a:solidFill>
              </a:rPr>
            </a:br>
            <a:r>
              <a:rPr lang="en-US" sz="2800" dirty="0">
                <a:solidFill>
                  <a:srgbClr val="C00000"/>
                </a:solidFill>
              </a:rPr>
              <a:t>(Bit-Monero)</a:t>
            </a:r>
          </a:p>
        </p:txBody>
      </p:sp>
      <p:cxnSp>
        <p:nvCxnSpPr>
          <p:cNvPr id="115" name="Straight Connector 114">
            <a:extLst>
              <a:ext uri="{FF2B5EF4-FFF2-40B4-BE49-F238E27FC236}">
                <a16:creationId xmlns:a16="http://schemas.microsoft.com/office/drawing/2014/main" id="{7C05707C-21AF-41F5-AA77-A1AA010F75E9}"/>
              </a:ext>
            </a:extLst>
          </p:cNvPr>
          <p:cNvCxnSpPr>
            <a:cxnSpLocks/>
          </p:cNvCxnSpPr>
          <p:nvPr/>
        </p:nvCxnSpPr>
        <p:spPr>
          <a:xfrm flipV="1">
            <a:off x="137214" y="1568928"/>
            <a:ext cx="11901316" cy="29925"/>
          </a:xfrm>
          <a:prstGeom prst="line">
            <a:avLst/>
          </a:prstGeom>
          <a:ln w="28575">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06" name="TextBox 105">
            <a:extLst>
              <a:ext uri="{FF2B5EF4-FFF2-40B4-BE49-F238E27FC236}">
                <a16:creationId xmlns:a16="http://schemas.microsoft.com/office/drawing/2014/main" id="{74AAE12E-9800-4F7C-B599-E25A431F11BA}"/>
              </a:ext>
            </a:extLst>
          </p:cNvPr>
          <p:cNvSpPr txBox="1"/>
          <p:nvPr/>
        </p:nvSpPr>
        <p:spPr>
          <a:xfrm>
            <a:off x="1744825" y="1214637"/>
            <a:ext cx="1796349" cy="369332"/>
          </a:xfrm>
          <a:prstGeom prst="rect">
            <a:avLst/>
          </a:prstGeom>
          <a:noFill/>
        </p:spPr>
        <p:txBody>
          <a:bodyPr wrap="square" rtlCol="0">
            <a:spAutoFit/>
          </a:bodyPr>
          <a:lstStyle/>
          <a:p>
            <a:pPr algn="ctr"/>
            <a:r>
              <a:rPr lang="en-US" dirty="0"/>
              <a:t>December 2020</a:t>
            </a:r>
          </a:p>
        </p:txBody>
      </p:sp>
      <p:cxnSp>
        <p:nvCxnSpPr>
          <p:cNvPr id="122" name="Straight Arrow Connector 121">
            <a:extLst>
              <a:ext uri="{FF2B5EF4-FFF2-40B4-BE49-F238E27FC236}">
                <a16:creationId xmlns:a16="http://schemas.microsoft.com/office/drawing/2014/main" id="{C072B70A-AB39-44FA-AC75-B242DD49A4CE}"/>
              </a:ext>
            </a:extLst>
          </p:cNvPr>
          <p:cNvCxnSpPr>
            <a:cxnSpLocks/>
          </p:cNvCxnSpPr>
          <p:nvPr/>
        </p:nvCxnSpPr>
        <p:spPr>
          <a:xfrm>
            <a:off x="9642855" y="3190598"/>
            <a:ext cx="922984" cy="1419342"/>
          </a:xfrm>
          <a:prstGeom prst="straightConnector1">
            <a:avLst/>
          </a:prstGeom>
          <a:ln w="762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3" name="Rectangle 1">
            <a:extLst>
              <a:ext uri="{FF2B5EF4-FFF2-40B4-BE49-F238E27FC236}">
                <a16:creationId xmlns:a16="http://schemas.microsoft.com/office/drawing/2014/main" id="{D0CBDEC9-37EE-48F0-B56C-F7BEABD87139}"/>
              </a:ext>
            </a:extLst>
          </p:cNvPr>
          <p:cNvSpPr>
            <a:spLocks noChangeArrowheads="1"/>
          </p:cNvSpPr>
          <p:nvPr/>
        </p:nvSpPr>
        <p:spPr bwMode="auto">
          <a:xfrm>
            <a:off x="2852077" y="2743743"/>
            <a:ext cx="626752" cy="307777"/>
          </a:xfrm>
          <a:prstGeom prst="rect">
            <a:avLst/>
          </a:prstGeom>
          <a:solidFill>
            <a:schemeClr val="bg1"/>
          </a:solidFill>
          <a:ln w="9525">
            <a:solidFill>
              <a:schemeClr val="tx1"/>
            </a:solid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sng" strike="noStrike" cap="none" normalizeH="0" baseline="0" dirty="0">
                <a:ln>
                  <a:noFill/>
                </a:ln>
                <a:solidFill>
                  <a:schemeClr val="tx1"/>
                </a:solidFill>
                <a:effectLst/>
                <a:latin typeface="Courier New" panose="02070309020205020404" pitchFamily="49" charset="0"/>
                <a:cs typeface="Courier New" panose="02070309020205020404" pitchFamily="49" charset="0"/>
              </a:rPr>
              <a:t>e320</a:t>
            </a:r>
            <a:endParaRPr kumimoji="0" lang="en-US" altLang="en-US" sz="140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endParaRPr>
          </a:p>
        </p:txBody>
      </p:sp>
      <p:sp>
        <p:nvSpPr>
          <p:cNvPr id="124" name="Rectangle 1">
            <a:extLst>
              <a:ext uri="{FF2B5EF4-FFF2-40B4-BE49-F238E27FC236}">
                <a16:creationId xmlns:a16="http://schemas.microsoft.com/office/drawing/2014/main" id="{CBE2E53F-8E12-434B-A541-6C155B358F5A}"/>
              </a:ext>
            </a:extLst>
          </p:cNvPr>
          <p:cNvSpPr>
            <a:spLocks noChangeArrowheads="1"/>
          </p:cNvSpPr>
          <p:nvPr/>
        </p:nvSpPr>
        <p:spPr bwMode="auto">
          <a:xfrm>
            <a:off x="9179605" y="2733054"/>
            <a:ext cx="626752" cy="307777"/>
          </a:xfrm>
          <a:prstGeom prst="rect">
            <a:avLst/>
          </a:prstGeom>
          <a:solidFill>
            <a:schemeClr val="bg1"/>
          </a:solidFill>
          <a:ln w="9525">
            <a:solidFill>
              <a:schemeClr val="tx1"/>
            </a:solid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sng" strike="noStrike" cap="none" normalizeH="0" baseline="0" dirty="0">
                <a:ln>
                  <a:noFill/>
                </a:ln>
                <a:solidFill>
                  <a:schemeClr val="tx1"/>
                </a:solidFill>
                <a:effectLst/>
                <a:latin typeface="Courier New" panose="02070309020205020404" pitchFamily="49" charset="0"/>
                <a:cs typeface="Courier New" panose="02070309020205020404" pitchFamily="49" charset="0"/>
              </a:rPr>
              <a:t>81cd</a:t>
            </a:r>
            <a:endParaRPr kumimoji="0" lang="en-US" altLang="en-US" sz="140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99496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 name="Title 1">
            <a:extLst>
              <a:ext uri="{FF2B5EF4-FFF2-40B4-BE49-F238E27FC236}">
                <a16:creationId xmlns:a16="http://schemas.microsoft.com/office/drawing/2014/main" id="{A86B96D6-7B24-45E8-8226-B34D8917CC59}"/>
              </a:ext>
            </a:extLst>
          </p:cNvPr>
          <p:cNvSpPr txBox="1">
            <a:spLocks/>
          </p:cNvSpPr>
          <p:nvPr/>
        </p:nvSpPr>
        <p:spPr>
          <a:xfrm>
            <a:off x="213413" y="193118"/>
            <a:ext cx="7582349" cy="7651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(#2) Base Layer is Safe</a:t>
            </a:r>
          </a:p>
        </p:txBody>
      </p:sp>
      <p:sp>
        <p:nvSpPr>
          <p:cNvPr id="9" name="Rectangle 8">
            <a:extLst>
              <a:ext uri="{FF2B5EF4-FFF2-40B4-BE49-F238E27FC236}">
                <a16:creationId xmlns:a16="http://schemas.microsoft.com/office/drawing/2014/main" id="{5EB38651-8AB6-47B8-9EDA-8A4950403778}"/>
              </a:ext>
            </a:extLst>
          </p:cNvPr>
          <p:cNvSpPr/>
          <p:nvPr/>
        </p:nvSpPr>
        <p:spPr>
          <a:xfrm>
            <a:off x="2621552"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433BC2EB-814E-4F13-AF41-9512C0D3A543}"/>
              </a:ext>
            </a:extLst>
          </p:cNvPr>
          <p:cNvSpPr/>
          <p:nvPr/>
        </p:nvSpPr>
        <p:spPr>
          <a:xfrm>
            <a:off x="3151323"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45DA6AF3-295C-4223-B27D-74F2EAA18D6E}"/>
              </a:ext>
            </a:extLst>
          </p:cNvPr>
          <p:cNvSpPr/>
          <p:nvPr/>
        </p:nvSpPr>
        <p:spPr>
          <a:xfrm>
            <a:off x="3681094"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8D2848E-968E-4BC0-BBFE-256759C9986C}"/>
              </a:ext>
            </a:extLst>
          </p:cNvPr>
          <p:cNvSpPr/>
          <p:nvPr/>
        </p:nvSpPr>
        <p:spPr>
          <a:xfrm>
            <a:off x="4210865"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FAE89E0-0231-4AD3-AC3C-888ED8F51583}"/>
              </a:ext>
            </a:extLst>
          </p:cNvPr>
          <p:cNvSpPr/>
          <p:nvPr/>
        </p:nvSpPr>
        <p:spPr>
          <a:xfrm>
            <a:off x="4740636"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BB5A1C9-D679-45DD-97F8-2EE6A0516E45}"/>
              </a:ext>
            </a:extLst>
          </p:cNvPr>
          <p:cNvSpPr/>
          <p:nvPr/>
        </p:nvSpPr>
        <p:spPr>
          <a:xfrm>
            <a:off x="5270407"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9173764C-366B-421B-96BA-73A5C413CD06}"/>
              </a:ext>
            </a:extLst>
          </p:cNvPr>
          <p:cNvSpPr/>
          <p:nvPr/>
        </p:nvSpPr>
        <p:spPr>
          <a:xfrm>
            <a:off x="5843238"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F8BA7703-6B28-44B0-ABA5-5E31705D3E4B}"/>
              </a:ext>
            </a:extLst>
          </p:cNvPr>
          <p:cNvSpPr/>
          <p:nvPr/>
        </p:nvSpPr>
        <p:spPr>
          <a:xfrm>
            <a:off x="6373009"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453D56C0-9FB4-4860-8B51-6C3DFDEEE672}"/>
              </a:ext>
            </a:extLst>
          </p:cNvPr>
          <p:cNvSpPr/>
          <p:nvPr/>
        </p:nvSpPr>
        <p:spPr>
          <a:xfrm>
            <a:off x="6902780"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EDF8675B-1953-43B1-8FE6-BDEB1699D60D}"/>
              </a:ext>
            </a:extLst>
          </p:cNvPr>
          <p:cNvSpPr/>
          <p:nvPr/>
        </p:nvSpPr>
        <p:spPr>
          <a:xfrm>
            <a:off x="7432551"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7F219790-0C3A-462B-AA89-86B53E6C9522}"/>
              </a:ext>
            </a:extLst>
          </p:cNvPr>
          <p:cNvSpPr/>
          <p:nvPr/>
        </p:nvSpPr>
        <p:spPr>
          <a:xfrm>
            <a:off x="7962322"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B17EBE0F-4D8E-4A38-B1C2-13F38E553C08}"/>
              </a:ext>
            </a:extLst>
          </p:cNvPr>
          <p:cNvSpPr/>
          <p:nvPr/>
        </p:nvSpPr>
        <p:spPr>
          <a:xfrm>
            <a:off x="8492093"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2ED7AA79-6248-493F-8D89-7C03B8D815DB}"/>
              </a:ext>
            </a:extLst>
          </p:cNvPr>
          <p:cNvSpPr/>
          <p:nvPr/>
        </p:nvSpPr>
        <p:spPr>
          <a:xfrm>
            <a:off x="9021864"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BB0A1AE5-DE4F-4C33-B4B0-CA1032C1EC02}"/>
              </a:ext>
            </a:extLst>
          </p:cNvPr>
          <p:cNvSpPr/>
          <p:nvPr/>
        </p:nvSpPr>
        <p:spPr>
          <a:xfrm>
            <a:off x="9551635"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FBBA95BC-B207-4320-9BEA-DD34FE4ACBF9}"/>
              </a:ext>
            </a:extLst>
          </p:cNvPr>
          <p:cNvSpPr/>
          <p:nvPr/>
        </p:nvSpPr>
        <p:spPr>
          <a:xfrm>
            <a:off x="10081406"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7257E083-FCCE-4D2E-8542-0CB725335650}"/>
              </a:ext>
            </a:extLst>
          </p:cNvPr>
          <p:cNvSpPr/>
          <p:nvPr/>
        </p:nvSpPr>
        <p:spPr>
          <a:xfrm>
            <a:off x="10611177"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C337A263-5A70-441F-BB03-82DD4E707619}"/>
              </a:ext>
            </a:extLst>
          </p:cNvPr>
          <p:cNvSpPr/>
          <p:nvPr/>
        </p:nvSpPr>
        <p:spPr>
          <a:xfrm>
            <a:off x="11140948"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B129077E-9CEE-47F7-AA4A-374F7AE94532}"/>
              </a:ext>
            </a:extLst>
          </p:cNvPr>
          <p:cNvSpPr/>
          <p:nvPr/>
        </p:nvSpPr>
        <p:spPr>
          <a:xfrm>
            <a:off x="2621552" y="5546382"/>
            <a:ext cx="377371" cy="531933"/>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776DBC00-835C-4963-ABF2-452C3CD2ACC3}"/>
              </a:ext>
            </a:extLst>
          </p:cNvPr>
          <p:cNvSpPr/>
          <p:nvPr/>
        </p:nvSpPr>
        <p:spPr>
          <a:xfrm>
            <a:off x="3151323" y="5546382"/>
            <a:ext cx="377371" cy="168463"/>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E62B81C-C3F5-4447-A926-90C0B822F8D7}"/>
              </a:ext>
            </a:extLst>
          </p:cNvPr>
          <p:cNvSpPr/>
          <p:nvPr/>
        </p:nvSpPr>
        <p:spPr>
          <a:xfrm>
            <a:off x="3681094" y="5546382"/>
            <a:ext cx="377371" cy="390253"/>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D654946A-B28D-4996-9331-F870EC4DFE56}"/>
              </a:ext>
            </a:extLst>
          </p:cNvPr>
          <p:cNvSpPr/>
          <p:nvPr/>
        </p:nvSpPr>
        <p:spPr>
          <a:xfrm>
            <a:off x="4210865" y="5546383"/>
            <a:ext cx="377371" cy="531932"/>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96573905-16B0-4BB0-8A69-29B234F4380A}"/>
              </a:ext>
            </a:extLst>
          </p:cNvPr>
          <p:cNvSpPr/>
          <p:nvPr/>
        </p:nvSpPr>
        <p:spPr>
          <a:xfrm>
            <a:off x="4740636" y="5546383"/>
            <a:ext cx="377371" cy="296300"/>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A31B1B99-B61C-4B18-8FFD-1F65B81E8D84}"/>
              </a:ext>
            </a:extLst>
          </p:cNvPr>
          <p:cNvSpPr/>
          <p:nvPr/>
        </p:nvSpPr>
        <p:spPr>
          <a:xfrm>
            <a:off x="5270407" y="5546382"/>
            <a:ext cx="377371" cy="701043"/>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9F54872C-988F-4437-9158-C990E4E008D2}"/>
              </a:ext>
            </a:extLst>
          </p:cNvPr>
          <p:cNvSpPr/>
          <p:nvPr/>
        </p:nvSpPr>
        <p:spPr>
          <a:xfrm>
            <a:off x="5843238" y="5546383"/>
            <a:ext cx="377371" cy="247886"/>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90B43403-5750-451B-B7EE-62CE7F248CE7}"/>
              </a:ext>
            </a:extLst>
          </p:cNvPr>
          <p:cNvSpPr/>
          <p:nvPr/>
        </p:nvSpPr>
        <p:spPr>
          <a:xfrm>
            <a:off x="6373009" y="5546382"/>
            <a:ext cx="377371" cy="174753"/>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70A01951-7068-45AC-B8A7-A5B25F51EA14}"/>
              </a:ext>
            </a:extLst>
          </p:cNvPr>
          <p:cNvSpPr/>
          <p:nvPr/>
        </p:nvSpPr>
        <p:spPr>
          <a:xfrm>
            <a:off x="6902780" y="5546382"/>
            <a:ext cx="377371" cy="302435"/>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D8C8B9AC-872B-4D68-97A1-64A35AA25848}"/>
              </a:ext>
            </a:extLst>
          </p:cNvPr>
          <p:cNvSpPr/>
          <p:nvPr/>
        </p:nvSpPr>
        <p:spPr>
          <a:xfrm>
            <a:off x="7432551" y="5546382"/>
            <a:ext cx="377371" cy="758437"/>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722B2CA6-5763-4B55-8BE6-2378F215E330}"/>
              </a:ext>
            </a:extLst>
          </p:cNvPr>
          <p:cNvSpPr/>
          <p:nvPr/>
        </p:nvSpPr>
        <p:spPr>
          <a:xfrm>
            <a:off x="7962322" y="5546382"/>
            <a:ext cx="377371" cy="229861"/>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807C205D-7116-4BC3-B1AE-2DFA7C5D4E5D}"/>
              </a:ext>
            </a:extLst>
          </p:cNvPr>
          <p:cNvSpPr/>
          <p:nvPr/>
        </p:nvSpPr>
        <p:spPr>
          <a:xfrm>
            <a:off x="8492093" y="5546382"/>
            <a:ext cx="377371" cy="350849"/>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030BF59C-C9AB-4221-98D8-44E6DBE68108}"/>
              </a:ext>
            </a:extLst>
          </p:cNvPr>
          <p:cNvSpPr/>
          <p:nvPr/>
        </p:nvSpPr>
        <p:spPr>
          <a:xfrm>
            <a:off x="9021864" y="5553872"/>
            <a:ext cx="377371" cy="578233"/>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C4256965-B784-40AE-8F2F-E1CE9AAD9FF5}"/>
              </a:ext>
            </a:extLst>
          </p:cNvPr>
          <p:cNvSpPr/>
          <p:nvPr/>
        </p:nvSpPr>
        <p:spPr>
          <a:xfrm>
            <a:off x="9551635" y="5546383"/>
            <a:ext cx="377371" cy="137430"/>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8633C5F2-6520-4CBC-9159-E3D65DF6BFCE}"/>
              </a:ext>
            </a:extLst>
          </p:cNvPr>
          <p:cNvSpPr/>
          <p:nvPr/>
        </p:nvSpPr>
        <p:spPr>
          <a:xfrm>
            <a:off x="10081406" y="5546382"/>
            <a:ext cx="377371" cy="571337"/>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E623AC2B-7171-45E4-AB93-CB35EEB6D900}"/>
              </a:ext>
            </a:extLst>
          </p:cNvPr>
          <p:cNvSpPr/>
          <p:nvPr/>
        </p:nvSpPr>
        <p:spPr>
          <a:xfrm>
            <a:off x="10611177" y="5546383"/>
            <a:ext cx="377371" cy="452294"/>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554F06CB-6941-4537-9C4E-E984AB8FCDCE}"/>
              </a:ext>
            </a:extLst>
          </p:cNvPr>
          <p:cNvSpPr/>
          <p:nvPr/>
        </p:nvSpPr>
        <p:spPr>
          <a:xfrm>
            <a:off x="11140948" y="5546383"/>
            <a:ext cx="377371" cy="619750"/>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1" name="Straight Connector 50">
            <a:extLst>
              <a:ext uri="{FF2B5EF4-FFF2-40B4-BE49-F238E27FC236}">
                <a16:creationId xmlns:a16="http://schemas.microsoft.com/office/drawing/2014/main" id="{A6AE2E5D-1E92-44C9-ABF6-E16CEBC089E5}"/>
              </a:ext>
            </a:extLst>
          </p:cNvPr>
          <p:cNvCxnSpPr>
            <a:cxnSpLocks/>
          </p:cNvCxnSpPr>
          <p:nvPr/>
        </p:nvCxnSpPr>
        <p:spPr>
          <a:xfrm>
            <a:off x="2133600" y="5289017"/>
            <a:ext cx="9891971" cy="0"/>
          </a:xfrm>
          <a:prstGeom prst="line">
            <a:avLst/>
          </a:prstGeom>
          <a:ln w="57150">
            <a:solidFill>
              <a:srgbClr val="00206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90" name="TextBox 89">
            <a:extLst>
              <a:ext uri="{FF2B5EF4-FFF2-40B4-BE49-F238E27FC236}">
                <a16:creationId xmlns:a16="http://schemas.microsoft.com/office/drawing/2014/main" id="{4019E838-B532-4058-B6C2-141C198C0C41}"/>
              </a:ext>
            </a:extLst>
          </p:cNvPr>
          <p:cNvSpPr txBox="1"/>
          <p:nvPr/>
        </p:nvSpPr>
        <p:spPr>
          <a:xfrm>
            <a:off x="137214" y="5170363"/>
            <a:ext cx="2408138" cy="954107"/>
          </a:xfrm>
          <a:prstGeom prst="rect">
            <a:avLst/>
          </a:prstGeom>
          <a:noFill/>
        </p:spPr>
        <p:txBody>
          <a:bodyPr wrap="square" rtlCol="0">
            <a:spAutoFit/>
          </a:bodyPr>
          <a:lstStyle/>
          <a:p>
            <a:r>
              <a:rPr lang="en-US" sz="2800" dirty="0">
                <a:solidFill>
                  <a:schemeClr val="accent1">
                    <a:lumMod val="75000"/>
                  </a:schemeClr>
                </a:solidFill>
              </a:rPr>
              <a:t>Base Layer</a:t>
            </a:r>
            <a:br>
              <a:rPr lang="en-US" sz="2800" dirty="0">
                <a:solidFill>
                  <a:schemeClr val="accent1">
                    <a:lumMod val="75000"/>
                  </a:schemeClr>
                </a:solidFill>
              </a:rPr>
            </a:br>
            <a:r>
              <a:rPr lang="en-US" sz="2800" dirty="0">
                <a:solidFill>
                  <a:schemeClr val="accent1">
                    <a:lumMod val="75000"/>
                  </a:schemeClr>
                </a:solidFill>
              </a:rPr>
              <a:t>(Bitcoin Core)</a:t>
            </a:r>
          </a:p>
        </p:txBody>
      </p:sp>
      <p:sp>
        <p:nvSpPr>
          <p:cNvPr id="132" name="Rectangle 2">
            <a:extLst>
              <a:ext uri="{FF2B5EF4-FFF2-40B4-BE49-F238E27FC236}">
                <a16:creationId xmlns:a16="http://schemas.microsoft.com/office/drawing/2014/main" id="{1E545C8B-F922-4191-8FF3-25EFED03495D}"/>
              </a:ext>
            </a:extLst>
          </p:cNvPr>
          <p:cNvSpPr>
            <a:spLocks noChangeArrowheads="1"/>
          </p:cNvSpPr>
          <p:nvPr/>
        </p:nvSpPr>
        <p:spPr bwMode="auto">
          <a:xfrm>
            <a:off x="0" y="120878"/>
            <a:ext cx="207108"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18" name="Rectangle 1">
            <a:extLst>
              <a:ext uri="{FF2B5EF4-FFF2-40B4-BE49-F238E27FC236}">
                <a16:creationId xmlns:a16="http://schemas.microsoft.com/office/drawing/2014/main" id="{871D2843-D678-4D4B-9189-651CB06A8FDF}"/>
              </a:ext>
            </a:extLst>
          </p:cNvPr>
          <p:cNvSpPr>
            <a:spLocks noChangeArrowheads="1"/>
          </p:cNvSpPr>
          <p:nvPr/>
        </p:nvSpPr>
        <p:spPr bwMode="auto">
          <a:xfrm>
            <a:off x="8786748" y="6469370"/>
            <a:ext cx="1712213" cy="261610"/>
          </a:xfrm>
          <a:prstGeom prst="rect">
            <a:avLst/>
          </a:prstGeom>
          <a:solidFill>
            <a:schemeClr val="accent6">
              <a:lumMod val="60000"/>
              <a:lumOff val="40000"/>
              <a:alpha val="52941"/>
            </a:schemeClr>
          </a:solidFill>
          <a:ln w="9525">
            <a:solidFill>
              <a:schemeClr val="accent6">
                <a:lumMod val="75000"/>
              </a:schemeClr>
            </a:solid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1100" b="1" u="sng" dirty="0">
                <a:latin typeface="Courier New" panose="02070309020205020404" pitchFamily="49" charset="0"/>
                <a:cs typeface="Courier New" panose="02070309020205020404" pitchFamily="49" charset="0"/>
              </a:rPr>
              <a:t>e</a:t>
            </a:r>
            <a:r>
              <a:rPr kumimoji="0" lang="en-US" altLang="en-US" sz="1100" b="1" i="0" u="sng" strike="noStrike" cap="none" normalizeH="0" baseline="0" dirty="0">
                <a:ln>
                  <a:noFill/>
                </a:ln>
                <a:solidFill>
                  <a:schemeClr val="tx1"/>
                </a:solidFill>
                <a:effectLst/>
                <a:latin typeface="Courier New" panose="02070309020205020404" pitchFamily="49" charset="0"/>
                <a:cs typeface="Courier New" panose="02070309020205020404" pitchFamily="49" charset="0"/>
              </a:rPr>
              <a:t>320</a:t>
            </a:r>
            <a:r>
              <a:rPr lang="en-US" altLang="en-US" sz="1100" b="1" dirty="0">
                <a:latin typeface="Courier New" panose="02070309020205020404" pitchFamily="49" charset="0"/>
                <a:cs typeface="Courier New" panose="02070309020205020404" pitchFamily="49" charset="0"/>
              </a:rPr>
              <a:t> ... Pays Out</a:t>
            </a:r>
            <a:r>
              <a:rPr kumimoji="0" lang="en-US" altLang="en-US" sz="110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 </a:t>
            </a:r>
          </a:p>
        </p:txBody>
      </p:sp>
      <p:cxnSp>
        <p:nvCxnSpPr>
          <p:cNvPr id="119" name="Straight Arrow Connector 118">
            <a:extLst>
              <a:ext uri="{FF2B5EF4-FFF2-40B4-BE49-F238E27FC236}">
                <a16:creationId xmlns:a16="http://schemas.microsoft.com/office/drawing/2014/main" id="{F08A7CC7-5DB0-4AE4-A263-899D7D1C7636}"/>
              </a:ext>
            </a:extLst>
          </p:cNvPr>
          <p:cNvCxnSpPr>
            <a:cxnSpLocks/>
          </p:cNvCxnSpPr>
          <p:nvPr/>
        </p:nvCxnSpPr>
        <p:spPr>
          <a:xfrm flipH="1">
            <a:off x="9919075" y="5680941"/>
            <a:ext cx="425340" cy="834552"/>
          </a:xfrm>
          <a:prstGeom prst="straightConnector1">
            <a:avLst/>
          </a:prstGeom>
          <a:ln w="762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0" name="Rectangle 1">
            <a:extLst>
              <a:ext uri="{FF2B5EF4-FFF2-40B4-BE49-F238E27FC236}">
                <a16:creationId xmlns:a16="http://schemas.microsoft.com/office/drawing/2014/main" id="{EA42A208-B719-461D-9178-51B8BFB00CC9}"/>
              </a:ext>
            </a:extLst>
          </p:cNvPr>
          <p:cNvSpPr>
            <a:spLocks noChangeArrowheads="1"/>
          </p:cNvSpPr>
          <p:nvPr/>
        </p:nvSpPr>
        <p:spPr bwMode="auto">
          <a:xfrm>
            <a:off x="1376709" y="6502613"/>
            <a:ext cx="5668312" cy="261610"/>
          </a:xfrm>
          <a:prstGeom prst="rect">
            <a:avLst/>
          </a:prstGeom>
          <a:solidFill>
            <a:schemeClr val="accent6">
              <a:lumMod val="60000"/>
              <a:lumOff val="40000"/>
              <a:alpha val="52941"/>
            </a:schemeClr>
          </a:solidFill>
          <a:ln w="9525">
            <a:solidFill>
              <a:schemeClr val="accent6">
                <a:lumMod val="75000"/>
              </a:schemeClr>
            </a:solid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sng" strike="noStrike" cap="none" normalizeH="0" baseline="0" dirty="0">
                <a:ln>
                  <a:noFill/>
                </a:ln>
                <a:solidFill>
                  <a:schemeClr val="tx1"/>
                </a:solidFill>
                <a:effectLst/>
                <a:latin typeface="Courier New" panose="02070309020205020404" pitchFamily="49" charset="0"/>
                <a:cs typeface="Courier New" panose="02070309020205020404" pitchFamily="49" charset="0"/>
              </a:rPr>
              <a:t>e320</a:t>
            </a:r>
            <a:r>
              <a:rPr kumimoji="0" lang="en-US" altLang="en-US" sz="110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b6c2fffc8d750423db8b1eb942ae710e951ed797f7affc8892b0f1fc122b </a:t>
            </a:r>
          </a:p>
        </p:txBody>
      </p:sp>
      <p:sp>
        <p:nvSpPr>
          <p:cNvPr id="125" name="Rectangle 1">
            <a:extLst>
              <a:ext uri="{FF2B5EF4-FFF2-40B4-BE49-F238E27FC236}">
                <a16:creationId xmlns:a16="http://schemas.microsoft.com/office/drawing/2014/main" id="{51342461-6C90-4221-83D0-D1AF3C3FE80D}"/>
              </a:ext>
            </a:extLst>
          </p:cNvPr>
          <p:cNvSpPr>
            <a:spLocks noChangeArrowheads="1"/>
          </p:cNvSpPr>
          <p:nvPr/>
        </p:nvSpPr>
        <p:spPr bwMode="auto">
          <a:xfrm>
            <a:off x="4252657" y="5591751"/>
            <a:ext cx="297491" cy="113038"/>
          </a:xfrm>
          <a:prstGeom prst="rect">
            <a:avLst/>
          </a:prstGeom>
          <a:solidFill>
            <a:schemeClr val="accent6">
              <a:lumMod val="60000"/>
              <a:lumOff val="40000"/>
              <a:alpha val="52941"/>
            </a:schemeClr>
          </a:solidFill>
          <a:ln w="9525">
            <a:solidFill>
              <a:schemeClr val="accent6">
                <a:lumMod val="75000"/>
              </a:schemeClr>
            </a:solid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10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endParaRPr>
          </a:p>
        </p:txBody>
      </p:sp>
      <p:sp>
        <p:nvSpPr>
          <p:cNvPr id="128" name="Rectangle 1">
            <a:extLst>
              <a:ext uri="{FF2B5EF4-FFF2-40B4-BE49-F238E27FC236}">
                <a16:creationId xmlns:a16="http://schemas.microsoft.com/office/drawing/2014/main" id="{9EB477D2-5C46-4630-B96B-1D79B308DE7C}"/>
              </a:ext>
            </a:extLst>
          </p:cNvPr>
          <p:cNvSpPr>
            <a:spLocks noChangeArrowheads="1"/>
          </p:cNvSpPr>
          <p:nvPr/>
        </p:nvSpPr>
        <p:spPr bwMode="auto">
          <a:xfrm>
            <a:off x="10618512" y="5584108"/>
            <a:ext cx="297491" cy="113038"/>
          </a:xfrm>
          <a:prstGeom prst="rect">
            <a:avLst/>
          </a:prstGeom>
          <a:solidFill>
            <a:schemeClr val="accent6">
              <a:lumMod val="60000"/>
              <a:lumOff val="40000"/>
              <a:alpha val="52941"/>
            </a:schemeClr>
          </a:solidFill>
          <a:ln w="9525">
            <a:solidFill>
              <a:schemeClr val="accent6">
                <a:lumMod val="75000"/>
              </a:schemeClr>
            </a:solid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10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endParaRPr>
          </a:p>
        </p:txBody>
      </p:sp>
      <p:cxnSp>
        <p:nvCxnSpPr>
          <p:cNvPr id="129" name="Straight Arrow Connector 128">
            <a:extLst>
              <a:ext uri="{FF2B5EF4-FFF2-40B4-BE49-F238E27FC236}">
                <a16:creationId xmlns:a16="http://schemas.microsoft.com/office/drawing/2014/main" id="{AB7239FF-D5AE-47F9-B42F-6684E5638B3E}"/>
              </a:ext>
            </a:extLst>
          </p:cNvPr>
          <p:cNvCxnSpPr>
            <a:cxnSpLocks/>
          </p:cNvCxnSpPr>
          <p:nvPr/>
        </p:nvCxnSpPr>
        <p:spPr>
          <a:xfrm flipV="1">
            <a:off x="4287079" y="5758782"/>
            <a:ext cx="72002" cy="654351"/>
          </a:xfrm>
          <a:prstGeom prst="straightConnector1">
            <a:avLst/>
          </a:prstGeom>
          <a:ln w="762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0" name="Rectangle 1">
            <a:extLst>
              <a:ext uri="{FF2B5EF4-FFF2-40B4-BE49-F238E27FC236}">
                <a16:creationId xmlns:a16="http://schemas.microsoft.com/office/drawing/2014/main" id="{1F32849E-07C4-4C8C-9B64-6FB6400D2F08}"/>
              </a:ext>
            </a:extLst>
          </p:cNvPr>
          <p:cNvSpPr>
            <a:spLocks noChangeArrowheads="1"/>
          </p:cNvSpPr>
          <p:nvPr/>
        </p:nvSpPr>
        <p:spPr bwMode="auto">
          <a:xfrm>
            <a:off x="10663315" y="6469370"/>
            <a:ext cx="5668312" cy="261610"/>
          </a:xfrm>
          <a:prstGeom prst="rect">
            <a:avLst/>
          </a:prstGeom>
          <a:solidFill>
            <a:schemeClr val="accent6">
              <a:lumMod val="60000"/>
              <a:lumOff val="40000"/>
              <a:alpha val="52941"/>
            </a:schemeClr>
          </a:solidFill>
          <a:ln w="9525">
            <a:solidFill>
              <a:schemeClr val="accent6">
                <a:lumMod val="75000"/>
              </a:schemeClr>
            </a:solid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 </a:t>
            </a:r>
            <a:r>
              <a:rPr kumimoji="0" lang="en-US" altLang="en-US" sz="1100" b="1" i="0" u="sng" strike="noStrike" cap="none" normalizeH="0" baseline="0" dirty="0">
                <a:ln>
                  <a:noFill/>
                </a:ln>
                <a:solidFill>
                  <a:schemeClr val="tx1"/>
                </a:solidFill>
                <a:effectLst/>
                <a:latin typeface="Courier New" panose="02070309020205020404" pitchFamily="49" charset="0"/>
                <a:cs typeface="Courier New" panose="02070309020205020404" pitchFamily="49" charset="0"/>
              </a:rPr>
              <a:t>81cd</a:t>
            </a:r>
            <a:r>
              <a:rPr kumimoji="0" lang="en-US" altLang="en-US" sz="110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02ab7e569e8bcd9317e2fe99f2de44d49ab2b8851ba4a308000000000000</a:t>
            </a:r>
            <a:endParaRPr kumimoji="0" lang="en-US" altLang="en-US" sz="320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endParaRPr>
          </a:p>
        </p:txBody>
      </p:sp>
      <p:sp>
        <p:nvSpPr>
          <p:cNvPr id="131" name="Rectangle 1">
            <a:extLst>
              <a:ext uri="{FF2B5EF4-FFF2-40B4-BE49-F238E27FC236}">
                <a16:creationId xmlns:a16="http://schemas.microsoft.com/office/drawing/2014/main" id="{79A4174B-982A-4648-BCCA-CAE77FD454C8}"/>
              </a:ext>
            </a:extLst>
          </p:cNvPr>
          <p:cNvSpPr>
            <a:spLocks noChangeArrowheads="1"/>
          </p:cNvSpPr>
          <p:nvPr/>
        </p:nvSpPr>
        <p:spPr bwMode="auto">
          <a:xfrm>
            <a:off x="10123551" y="5599114"/>
            <a:ext cx="297491" cy="113038"/>
          </a:xfrm>
          <a:prstGeom prst="rect">
            <a:avLst/>
          </a:prstGeom>
          <a:solidFill>
            <a:schemeClr val="accent6">
              <a:lumMod val="60000"/>
              <a:lumOff val="40000"/>
              <a:alpha val="52941"/>
            </a:schemeClr>
          </a:solidFill>
          <a:ln w="9525">
            <a:solidFill>
              <a:schemeClr val="accent6">
                <a:lumMod val="75000"/>
              </a:schemeClr>
            </a:solid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10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endParaRPr>
          </a:p>
        </p:txBody>
      </p:sp>
      <p:cxnSp>
        <p:nvCxnSpPr>
          <p:cNvPr id="133" name="Straight Arrow Connector 132">
            <a:extLst>
              <a:ext uri="{FF2B5EF4-FFF2-40B4-BE49-F238E27FC236}">
                <a16:creationId xmlns:a16="http://schemas.microsoft.com/office/drawing/2014/main" id="{E5547A03-5E6A-41CF-9853-BFC4361248E1}"/>
              </a:ext>
            </a:extLst>
          </p:cNvPr>
          <p:cNvCxnSpPr>
            <a:cxnSpLocks/>
          </p:cNvCxnSpPr>
          <p:nvPr/>
        </p:nvCxnSpPr>
        <p:spPr>
          <a:xfrm flipH="1" flipV="1">
            <a:off x="10806798" y="5734871"/>
            <a:ext cx="104710" cy="688172"/>
          </a:xfrm>
          <a:prstGeom prst="straightConnector1">
            <a:avLst/>
          </a:prstGeom>
          <a:ln w="762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5" name="Rectangle 134">
            <a:extLst>
              <a:ext uri="{FF2B5EF4-FFF2-40B4-BE49-F238E27FC236}">
                <a16:creationId xmlns:a16="http://schemas.microsoft.com/office/drawing/2014/main" id="{25AC44AC-40F1-41E4-A70F-0481A7D8A284}"/>
              </a:ext>
            </a:extLst>
          </p:cNvPr>
          <p:cNvSpPr/>
          <p:nvPr/>
        </p:nvSpPr>
        <p:spPr>
          <a:xfrm>
            <a:off x="199793" y="193118"/>
            <a:ext cx="5070613" cy="1331153"/>
          </a:xfrm>
          <a:prstGeom prst="rect">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6F40EEC-FEC0-4B28-A9FE-41E6AD8D6A15}"/>
              </a:ext>
            </a:extLst>
          </p:cNvPr>
          <p:cNvSpPr>
            <a:spLocks noGrp="1"/>
          </p:cNvSpPr>
          <p:nvPr>
            <p:ph type="title"/>
          </p:nvPr>
        </p:nvSpPr>
        <p:spPr>
          <a:xfrm>
            <a:off x="3498562" y="103638"/>
            <a:ext cx="6126264" cy="765175"/>
          </a:xfrm>
        </p:spPr>
        <p:txBody>
          <a:bodyPr>
            <a:normAutofit/>
          </a:bodyPr>
          <a:lstStyle/>
          <a:p>
            <a:r>
              <a:rPr lang="en-US" dirty="0"/>
              <a:t>Your Layer 1 Node Sees…</a:t>
            </a:r>
          </a:p>
        </p:txBody>
      </p:sp>
    </p:spTree>
    <p:extLst>
      <p:ext uri="{BB962C8B-B14F-4D97-AF65-F5344CB8AC3E}">
        <p14:creationId xmlns:p14="http://schemas.microsoft.com/office/powerpoint/2010/main" val="5974433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 name="Title 1">
            <a:extLst>
              <a:ext uri="{FF2B5EF4-FFF2-40B4-BE49-F238E27FC236}">
                <a16:creationId xmlns:a16="http://schemas.microsoft.com/office/drawing/2014/main" id="{A86B96D6-7B24-45E8-8226-B34D8917CC59}"/>
              </a:ext>
            </a:extLst>
          </p:cNvPr>
          <p:cNvSpPr txBox="1">
            <a:spLocks/>
          </p:cNvSpPr>
          <p:nvPr/>
        </p:nvSpPr>
        <p:spPr>
          <a:xfrm>
            <a:off x="213413" y="193118"/>
            <a:ext cx="7582349" cy="7651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(#2) Base Layer is Safe</a:t>
            </a:r>
          </a:p>
        </p:txBody>
      </p:sp>
      <p:sp>
        <p:nvSpPr>
          <p:cNvPr id="9" name="Rectangle 8">
            <a:extLst>
              <a:ext uri="{FF2B5EF4-FFF2-40B4-BE49-F238E27FC236}">
                <a16:creationId xmlns:a16="http://schemas.microsoft.com/office/drawing/2014/main" id="{5EB38651-8AB6-47B8-9EDA-8A4950403778}"/>
              </a:ext>
            </a:extLst>
          </p:cNvPr>
          <p:cNvSpPr/>
          <p:nvPr/>
        </p:nvSpPr>
        <p:spPr>
          <a:xfrm>
            <a:off x="2621552"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433BC2EB-814E-4F13-AF41-9512C0D3A543}"/>
              </a:ext>
            </a:extLst>
          </p:cNvPr>
          <p:cNvSpPr/>
          <p:nvPr/>
        </p:nvSpPr>
        <p:spPr>
          <a:xfrm>
            <a:off x="3151323"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45DA6AF3-295C-4223-B27D-74F2EAA18D6E}"/>
              </a:ext>
            </a:extLst>
          </p:cNvPr>
          <p:cNvSpPr/>
          <p:nvPr/>
        </p:nvSpPr>
        <p:spPr>
          <a:xfrm>
            <a:off x="3681094"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8D2848E-968E-4BC0-BBFE-256759C9986C}"/>
              </a:ext>
            </a:extLst>
          </p:cNvPr>
          <p:cNvSpPr/>
          <p:nvPr/>
        </p:nvSpPr>
        <p:spPr>
          <a:xfrm>
            <a:off x="4210865"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FAE89E0-0231-4AD3-AC3C-888ED8F51583}"/>
              </a:ext>
            </a:extLst>
          </p:cNvPr>
          <p:cNvSpPr/>
          <p:nvPr/>
        </p:nvSpPr>
        <p:spPr>
          <a:xfrm>
            <a:off x="4740636"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BB5A1C9-D679-45DD-97F8-2EE6A0516E45}"/>
              </a:ext>
            </a:extLst>
          </p:cNvPr>
          <p:cNvSpPr/>
          <p:nvPr/>
        </p:nvSpPr>
        <p:spPr>
          <a:xfrm>
            <a:off x="5270407"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9173764C-366B-421B-96BA-73A5C413CD06}"/>
              </a:ext>
            </a:extLst>
          </p:cNvPr>
          <p:cNvSpPr/>
          <p:nvPr/>
        </p:nvSpPr>
        <p:spPr>
          <a:xfrm>
            <a:off x="5843238"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F8BA7703-6B28-44B0-ABA5-5E31705D3E4B}"/>
              </a:ext>
            </a:extLst>
          </p:cNvPr>
          <p:cNvSpPr/>
          <p:nvPr/>
        </p:nvSpPr>
        <p:spPr>
          <a:xfrm>
            <a:off x="6373009"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453D56C0-9FB4-4860-8B51-6C3DFDEEE672}"/>
              </a:ext>
            </a:extLst>
          </p:cNvPr>
          <p:cNvSpPr/>
          <p:nvPr/>
        </p:nvSpPr>
        <p:spPr>
          <a:xfrm>
            <a:off x="6902780"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EDF8675B-1953-43B1-8FE6-BDEB1699D60D}"/>
              </a:ext>
            </a:extLst>
          </p:cNvPr>
          <p:cNvSpPr/>
          <p:nvPr/>
        </p:nvSpPr>
        <p:spPr>
          <a:xfrm>
            <a:off x="7432551"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7F219790-0C3A-462B-AA89-86B53E6C9522}"/>
              </a:ext>
            </a:extLst>
          </p:cNvPr>
          <p:cNvSpPr/>
          <p:nvPr/>
        </p:nvSpPr>
        <p:spPr>
          <a:xfrm>
            <a:off x="7962322"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B17EBE0F-4D8E-4A38-B1C2-13F38E553C08}"/>
              </a:ext>
            </a:extLst>
          </p:cNvPr>
          <p:cNvSpPr/>
          <p:nvPr/>
        </p:nvSpPr>
        <p:spPr>
          <a:xfrm>
            <a:off x="8492093"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2ED7AA79-6248-493F-8D89-7C03B8D815DB}"/>
              </a:ext>
            </a:extLst>
          </p:cNvPr>
          <p:cNvSpPr/>
          <p:nvPr/>
        </p:nvSpPr>
        <p:spPr>
          <a:xfrm>
            <a:off x="9021864"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BB0A1AE5-DE4F-4C33-B4B0-CA1032C1EC02}"/>
              </a:ext>
            </a:extLst>
          </p:cNvPr>
          <p:cNvSpPr/>
          <p:nvPr/>
        </p:nvSpPr>
        <p:spPr>
          <a:xfrm>
            <a:off x="9551635"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FBBA95BC-B207-4320-9BEA-DD34FE4ACBF9}"/>
              </a:ext>
            </a:extLst>
          </p:cNvPr>
          <p:cNvSpPr/>
          <p:nvPr/>
        </p:nvSpPr>
        <p:spPr>
          <a:xfrm>
            <a:off x="10081406"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7257E083-FCCE-4D2E-8542-0CB725335650}"/>
              </a:ext>
            </a:extLst>
          </p:cNvPr>
          <p:cNvSpPr/>
          <p:nvPr/>
        </p:nvSpPr>
        <p:spPr>
          <a:xfrm>
            <a:off x="10611177"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C337A263-5A70-441F-BB03-82DD4E707619}"/>
              </a:ext>
            </a:extLst>
          </p:cNvPr>
          <p:cNvSpPr/>
          <p:nvPr/>
        </p:nvSpPr>
        <p:spPr>
          <a:xfrm>
            <a:off x="11140948"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B129077E-9CEE-47F7-AA4A-374F7AE94532}"/>
              </a:ext>
            </a:extLst>
          </p:cNvPr>
          <p:cNvSpPr/>
          <p:nvPr/>
        </p:nvSpPr>
        <p:spPr>
          <a:xfrm>
            <a:off x="2621552" y="5546382"/>
            <a:ext cx="377371" cy="531933"/>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776DBC00-835C-4963-ABF2-452C3CD2ACC3}"/>
              </a:ext>
            </a:extLst>
          </p:cNvPr>
          <p:cNvSpPr/>
          <p:nvPr/>
        </p:nvSpPr>
        <p:spPr>
          <a:xfrm>
            <a:off x="3151323" y="5546382"/>
            <a:ext cx="377371" cy="168463"/>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E62B81C-C3F5-4447-A926-90C0B822F8D7}"/>
              </a:ext>
            </a:extLst>
          </p:cNvPr>
          <p:cNvSpPr/>
          <p:nvPr/>
        </p:nvSpPr>
        <p:spPr>
          <a:xfrm>
            <a:off x="3681094" y="5546382"/>
            <a:ext cx="377371" cy="390253"/>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D654946A-B28D-4996-9331-F870EC4DFE56}"/>
              </a:ext>
            </a:extLst>
          </p:cNvPr>
          <p:cNvSpPr/>
          <p:nvPr/>
        </p:nvSpPr>
        <p:spPr>
          <a:xfrm>
            <a:off x="4210865" y="5546383"/>
            <a:ext cx="377371" cy="531932"/>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96573905-16B0-4BB0-8A69-29B234F4380A}"/>
              </a:ext>
            </a:extLst>
          </p:cNvPr>
          <p:cNvSpPr/>
          <p:nvPr/>
        </p:nvSpPr>
        <p:spPr>
          <a:xfrm>
            <a:off x="4740636" y="5546383"/>
            <a:ext cx="377371" cy="296300"/>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A31B1B99-B61C-4B18-8FFD-1F65B81E8D84}"/>
              </a:ext>
            </a:extLst>
          </p:cNvPr>
          <p:cNvSpPr/>
          <p:nvPr/>
        </p:nvSpPr>
        <p:spPr>
          <a:xfrm>
            <a:off x="5270407" y="5546382"/>
            <a:ext cx="377371" cy="701043"/>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9F54872C-988F-4437-9158-C990E4E008D2}"/>
              </a:ext>
            </a:extLst>
          </p:cNvPr>
          <p:cNvSpPr/>
          <p:nvPr/>
        </p:nvSpPr>
        <p:spPr>
          <a:xfrm>
            <a:off x="5843238" y="5546383"/>
            <a:ext cx="377371" cy="247886"/>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90B43403-5750-451B-B7EE-62CE7F248CE7}"/>
              </a:ext>
            </a:extLst>
          </p:cNvPr>
          <p:cNvSpPr/>
          <p:nvPr/>
        </p:nvSpPr>
        <p:spPr>
          <a:xfrm>
            <a:off x="6373009" y="5546382"/>
            <a:ext cx="377371" cy="174753"/>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70A01951-7068-45AC-B8A7-A5B25F51EA14}"/>
              </a:ext>
            </a:extLst>
          </p:cNvPr>
          <p:cNvSpPr/>
          <p:nvPr/>
        </p:nvSpPr>
        <p:spPr>
          <a:xfrm>
            <a:off x="6902780" y="5546382"/>
            <a:ext cx="377371" cy="302435"/>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D8C8B9AC-872B-4D68-97A1-64A35AA25848}"/>
              </a:ext>
            </a:extLst>
          </p:cNvPr>
          <p:cNvSpPr/>
          <p:nvPr/>
        </p:nvSpPr>
        <p:spPr>
          <a:xfrm>
            <a:off x="7432551" y="5546382"/>
            <a:ext cx="377371" cy="758437"/>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722B2CA6-5763-4B55-8BE6-2378F215E330}"/>
              </a:ext>
            </a:extLst>
          </p:cNvPr>
          <p:cNvSpPr/>
          <p:nvPr/>
        </p:nvSpPr>
        <p:spPr>
          <a:xfrm>
            <a:off x="7962322" y="5546382"/>
            <a:ext cx="377371" cy="229861"/>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807C205D-7116-4BC3-B1AE-2DFA7C5D4E5D}"/>
              </a:ext>
            </a:extLst>
          </p:cNvPr>
          <p:cNvSpPr/>
          <p:nvPr/>
        </p:nvSpPr>
        <p:spPr>
          <a:xfrm>
            <a:off x="8492093" y="5546382"/>
            <a:ext cx="377371" cy="350849"/>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030BF59C-C9AB-4221-98D8-44E6DBE68108}"/>
              </a:ext>
            </a:extLst>
          </p:cNvPr>
          <p:cNvSpPr/>
          <p:nvPr/>
        </p:nvSpPr>
        <p:spPr>
          <a:xfrm>
            <a:off x="9021864" y="5553872"/>
            <a:ext cx="377371" cy="578233"/>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C4256965-B784-40AE-8F2F-E1CE9AAD9FF5}"/>
              </a:ext>
            </a:extLst>
          </p:cNvPr>
          <p:cNvSpPr/>
          <p:nvPr/>
        </p:nvSpPr>
        <p:spPr>
          <a:xfrm>
            <a:off x="9551635" y="5546383"/>
            <a:ext cx="377371" cy="137430"/>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8633C5F2-6520-4CBC-9159-E3D65DF6BFCE}"/>
              </a:ext>
            </a:extLst>
          </p:cNvPr>
          <p:cNvSpPr/>
          <p:nvPr/>
        </p:nvSpPr>
        <p:spPr>
          <a:xfrm>
            <a:off x="10081406" y="5546382"/>
            <a:ext cx="377371" cy="571337"/>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E623AC2B-7171-45E4-AB93-CB35EEB6D900}"/>
              </a:ext>
            </a:extLst>
          </p:cNvPr>
          <p:cNvSpPr/>
          <p:nvPr/>
        </p:nvSpPr>
        <p:spPr>
          <a:xfrm>
            <a:off x="10611177" y="5546383"/>
            <a:ext cx="377371" cy="452294"/>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Rectangle 48">
            <a:extLst>
              <a:ext uri="{FF2B5EF4-FFF2-40B4-BE49-F238E27FC236}">
                <a16:creationId xmlns:a16="http://schemas.microsoft.com/office/drawing/2014/main" id="{554F06CB-6941-4537-9C4E-E984AB8FCDCE}"/>
              </a:ext>
            </a:extLst>
          </p:cNvPr>
          <p:cNvSpPr/>
          <p:nvPr/>
        </p:nvSpPr>
        <p:spPr>
          <a:xfrm>
            <a:off x="11140948" y="5546383"/>
            <a:ext cx="377371" cy="619750"/>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1" name="Straight Connector 50">
            <a:extLst>
              <a:ext uri="{FF2B5EF4-FFF2-40B4-BE49-F238E27FC236}">
                <a16:creationId xmlns:a16="http://schemas.microsoft.com/office/drawing/2014/main" id="{A6AE2E5D-1E92-44C9-ABF6-E16CEBC089E5}"/>
              </a:ext>
            </a:extLst>
          </p:cNvPr>
          <p:cNvCxnSpPr>
            <a:cxnSpLocks/>
          </p:cNvCxnSpPr>
          <p:nvPr/>
        </p:nvCxnSpPr>
        <p:spPr>
          <a:xfrm>
            <a:off x="2133600" y="5289017"/>
            <a:ext cx="9891971" cy="0"/>
          </a:xfrm>
          <a:prstGeom prst="line">
            <a:avLst/>
          </a:prstGeom>
          <a:ln w="57150">
            <a:solidFill>
              <a:srgbClr val="00206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90" name="TextBox 89">
            <a:extLst>
              <a:ext uri="{FF2B5EF4-FFF2-40B4-BE49-F238E27FC236}">
                <a16:creationId xmlns:a16="http://schemas.microsoft.com/office/drawing/2014/main" id="{4019E838-B532-4058-B6C2-141C198C0C41}"/>
              </a:ext>
            </a:extLst>
          </p:cNvPr>
          <p:cNvSpPr txBox="1"/>
          <p:nvPr/>
        </p:nvSpPr>
        <p:spPr>
          <a:xfrm>
            <a:off x="137214" y="5170363"/>
            <a:ext cx="2408138" cy="954107"/>
          </a:xfrm>
          <a:prstGeom prst="rect">
            <a:avLst/>
          </a:prstGeom>
          <a:noFill/>
        </p:spPr>
        <p:txBody>
          <a:bodyPr wrap="square" rtlCol="0">
            <a:spAutoFit/>
          </a:bodyPr>
          <a:lstStyle/>
          <a:p>
            <a:r>
              <a:rPr lang="en-US" sz="2800" dirty="0">
                <a:solidFill>
                  <a:schemeClr val="accent1">
                    <a:lumMod val="75000"/>
                  </a:schemeClr>
                </a:solidFill>
              </a:rPr>
              <a:t>Base Layer</a:t>
            </a:r>
            <a:br>
              <a:rPr lang="en-US" sz="2800" dirty="0">
                <a:solidFill>
                  <a:schemeClr val="accent1">
                    <a:lumMod val="75000"/>
                  </a:schemeClr>
                </a:solidFill>
              </a:rPr>
            </a:br>
            <a:r>
              <a:rPr lang="en-US" sz="2800" dirty="0">
                <a:solidFill>
                  <a:schemeClr val="accent1">
                    <a:lumMod val="75000"/>
                  </a:schemeClr>
                </a:solidFill>
              </a:rPr>
              <a:t>(Bitcoin Core)</a:t>
            </a:r>
          </a:p>
        </p:txBody>
      </p:sp>
      <p:sp>
        <p:nvSpPr>
          <p:cNvPr id="132" name="Rectangle 2">
            <a:extLst>
              <a:ext uri="{FF2B5EF4-FFF2-40B4-BE49-F238E27FC236}">
                <a16:creationId xmlns:a16="http://schemas.microsoft.com/office/drawing/2014/main" id="{1E545C8B-F922-4191-8FF3-25EFED03495D}"/>
              </a:ext>
            </a:extLst>
          </p:cNvPr>
          <p:cNvSpPr>
            <a:spLocks noChangeArrowheads="1"/>
          </p:cNvSpPr>
          <p:nvPr/>
        </p:nvSpPr>
        <p:spPr bwMode="auto">
          <a:xfrm>
            <a:off x="0" y="120878"/>
            <a:ext cx="207108"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18" name="Rectangle 1">
            <a:extLst>
              <a:ext uri="{FF2B5EF4-FFF2-40B4-BE49-F238E27FC236}">
                <a16:creationId xmlns:a16="http://schemas.microsoft.com/office/drawing/2014/main" id="{871D2843-D678-4D4B-9189-651CB06A8FDF}"/>
              </a:ext>
            </a:extLst>
          </p:cNvPr>
          <p:cNvSpPr>
            <a:spLocks noChangeArrowheads="1"/>
          </p:cNvSpPr>
          <p:nvPr/>
        </p:nvSpPr>
        <p:spPr bwMode="auto">
          <a:xfrm>
            <a:off x="8786748" y="6469370"/>
            <a:ext cx="1712213" cy="261610"/>
          </a:xfrm>
          <a:prstGeom prst="rect">
            <a:avLst/>
          </a:prstGeom>
          <a:solidFill>
            <a:schemeClr val="accent6">
              <a:lumMod val="60000"/>
              <a:lumOff val="40000"/>
              <a:alpha val="52941"/>
            </a:schemeClr>
          </a:solidFill>
          <a:ln w="9525">
            <a:solidFill>
              <a:schemeClr val="accent6">
                <a:lumMod val="75000"/>
              </a:schemeClr>
            </a:solid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1100" b="1" u="sng" dirty="0">
                <a:latin typeface="Courier New" panose="02070309020205020404" pitchFamily="49" charset="0"/>
                <a:cs typeface="Courier New" panose="02070309020205020404" pitchFamily="49" charset="0"/>
              </a:rPr>
              <a:t>e</a:t>
            </a:r>
            <a:r>
              <a:rPr kumimoji="0" lang="en-US" altLang="en-US" sz="1100" b="1" i="0" u="sng" strike="noStrike" cap="none" normalizeH="0" baseline="0" dirty="0">
                <a:ln>
                  <a:noFill/>
                </a:ln>
                <a:solidFill>
                  <a:schemeClr val="tx1"/>
                </a:solidFill>
                <a:effectLst/>
                <a:latin typeface="Courier New" panose="02070309020205020404" pitchFamily="49" charset="0"/>
                <a:cs typeface="Courier New" panose="02070309020205020404" pitchFamily="49" charset="0"/>
              </a:rPr>
              <a:t>320</a:t>
            </a:r>
            <a:r>
              <a:rPr lang="en-US" altLang="en-US" sz="1100" b="1" dirty="0">
                <a:latin typeface="Courier New" panose="02070309020205020404" pitchFamily="49" charset="0"/>
                <a:cs typeface="Courier New" panose="02070309020205020404" pitchFamily="49" charset="0"/>
              </a:rPr>
              <a:t> ... Pays Out</a:t>
            </a:r>
            <a:r>
              <a:rPr kumimoji="0" lang="en-US" altLang="en-US" sz="110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 </a:t>
            </a:r>
          </a:p>
        </p:txBody>
      </p:sp>
      <p:cxnSp>
        <p:nvCxnSpPr>
          <p:cNvPr id="119" name="Straight Arrow Connector 118">
            <a:extLst>
              <a:ext uri="{FF2B5EF4-FFF2-40B4-BE49-F238E27FC236}">
                <a16:creationId xmlns:a16="http://schemas.microsoft.com/office/drawing/2014/main" id="{F08A7CC7-5DB0-4AE4-A263-899D7D1C7636}"/>
              </a:ext>
            </a:extLst>
          </p:cNvPr>
          <p:cNvCxnSpPr>
            <a:cxnSpLocks/>
          </p:cNvCxnSpPr>
          <p:nvPr/>
        </p:nvCxnSpPr>
        <p:spPr>
          <a:xfrm flipH="1">
            <a:off x="9919075" y="5680941"/>
            <a:ext cx="425340" cy="834552"/>
          </a:xfrm>
          <a:prstGeom prst="straightConnector1">
            <a:avLst/>
          </a:prstGeom>
          <a:ln w="762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0" name="Rectangle 1">
            <a:extLst>
              <a:ext uri="{FF2B5EF4-FFF2-40B4-BE49-F238E27FC236}">
                <a16:creationId xmlns:a16="http://schemas.microsoft.com/office/drawing/2014/main" id="{EA42A208-B719-461D-9178-51B8BFB00CC9}"/>
              </a:ext>
            </a:extLst>
          </p:cNvPr>
          <p:cNvSpPr>
            <a:spLocks noChangeArrowheads="1"/>
          </p:cNvSpPr>
          <p:nvPr/>
        </p:nvSpPr>
        <p:spPr bwMode="auto">
          <a:xfrm>
            <a:off x="1376709" y="6502613"/>
            <a:ext cx="5668312" cy="261610"/>
          </a:xfrm>
          <a:prstGeom prst="rect">
            <a:avLst/>
          </a:prstGeom>
          <a:solidFill>
            <a:schemeClr val="accent6">
              <a:lumMod val="60000"/>
              <a:lumOff val="40000"/>
              <a:alpha val="52941"/>
            </a:schemeClr>
          </a:solidFill>
          <a:ln w="9525">
            <a:solidFill>
              <a:schemeClr val="accent6">
                <a:lumMod val="75000"/>
              </a:schemeClr>
            </a:solid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sng" strike="noStrike" cap="none" normalizeH="0" baseline="0" dirty="0">
                <a:ln>
                  <a:noFill/>
                </a:ln>
                <a:solidFill>
                  <a:schemeClr val="tx1"/>
                </a:solidFill>
                <a:effectLst/>
                <a:latin typeface="Courier New" panose="02070309020205020404" pitchFamily="49" charset="0"/>
                <a:cs typeface="Courier New" panose="02070309020205020404" pitchFamily="49" charset="0"/>
              </a:rPr>
              <a:t>e320</a:t>
            </a:r>
            <a:r>
              <a:rPr kumimoji="0" lang="en-US" altLang="en-US" sz="110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b6c2fffc8d750423db8b1eb942ae710e951ed797f7affc8892b0f1fc122b </a:t>
            </a:r>
          </a:p>
        </p:txBody>
      </p:sp>
      <p:sp>
        <p:nvSpPr>
          <p:cNvPr id="125" name="Rectangle 1">
            <a:extLst>
              <a:ext uri="{FF2B5EF4-FFF2-40B4-BE49-F238E27FC236}">
                <a16:creationId xmlns:a16="http://schemas.microsoft.com/office/drawing/2014/main" id="{51342461-6C90-4221-83D0-D1AF3C3FE80D}"/>
              </a:ext>
            </a:extLst>
          </p:cNvPr>
          <p:cNvSpPr>
            <a:spLocks noChangeArrowheads="1"/>
          </p:cNvSpPr>
          <p:nvPr/>
        </p:nvSpPr>
        <p:spPr bwMode="auto">
          <a:xfrm>
            <a:off x="4252657" y="5591751"/>
            <a:ext cx="297491" cy="113038"/>
          </a:xfrm>
          <a:prstGeom prst="rect">
            <a:avLst/>
          </a:prstGeom>
          <a:solidFill>
            <a:schemeClr val="accent6">
              <a:lumMod val="60000"/>
              <a:lumOff val="40000"/>
              <a:alpha val="52941"/>
            </a:schemeClr>
          </a:solidFill>
          <a:ln w="9525">
            <a:solidFill>
              <a:schemeClr val="accent6">
                <a:lumMod val="75000"/>
              </a:schemeClr>
            </a:solid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10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endParaRPr>
          </a:p>
        </p:txBody>
      </p:sp>
      <p:sp>
        <p:nvSpPr>
          <p:cNvPr id="128" name="Rectangle 1">
            <a:extLst>
              <a:ext uri="{FF2B5EF4-FFF2-40B4-BE49-F238E27FC236}">
                <a16:creationId xmlns:a16="http://schemas.microsoft.com/office/drawing/2014/main" id="{9EB477D2-5C46-4630-B96B-1D79B308DE7C}"/>
              </a:ext>
            </a:extLst>
          </p:cNvPr>
          <p:cNvSpPr>
            <a:spLocks noChangeArrowheads="1"/>
          </p:cNvSpPr>
          <p:nvPr/>
        </p:nvSpPr>
        <p:spPr bwMode="auto">
          <a:xfrm>
            <a:off x="10618512" y="5584108"/>
            <a:ext cx="297491" cy="113038"/>
          </a:xfrm>
          <a:prstGeom prst="rect">
            <a:avLst/>
          </a:prstGeom>
          <a:solidFill>
            <a:schemeClr val="accent6">
              <a:lumMod val="60000"/>
              <a:lumOff val="40000"/>
              <a:alpha val="52941"/>
            </a:schemeClr>
          </a:solidFill>
          <a:ln w="9525">
            <a:solidFill>
              <a:schemeClr val="accent6">
                <a:lumMod val="75000"/>
              </a:schemeClr>
            </a:solid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10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endParaRPr>
          </a:p>
        </p:txBody>
      </p:sp>
      <p:cxnSp>
        <p:nvCxnSpPr>
          <p:cNvPr id="129" name="Straight Arrow Connector 128">
            <a:extLst>
              <a:ext uri="{FF2B5EF4-FFF2-40B4-BE49-F238E27FC236}">
                <a16:creationId xmlns:a16="http://schemas.microsoft.com/office/drawing/2014/main" id="{AB7239FF-D5AE-47F9-B42F-6684E5638B3E}"/>
              </a:ext>
            </a:extLst>
          </p:cNvPr>
          <p:cNvCxnSpPr>
            <a:cxnSpLocks/>
          </p:cNvCxnSpPr>
          <p:nvPr/>
        </p:nvCxnSpPr>
        <p:spPr>
          <a:xfrm flipV="1">
            <a:off x="4287079" y="5758782"/>
            <a:ext cx="72002" cy="654351"/>
          </a:xfrm>
          <a:prstGeom prst="straightConnector1">
            <a:avLst/>
          </a:prstGeom>
          <a:ln w="762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0" name="Rectangle 1">
            <a:extLst>
              <a:ext uri="{FF2B5EF4-FFF2-40B4-BE49-F238E27FC236}">
                <a16:creationId xmlns:a16="http://schemas.microsoft.com/office/drawing/2014/main" id="{1F32849E-07C4-4C8C-9B64-6FB6400D2F08}"/>
              </a:ext>
            </a:extLst>
          </p:cNvPr>
          <p:cNvSpPr>
            <a:spLocks noChangeArrowheads="1"/>
          </p:cNvSpPr>
          <p:nvPr/>
        </p:nvSpPr>
        <p:spPr bwMode="auto">
          <a:xfrm>
            <a:off x="10663315" y="6469370"/>
            <a:ext cx="5668312" cy="261610"/>
          </a:xfrm>
          <a:prstGeom prst="rect">
            <a:avLst/>
          </a:prstGeom>
          <a:solidFill>
            <a:schemeClr val="accent6">
              <a:lumMod val="60000"/>
              <a:lumOff val="40000"/>
              <a:alpha val="52941"/>
            </a:schemeClr>
          </a:solidFill>
          <a:ln w="9525">
            <a:solidFill>
              <a:schemeClr val="accent6">
                <a:lumMod val="75000"/>
              </a:schemeClr>
            </a:solid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 </a:t>
            </a:r>
            <a:r>
              <a:rPr kumimoji="0" lang="en-US" altLang="en-US" sz="1100" b="1" i="0" u="sng" strike="noStrike" cap="none" normalizeH="0" baseline="0" dirty="0">
                <a:ln>
                  <a:noFill/>
                </a:ln>
                <a:solidFill>
                  <a:schemeClr val="tx1"/>
                </a:solidFill>
                <a:effectLst/>
                <a:latin typeface="Courier New" panose="02070309020205020404" pitchFamily="49" charset="0"/>
                <a:cs typeface="Courier New" panose="02070309020205020404" pitchFamily="49" charset="0"/>
              </a:rPr>
              <a:t>81cd</a:t>
            </a:r>
            <a:r>
              <a:rPr kumimoji="0" lang="en-US" altLang="en-US" sz="110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02ab7e569e8bcd9317e2fe99f2de44d49ab2b8851ba4a308000000000000</a:t>
            </a:r>
            <a:endParaRPr kumimoji="0" lang="en-US" altLang="en-US" sz="320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endParaRPr>
          </a:p>
        </p:txBody>
      </p:sp>
      <p:sp>
        <p:nvSpPr>
          <p:cNvPr id="131" name="Rectangle 1">
            <a:extLst>
              <a:ext uri="{FF2B5EF4-FFF2-40B4-BE49-F238E27FC236}">
                <a16:creationId xmlns:a16="http://schemas.microsoft.com/office/drawing/2014/main" id="{79A4174B-982A-4648-BCCA-CAE77FD454C8}"/>
              </a:ext>
            </a:extLst>
          </p:cNvPr>
          <p:cNvSpPr>
            <a:spLocks noChangeArrowheads="1"/>
          </p:cNvSpPr>
          <p:nvPr/>
        </p:nvSpPr>
        <p:spPr bwMode="auto">
          <a:xfrm>
            <a:off x="10123551" y="5599114"/>
            <a:ext cx="297491" cy="113038"/>
          </a:xfrm>
          <a:prstGeom prst="rect">
            <a:avLst/>
          </a:prstGeom>
          <a:solidFill>
            <a:schemeClr val="accent6">
              <a:lumMod val="60000"/>
              <a:lumOff val="40000"/>
              <a:alpha val="52941"/>
            </a:schemeClr>
          </a:solidFill>
          <a:ln w="9525">
            <a:solidFill>
              <a:schemeClr val="accent6">
                <a:lumMod val="75000"/>
              </a:schemeClr>
            </a:solid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10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endParaRPr>
          </a:p>
        </p:txBody>
      </p:sp>
      <p:cxnSp>
        <p:nvCxnSpPr>
          <p:cNvPr id="133" name="Straight Arrow Connector 132">
            <a:extLst>
              <a:ext uri="{FF2B5EF4-FFF2-40B4-BE49-F238E27FC236}">
                <a16:creationId xmlns:a16="http://schemas.microsoft.com/office/drawing/2014/main" id="{E5547A03-5E6A-41CF-9853-BFC4361248E1}"/>
              </a:ext>
            </a:extLst>
          </p:cNvPr>
          <p:cNvCxnSpPr>
            <a:cxnSpLocks/>
          </p:cNvCxnSpPr>
          <p:nvPr/>
        </p:nvCxnSpPr>
        <p:spPr>
          <a:xfrm flipH="1" flipV="1">
            <a:off x="10806798" y="5734871"/>
            <a:ext cx="104710" cy="688172"/>
          </a:xfrm>
          <a:prstGeom prst="straightConnector1">
            <a:avLst/>
          </a:prstGeom>
          <a:ln w="762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5" name="Rectangle 134">
            <a:extLst>
              <a:ext uri="{FF2B5EF4-FFF2-40B4-BE49-F238E27FC236}">
                <a16:creationId xmlns:a16="http://schemas.microsoft.com/office/drawing/2014/main" id="{25AC44AC-40F1-41E4-A70F-0481A7D8A284}"/>
              </a:ext>
            </a:extLst>
          </p:cNvPr>
          <p:cNvSpPr/>
          <p:nvPr/>
        </p:nvSpPr>
        <p:spPr>
          <a:xfrm>
            <a:off x="199793" y="193118"/>
            <a:ext cx="5070613" cy="1331153"/>
          </a:xfrm>
          <a:prstGeom prst="rect">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6F40EEC-FEC0-4B28-A9FE-41E6AD8D6A15}"/>
              </a:ext>
            </a:extLst>
          </p:cNvPr>
          <p:cNvSpPr>
            <a:spLocks noGrp="1"/>
          </p:cNvSpPr>
          <p:nvPr>
            <p:ph type="title"/>
          </p:nvPr>
        </p:nvSpPr>
        <p:spPr>
          <a:xfrm>
            <a:off x="3498562" y="103638"/>
            <a:ext cx="6126264" cy="765175"/>
          </a:xfrm>
        </p:spPr>
        <p:txBody>
          <a:bodyPr>
            <a:normAutofit/>
          </a:bodyPr>
          <a:lstStyle/>
          <a:p>
            <a:r>
              <a:rPr lang="en-US" dirty="0"/>
              <a:t>Your Layer 1 Node Sees…</a:t>
            </a:r>
          </a:p>
        </p:txBody>
      </p:sp>
      <p:pic>
        <p:nvPicPr>
          <p:cNvPr id="52" name="Picture 51">
            <a:extLst>
              <a:ext uri="{FF2B5EF4-FFF2-40B4-BE49-F238E27FC236}">
                <a16:creationId xmlns:a16="http://schemas.microsoft.com/office/drawing/2014/main" id="{4F636646-0B87-4B6B-B385-81BFAF9D3A94}"/>
              </a:ext>
            </a:extLst>
          </p:cNvPr>
          <p:cNvPicPr>
            <a:picLocks noChangeAspect="1"/>
          </p:cNvPicPr>
          <p:nvPr/>
        </p:nvPicPr>
        <p:blipFill rotWithShape="1">
          <a:blip r:embed="rId3">
            <a:extLst>
              <a:ext uri="{28A0092B-C50C-407E-A947-70E740481C1C}">
                <a14:useLocalDpi xmlns:a14="http://schemas.microsoft.com/office/drawing/2010/main" val="0"/>
              </a:ext>
            </a:extLst>
          </a:blip>
          <a:srcRect l="1125" t="4569" r="49915" b="2199"/>
          <a:stretch/>
        </p:blipFill>
        <p:spPr>
          <a:xfrm>
            <a:off x="1294821" y="995314"/>
            <a:ext cx="7612681" cy="573566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6567691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 name="Title 1">
            <a:extLst>
              <a:ext uri="{FF2B5EF4-FFF2-40B4-BE49-F238E27FC236}">
                <a16:creationId xmlns:a16="http://schemas.microsoft.com/office/drawing/2014/main" id="{A86B96D6-7B24-45E8-8226-B34D8917CC59}"/>
              </a:ext>
            </a:extLst>
          </p:cNvPr>
          <p:cNvSpPr txBox="1">
            <a:spLocks/>
          </p:cNvSpPr>
          <p:nvPr/>
        </p:nvSpPr>
        <p:spPr>
          <a:xfrm>
            <a:off x="213413" y="193118"/>
            <a:ext cx="7582349" cy="7651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(#2) Base Layer is Safe</a:t>
            </a:r>
          </a:p>
        </p:txBody>
      </p:sp>
      <p:sp>
        <p:nvSpPr>
          <p:cNvPr id="9" name="Rectangle 8">
            <a:extLst>
              <a:ext uri="{FF2B5EF4-FFF2-40B4-BE49-F238E27FC236}">
                <a16:creationId xmlns:a16="http://schemas.microsoft.com/office/drawing/2014/main" id="{5EB38651-8AB6-47B8-9EDA-8A4950403778}"/>
              </a:ext>
            </a:extLst>
          </p:cNvPr>
          <p:cNvSpPr/>
          <p:nvPr/>
        </p:nvSpPr>
        <p:spPr>
          <a:xfrm>
            <a:off x="2621552"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433BC2EB-814E-4F13-AF41-9512C0D3A543}"/>
              </a:ext>
            </a:extLst>
          </p:cNvPr>
          <p:cNvSpPr/>
          <p:nvPr/>
        </p:nvSpPr>
        <p:spPr>
          <a:xfrm>
            <a:off x="3151323"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45DA6AF3-295C-4223-B27D-74F2EAA18D6E}"/>
              </a:ext>
            </a:extLst>
          </p:cNvPr>
          <p:cNvSpPr/>
          <p:nvPr/>
        </p:nvSpPr>
        <p:spPr>
          <a:xfrm>
            <a:off x="3681094"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8D2848E-968E-4BC0-BBFE-256759C9986C}"/>
              </a:ext>
            </a:extLst>
          </p:cNvPr>
          <p:cNvSpPr/>
          <p:nvPr/>
        </p:nvSpPr>
        <p:spPr>
          <a:xfrm>
            <a:off x="4210865"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FAE89E0-0231-4AD3-AC3C-888ED8F51583}"/>
              </a:ext>
            </a:extLst>
          </p:cNvPr>
          <p:cNvSpPr/>
          <p:nvPr/>
        </p:nvSpPr>
        <p:spPr>
          <a:xfrm>
            <a:off x="4740636"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BB5A1C9-D679-45DD-97F8-2EE6A0516E45}"/>
              </a:ext>
            </a:extLst>
          </p:cNvPr>
          <p:cNvSpPr/>
          <p:nvPr/>
        </p:nvSpPr>
        <p:spPr>
          <a:xfrm>
            <a:off x="5270407"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9173764C-366B-421B-96BA-73A5C413CD06}"/>
              </a:ext>
            </a:extLst>
          </p:cNvPr>
          <p:cNvSpPr/>
          <p:nvPr/>
        </p:nvSpPr>
        <p:spPr>
          <a:xfrm>
            <a:off x="5843238"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F8BA7703-6B28-44B0-ABA5-5E31705D3E4B}"/>
              </a:ext>
            </a:extLst>
          </p:cNvPr>
          <p:cNvSpPr/>
          <p:nvPr/>
        </p:nvSpPr>
        <p:spPr>
          <a:xfrm>
            <a:off x="6373009"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453D56C0-9FB4-4860-8B51-6C3DFDEEE672}"/>
              </a:ext>
            </a:extLst>
          </p:cNvPr>
          <p:cNvSpPr/>
          <p:nvPr/>
        </p:nvSpPr>
        <p:spPr>
          <a:xfrm>
            <a:off x="6902780"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EDF8675B-1953-43B1-8FE6-BDEB1699D60D}"/>
              </a:ext>
            </a:extLst>
          </p:cNvPr>
          <p:cNvSpPr/>
          <p:nvPr/>
        </p:nvSpPr>
        <p:spPr>
          <a:xfrm>
            <a:off x="7432551"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7F219790-0C3A-462B-AA89-86B53E6C9522}"/>
              </a:ext>
            </a:extLst>
          </p:cNvPr>
          <p:cNvSpPr/>
          <p:nvPr/>
        </p:nvSpPr>
        <p:spPr>
          <a:xfrm>
            <a:off x="7962322"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B17EBE0F-4D8E-4A38-B1C2-13F38E553C08}"/>
              </a:ext>
            </a:extLst>
          </p:cNvPr>
          <p:cNvSpPr/>
          <p:nvPr/>
        </p:nvSpPr>
        <p:spPr>
          <a:xfrm>
            <a:off x="8492093"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2ED7AA79-6248-493F-8D89-7C03B8D815DB}"/>
              </a:ext>
            </a:extLst>
          </p:cNvPr>
          <p:cNvSpPr/>
          <p:nvPr/>
        </p:nvSpPr>
        <p:spPr>
          <a:xfrm>
            <a:off x="9021864"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BB0A1AE5-DE4F-4C33-B4B0-CA1032C1EC02}"/>
              </a:ext>
            </a:extLst>
          </p:cNvPr>
          <p:cNvSpPr/>
          <p:nvPr/>
        </p:nvSpPr>
        <p:spPr>
          <a:xfrm>
            <a:off x="9551635"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FBBA95BC-B207-4320-9BEA-DD34FE4ACBF9}"/>
              </a:ext>
            </a:extLst>
          </p:cNvPr>
          <p:cNvSpPr/>
          <p:nvPr/>
        </p:nvSpPr>
        <p:spPr>
          <a:xfrm>
            <a:off x="10081406"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7257E083-FCCE-4D2E-8542-0CB725335650}"/>
              </a:ext>
            </a:extLst>
          </p:cNvPr>
          <p:cNvSpPr/>
          <p:nvPr/>
        </p:nvSpPr>
        <p:spPr>
          <a:xfrm>
            <a:off x="10611177"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C337A263-5A70-441F-BB03-82DD4E707619}"/>
              </a:ext>
            </a:extLst>
          </p:cNvPr>
          <p:cNvSpPr/>
          <p:nvPr/>
        </p:nvSpPr>
        <p:spPr>
          <a:xfrm>
            <a:off x="11140948"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B129077E-9CEE-47F7-AA4A-374F7AE94532}"/>
              </a:ext>
            </a:extLst>
          </p:cNvPr>
          <p:cNvSpPr/>
          <p:nvPr/>
        </p:nvSpPr>
        <p:spPr>
          <a:xfrm>
            <a:off x="2621552" y="5546382"/>
            <a:ext cx="377371" cy="531933"/>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776DBC00-835C-4963-ABF2-452C3CD2ACC3}"/>
              </a:ext>
            </a:extLst>
          </p:cNvPr>
          <p:cNvSpPr/>
          <p:nvPr/>
        </p:nvSpPr>
        <p:spPr>
          <a:xfrm>
            <a:off x="3151323" y="5546382"/>
            <a:ext cx="377371" cy="168463"/>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E62B81C-C3F5-4447-A926-90C0B822F8D7}"/>
              </a:ext>
            </a:extLst>
          </p:cNvPr>
          <p:cNvSpPr/>
          <p:nvPr/>
        </p:nvSpPr>
        <p:spPr>
          <a:xfrm>
            <a:off x="3681094" y="5546382"/>
            <a:ext cx="377371" cy="390253"/>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D654946A-B28D-4996-9331-F870EC4DFE56}"/>
              </a:ext>
            </a:extLst>
          </p:cNvPr>
          <p:cNvSpPr/>
          <p:nvPr/>
        </p:nvSpPr>
        <p:spPr>
          <a:xfrm>
            <a:off x="4210865" y="5546383"/>
            <a:ext cx="377371" cy="531932"/>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96573905-16B0-4BB0-8A69-29B234F4380A}"/>
              </a:ext>
            </a:extLst>
          </p:cNvPr>
          <p:cNvSpPr/>
          <p:nvPr/>
        </p:nvSpPr>
        <p:spPr>
          <a:xfrm>
            <a:off x="4740636" y="5546383"/>
            <a:ext cx="377371" cy="296300"/>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A31B1B99-B61C-4B18-8FFD-1F65B81E8D84}"/>
              </a:ext>
            </a:extLst>
          </p:cNvPr>
          <p:cNvSpPr/>
          <p:nvPr/>
        </p:nvSpPr>
        <p:spPr>
          <a:xfrm>
            <a:off x="5270407" y="5546382"/>
            <a:ext cx="377371" cy="701043"/>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9F54872C-988F-4437-9158-C990E4E008D2}"/>
              </a:ext>
            </a:extLst>
          </p:cNvPr>
          <p:cNvSpPr/>
          <p:nvPr/>
        </p:nvSpPr>
        <p:spPr>
          <a:xfrm>
            <a:off x="5843238" y="5546383"/>
            <a:ext cx="377371" cy="247886"/>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90B43403-5750-451B-B7EE-62CE7F248CE7}"/>
              </a:ext>
            </a:extLst>
          </p:cNvPr>
          <p:cNvSpPr/>
          <p:nvPr/>
        </p:nvSpPr>
        <p:spPr>
          <a:xfrm>
            <a:off x="6373009" y="5546382"/>
            <a:ext cx="377371" cy="174753"/>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70A01951-7068-45AC-B8A7-A5B25F51EA14}"/>
              </a:ext>
            </a:extLst>
          </p:cNvPr>
          <p:cNvSpPr/>
          <p:nvPr/>
        </p:nvSpPr>
        <p:spPr>
          <a:xfrm>
            <a:off x="6902780" y="5546382"/>
            <a:ext cx="377371" cy="302435"/>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D8C8B9AC-872B-4D68-97A1-64A35AA25848}"/>
              </a:ext>
            </a:extLst>
          </p:cNvPr>
          <p:cNvSpPr/>
          <p:nvPr/>
        </p:nvSpPr>
        <p:spPr>
          <a:xfrm>
            <a:off x="7432551" y="5546382"/>
            <a:ext cx="377371" cy="758437"/>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722B2CA6-5763-4B55-8BE6-2378F215E330}"/>
              </a:ext>
            </a:extLst>
          </p:cNvPr>
          <p:cNvSpPr/>
          <p:nvPr/>
        </p:nvSpPr>
        <p:spPr>
          <a:xfrm>
            <a:off x="7962322" y="5546382"/>
            <a:ext cx="377371" cy="229861"/>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807C205D-7116-4BC3-B1AE-2DFA7C5D4E5D}"/>
              </a:ext>
            </a:extLst>
          </p:cNvPr>
          <p:cNvSpPr/>
          <p:nvPr/>
        </p:nvSpPr>
        <p:spPr>
          <a:xfrm>
            <a:off x="8492093" y="5546382"/>
            <a:ext cx="377371" cy="350849"/>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030BF59C-C9AB-4221-98D8-44E6DBE68108}"/>
              </a:ext>
            </a:extLst>
          </p:cNvPr>
          <p:cNvSpPr/>
          <p:nvPr/>
        </p:nvSpPr>
        <p:spPr>
          <a:xfrm>
            <a:off x="9021864" y="5553872"/>
            <a:ext cx="377371" cy="578233"/>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C4256965-B784-40AE-8F2F-E1CE9AAD9FF5}"/>
              </a:ext>
            </a:extLst>
          </p:cNvPr>
          <p:cNvSpPr/>
          <p:nvPr/>
        </p:nvSpPr>
        <p:spPr>
          <a:xfrm>
            <a:off x="9551635" y="5546383"/>
            <a:ext cx="377371" cy="137430"/>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8633C5F2-6520-4CBC-9159-E3D65DF6BFCE}"/>
              </a:ext>
            </a:extLst>
          </p:cNvPr>
          <p:cNvSpPr/>
          <p:nvPr/>
        </p:nvSpPr>
        <p:spPr>
          <a:xfrm>
            <a:off x="10081406" y="5546382"/>
            <a:ext cx="377371" cy="571337"/>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E623AC2B-7171-45E4-AB93-CB35EEB6D900}"/>
              </a:ext>
            </a:extLst>
          </p:cNvPr>
          <p:cNvSpPr/>
          <p:nvPr/>
        </p:nvSpPr>
        <p:spPr>
          <a:xfrm>
            <a:off x="10611177" y="5546383"/>
            <a:ext cx="377371" cy="452294"/>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Rectangle 48">
            <a:extLst>
              <a:ext uri="{FF2B5EF4-FFF2-40B4-BE49-F238E27FC236}">
                <a16:creationId xmlns:a16="http://schemas.microsoft.com/office/drawing/2014/main" id="{554F06CB-6941-4537-9C4E-E984AB8FCDCE}"/>
              </a:ext>
            </a:extLst>
          </p:cNvPr>
          <p:cNvSpPr/>
          <p:nvPr/>
        </p:nvSpPr>
        <p:spPr>
          <a:xfrm>
            <a:off x="11140948" y="5546383"/>
            <a:ext cx="377371" cy="619750"/>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1" name="Straight Connector 50">
            <a:extLst>
              <a:ext uri="{FF2B5EF4-FFF2-40B4-BE49-F238E27FC236}">
                <a16:creationId xmlns:a16="http://schemas.microsoft.com/office/drawing/2014/main" id="{A6AE2E5D-1E92-44C9-ABF6-E16CEBC089E5}"/>
              </a:ext>
            </a:extLst>
          </p:cNvPr>
          <p:cNvCxnSpPr>
            <a:cxnSpLocks/>
          </p:cNvCxnSpPr>
          <p:nvPr/>
        </p:nvCxnSpPr>
        <p:spPr>
          <a:xfrm>
            <a:off x="2133600" y="5289017"/>
            <a:ext cx="9891971" cy="0"/>
          </a:xfrm>
          <a:prstGeom prst="line">
            <a:avLst/>
          </a:prstGeom>
          <a:ln w="57150">
            <a:solidFill>
              <a:srgbClr val="00206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90" name="TextBox 89">
            <a:extLst>
              <a:ext uri="{FF2B5EF4-FFF2-40B4-BE49-F238E27FC236}">
                <a16:creationId xmlns:a16="http://schemas.microsoft.com/office/drawing/2014/main" id="{4019E838-B532-4058-B6C2-141C198C0C41}"/>
              </a:ext>
            </a:extLst>
          </p:cNvPr>
          <p:cNvSpPr txBox="1"/>
          <p:nvPr/>
        </p:nvSpPr>
        <p:spPr>
          <a:xfrm>
            <a:off x="137214" y="5170363"/>
            <a:ext cx="2408138" cy="954107"/>
          </a:xfrm>
          <a:prstGeom prst="rect">
            <a:avLst/>
          </a:prstGeom>
          <a:noFill/>
        </p:spPr>
        <p:txBody>
          <a:bodyPr wrap="square" rtlCol="0">
            <a:spAutoFit/>
          </a:bodyPr>
          <a:lstStyle/>
          <a:p>
            <a:r>
              <a:rPr lang="en-US" sz="2800" dirty="0">
                <a:solidFill>
                  <a:schemeClr val="accent1">
                    <a:lumMod val="75000"/>
                  </a:schemeClr>
                </a:solidFill>
              </a:rPr>
              <a:t>Base Layer</a:t>
            </a:r>
            <a:br>
              <a:rPr lang="en-US" sz="2800" dirty="0">
                <a:solidFill>
                  <a:schemeClr val="accent1">
                    <a:lumMod val="75000"/>
                  </a:schemeClr>
                </a:solidFill>
              </a:rPr>
            </a:br>
            <a:r>
              <a:rPr lang="en-US" sz="2800" dirty="0">
                <a:solidFill>
                  <a:schemeClr val="accent1">
                    <a:lumMod val="75000"/>
                  </a:schemeClr>
                </a:solidFill>
              </a:rPr>
              <a:t>(Bitcoin Core)</a:t>
            </a:r>
          </a:p>
        </p:txBody>
      </p:sp>
      <p:sp>
        <p:nvSpPr>
          <p:cNvPr id="132" name="Rectangle 2">
            <a:extLst>
              <a:ext uri="{FF2B5EF4-FFF2-40B4-BE49-F238E27FC236}">
                <a16:creationId xmlns:a16="http://schemas.microsoft.com/office/drawing/2014/main" id="{1E545C8B-F922-4191-8FF3-25EFED03495D}"/>
              </a:ext>
            </a:extLst>
          </p:cNvPr>
          <p:cNvSpPr>
            <a:spLocks noChangeArrowheads="1"/>
          </p:cNvSpPr>
          <p:nvPr/>
        </p:nvSpPr>
        <p:spPr bwMode="auto">
          <a:xfrm>
            <a:off x="0" y="120878"/>
            <a:ext cx="207108"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18" name="Rectangle 1">
            <a:extLst>
              <a:ext uri="{FF2B5EF4-FFF2-40B4-BE49-F238E27FC236}">
                <a16:creationId xmlns:a16="http://schemas.microsoft.com/office/drawing/2014/main" id="{871D2843-D678-4D4B-9189-651CB06A8FDF}"/>
              </a:ext>
            </a:extLst>
          </p:cNvPr>
          <p:cNvSpPr>
            <a:spLocks noChangeArrowheads="1"/>
          </p:cNvSpPr>
          <p:nvPr/>
        </p:nvSpPr>
        <p:spPr bwMode="auto">
          <a:xfrm>
            <a:off x="8786748" y="6469370"/>
            <a:ext cx="1712213" cy="261610"/>
          </a:xfrm>
          <a:prstGeom prst="rect">
            <a:avLst/>
          </a:prstGeom>
          <a:solidFill>
            <a:schemeClr val="accent6">
              <a:lumMod val="60000"/>
              <a:lumOff val="40000"/>
              <a:alpha val="52941"/>
            </a:schemeClr>
          </a:solidFill>
          <a:ln w="9525">
            <a:solidFill>
              <a:schemeClr val="accent6">
                <a:lumMod val="75000"/>
              </a:schemeClr>
            </a:solid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1100" b="1" u="sng" dirty="0">
                <a:latin typeface="Courier New" panose="02070309020205020404" pitchFamily="49" charset="0"/>
                <a:cs typeface="Courier New" panose="02070309020205020404" pitchFamily="49" charset="0"/>
              </a:rPr>
              <a:t>e</a:t>
            </a:r>
            <a:r>
              <a:rPr kumimoji="0" lang="en-US" altLang="en-US" sz="1100" b="1" i="0" u="sng" strike="noStrike" cap="none" normalizeH="0" baseline="0" dirty="0">
                <a:ln>
                  <a:noFill/>
                </a:ln>
                <a:solidFill>
                  <a:schemeClr val="tx1"/>
                </a:solidFill>
                <a:effectLst/>
                <a:latin typeface="Courier New" panose="02070309020205020404" pitchFamily="49" charset="0"/>
                <a:cs typeface="Courier New" panose="02070309020205020404" pitchFamily="49" charset="0"/>
              </a:rPr>
              <a:t>320</a:t>
            </a:r>
            <a:r>
              <a:rPr lang="en-US" altLang="en-US" sz="1100" b="1" dirty="0">
                <a:latin typeface="Courier New" panose="02070309020205020404" pitchFamily="49" charset="0"/>
                <a:cs typeface="Courier New" panose="02070309020205020404" pitchFamily="49" charset="0"/>
              </a:rPr>
              <a:t> ... Pays Out</a:t>
            </a:r>
            <a:r>
              <a:rPr kumimoji="0" lang="en-US" altLang="en-US" sz="110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 </a:t>
            </a:r>
          </a:p>
        </p:txBody>
      </p:sp>
      <p:cxnSp>
        <p:nvCxnSpPr>
          <p:cNvPr id="119" name="Straight Arrow Connector 118">
            <a:extLst>
              <a:ext uri="{FF2B5EF4-FFF2-40B4-BE49-F238E27FC236}">
                <a16:creationId xmlns:a16="http://schemas.microsoft.com/office/drawing/2014/main" id="{F08A7CC7-5DB0-4AE4-A263-899D7D1C7636}"/>
              </a:ext>
            </a:extLst>
          </p:cNvPr>
          <p:cNvCxnSpPr>
            <a:cxnSpLocks/>
          </p:cNvCxnSpPr>
          <p:nvPr/>
        </p:nvCxnSpPr>
        <p:spPr>
          <a:xfrm flipH="1">
            <a:off x="9919075" y="5680941"/>
            <a:ext cx="425340" cy="834552"/>
          </a:xfrm>
          <a:prstGeom prst="straightConnector1">
            <a:avLst/>
          </a:prstGeom>
          <a:ln w="762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0" name="Rectangle 1">
            <a:extLst>
              <a:ext uri="{FF2B5EF4-FFF2-40B4-BE49-F238E27FC236}">
                <a16:creationId xmlns:a16="http://schemas.microsoft.com/office/drawing/2014/main" id="{EA42A208-B719-461D-9178-51B8BFB00CC9}"/>
              </a:ext>
            </a:extLst>
          </p:cNvPr>
          <p:cNvSpPr>
            <a:spLocks noChangeArrowheads="1"/>
          </p:cNvSpPr>
          <p:nvPr/>
        </p:nvSpPr>
        <p:spPr bwMode="auto">
          <a:xfrm>
            <a:off x="1376709" y="6502613"/>
            <a:ext cx="5668312" cy="261610"/>
          </a:xfrm>
          <a:prstGeom prst="rect">
            <a:avLst/>
          </a:prstGeom>
          <a:solidFill>
            <a:schemeClr val="accent6">
              <a:lumMod val="60000"/>
              <a:lumOff val="40000"/>
              <a:alpha val="52941"/>
            </a:schemeClr>
          </a:solidFill>
          <a:ln w="9525">
            <a:solidFill>
              <a:schemeClr val="accent6">
                <a:lumMod val="75000"/>
              </a:schemeClr>
            </a:solid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sng" strike="noStrike" cap="none" normalizeH="0" baseline="0" dirty="0">
                <a:ln>
                  <a:noFill/>
                </a:ln>
                <a:solidFill>
                  <a:schemeClr val="tx1"/>
                </a:solidFill>
                <a:effectLst/>
                <a:latin typeface="Courier New" panose="02070309020205020404" pitchFamily="49" charset="0"/>
                <a:cs typeface="Courier New" panose="02070309020205020404" pitchFamily="49" charset="0"/>
              </a:rPr>
              <a:t>e320</a:t>
            </a:r>
            <a:r>
              <a:rPr kumimoji="0" lang="en-US" altLang="en-US" sz="110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b6c2fffc8d750423db8b1eb942ae710e951ed797f7affc8892b0f1fc122b </a:t>
            </a:r>
          </a:p>
        </p:txBody>
      </p:sp>
      <p:sp>
        <p:nvSpPr>
          <p:cNvPr id="125" name="Rectangle 1">
            <a:extLst>
              <a:ext uri="{FF2B5EF4-FFF2-40B4-BE49-F238E27FC236}">
                <a16:creationId xmlns:a16="http://schemas.microsoft.com/office/drawing/2014/main" id="{51342461-6C90-4221-83D0-D1AF3C3FE80D}"/>
              </a:ext>
            </a:extLst>
          </p:cNvPr>
          <p:cNvSpPr>
            <a:spLocks noChangeArrowheads="1"/>
          </p:cNvSpPr>
          <p:nvPr/>
        </p:nvSpPr>
        <p:spPr bwMode="auto">
          <a:xfrm>
            <a:off x="4252657" y="5591751"/>
            <a:ext cx="297491" cy="113038"/>
          </a:xfrm>
          <a:prstGeom prst="rect">
            <a:avLst/>
          </a:prstGeom>
          <a:solidFill>
            <a:schemeClr val="accent6">
              <a:lumMod val="60000"/>
              <a:lumOff val="40000"/>
              <a:alpha val="52941"/>
            </a:schemeClr>
          </a:solidFill>
          <a:ln w="9525">
            <a:solidFill>
              <a:schemeClr val="accent6">
                <a:lumMod val="75000"/>
              </a:schemeClr>
            </a:solid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10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endParaRPr>
          </a:p>
        </p:txBody>
      </p:sp>
      <p:sp>
        <p:nvSpPr>
          <p:cNvPr id="128" name="Rectangle 1">
            <a:extLst>
              <a:ext uri="{FF2B5EF4-FFF2-40B4-BE49-F238E27FC236}">
                <a16:creationId xmlns:a16="http://schemas.microsoft.com/office/drawing/2014/main" id="{9EB477D2-5C46-4630-B96B-1D79B308DE7C}"/>
              </a:ext>
            </a:extLst>
          </p:cNvPr>
          <p:cNvSpPr>
            <a:spLocks noChangeArrowheads="1"/>
          </p:cNvSpPr>
          <p:nvPr/>
        </p:nvSpPr>
        <p:spPr bwMode="auto">
          <a:xfrm>
            <a:off x="10618512" y="5584108"/>
            <a:ext cx="297491" cy="113038"/>
          </a:xfrm>
          <a:prstGeom prst="rect">
            <a:avLst/>
          </a:prstGeom>
          <a:solidFill>
            <a:schemeClr val="accent6">
              <a:lumMod val="60000"/>
              <a:lumOff val="40000"/>
              <a:alpha val="52941"/>
            </a:schemeClr>
          </a:solidFill>
          <a:ln w="9525">
            <a:solidFill>
              <a:schemeClr val="accent6">
                <a:lumMod val="75000"/>
              </a:schemeClr>
            </a:solid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10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endParaRPr>
          </a:p>
        </p:txBody>
      </p:sp>
      <p:cxnSp>
        <p:nvCxnSpPr>
          <p:cNvPr id="129" name="Straight Arrow Connector 128">
            <a:extLst>
              <a:ext uri="{FF2B5EF4-FFF2-40B4-BE49-F238E27FC236}">
                <a16:creationId xmlns:a16="http://schemas.microsoft.com/office/drawing/2014/main" id="{AB7239FF-D5AE-47F9-B42F-6684E5638B3E}"/>
              </a:ext>
            </a:extLst>
          </p:cNvPr>
          <p:cNvCxnSpPr>
            <a:cxnSpLocks/>
          </p:cNvCxnSpPr>
          <p:nvPr/>
        </p:nvCxnSpPr>
        <p:spPr>
          <a:xfrm flipV="1">
            <a:off x="4287079" y="5758782"/>
            <a:ext cx="72002" cy="654351"/>
          </a:xfrm>
          <a:prstGeom prst="straightConnector1">
            <a:avLst/>
          </a:prstGeom>
          <a:ln w="762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0" name="Rectangle 1">
            <a:extLst>
              <a:ext uri="{FF2B5EF4-FFF2-40B4-BE49-F238E27FC236}">
                <a16:creationId xmlns:a16="http://schemas.microsoft.com/office/drawing/2014/main" id="{1F32849E-07C4-4C8C-9B64-6FB6400D2F08}"/>
              </a:ext>
            </a:extLst>
          </p:cNvPr>
          <p:cNvSpPr>
            <a:spLocks noChangeArrowheads="1"/>
          </p:cNvSpPr>
          <p:nvPr/>
        </p:nvSpPr>
        <p:spPr bwMode="auto">
          <a:xfrm>
            <a:off x="10663315" y="6469370"/>
            <a:ext cx="5668312" cy="261610"/>
          </a:xfrm>
          <a:prstGeom prst="rect">
            <a:avLst/>
          </a:prstGeom>
          <a:solidFill>
            <a:schemeClr val="accent6">
              <a:lumMod val="60000"/>
              <a:lumOff val="40000"/>
              <a:alpha val="52941"/>
            </a:schemeClr>
          </a:solidFill>
          <a:ln w="9525">
            <a:solidFill>
              <a:schemeClr val="accent6">
                <a:lumMod val="75000"/>
              </a:schemeClr>
            </a:solid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 </a:t>
            </a:r>
            <a:r>
              <a:rPr kumimoji="0" lang="en-US" altLang="en-US" sz="1100" b="1" i="0" u="sng" strike="noStrike" cap="none" normalizeH="0" baseline="0" dirty="0">
                <a:ln>
                  <a:noFill/>
                </a:ln>
                <a:solidFill>
                  <a:schemeClr val="tx1"/>
                </a:solidFill>
                <a:effectLst/>
                <a:latin typeface="Courier New" panose="02070309020205020404" pitchFamily="49" charset="0"/>
                <a:cs typeface="Courier New" panose="02070309020205020404" pitchFamily="49" charset="0"/>
              </a:rPr>
              <a:t>81cd</a:t>
            </a:r>
            <a:r>
              <a:rPr kumimoji="0" lang="en-US" altLang="en-US" sz="110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02ab7e569e8bcd9317e2fe99f2de44d49ab2b8851ba4a308000000000000</a:t>
            </a:r>
            <a:endParaRPr kumimoji="0" lang="en-US" altLang="en-US" sz="320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endParaRPr>
          </a:p>
        </p:txBody>
      </p:sp>
      <p:sp>
        <p:nvSpPr>
          <p:cNvPr id="131" name="Rectangle 1">
            <a:extLst>
              <a:ext uri="{FF2B5EF4-FFF2-40B4-BE49-F238E27FC236}">
                <a16:creationId xmlns:a16="http://schemas.microsoft.com/office/drawing/2014/main" id="{79A4174B-982A-4648-BCCA-CAE77FD454C8}"/>
              </a:ext>
            </a:extLst>
          </p:cNvPr>
          <p:cNvSpPr>
            <a:spLocks noChangeArrowheads="1"/>
          </p:cNvSpPr>
          <p:nvPr/>
        </p:nvSpPr>
        <p:spPr bwMode="auto">
          <a:xfrm>
            <a:off x="10123551" y="5599114"/>
            <a:ext cx="297491" cy="113038"/>
          </a:xfrm>
          <a:prstGeom prst="rect">
            <a:avLst/>
          </a:prstGeom>
          <a:solidFill>
            <a:schemeClr val="accent6">
              <a:lumMod val="60000"/>
              <a:lumOff val="40000"/>
              <a:alpha val="52941"/>
            </a:schemeClr>
          </a:solidFill>
          <a:ln w="9525">
            <a:solidFill>
              <a:schemeClr val="accent6">
                <a:lumMod val="75000"/>
              </a:schemeClr>
            </a:solid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10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endParaRPr>
          </a:p>
        </p:txBody>
      </p:sp>
      <p:cxnSp>
        <p:nvCxnSpPr>
          <p:cNvPr id="133" name="Straight Arrow Connector 132">
            <a:extLst>
              <a:ext uri="{FF2B5EF4-FFF2-40B4-BE49-F238E27FC236}">
                <a16:creationId xmlns:a16="http://schemas.microsoft.com/office/drawing/2014/main" id="{E5547A03-5E6A-41CF-9853-BFC4361248E1}"/>
              </a:ext>
            </a:extLst>
          </p:cNvPr>
          <p:cNvCxnSpPr>
            <a:cxnSpLocks/>
          </p:cNvCxnSpPr>
          <p:nvPr/>
        </p:nvCxnSpPr>
        <p:spPr>
          <a:xfrm flipH="1" flipV="1">
            <a:off x="10806798" y="5734871"/>
            <a:ext cx="104710" cy="688172"/>
          </a:xfrm>
          <a:prstGeom prst="straightConnector1">
            <a:avLst/>
          </a:prstGeom>
          <a:ln w="762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5" name="Rectangle 134">
            <a:extLst>
              <a:ext uri="{FF2B5EF4-FFF2-40B4-BE49-F238E27FC236}">
                <a16:creationId xmlns:a16="http://schemas.microsoft.com/office/drawing/2014/main" id="{25AC44AC-40F1-41E4-A70F-0481A7D8A284}"/>
              </a:ext>
            </a:extLst>
          </p:cNvPr>
          <p:cNvSpPr/>
          <p:nvPr/>
        </p:nvSpPr>
        <p:spPr>
          <a:xfrm>
            <a:off x="199793" y="193118"/>
            <a:ext cx="5070613" cy="1331153"/>
          </a:xfrm>
          <a:prstGeom prst="rect">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6F40EEC-FEC0-4B28-A9FE-41E6AD8D6A15}"/>
              </a:ext>
            </a:extLst>
          </p:cNvPr>
          <p:cNvSpPr>
            <a:spLocks noGrp="1"/>
          </p:cNvSpPr>
          <p:nvPr>
            <p:ph type="title"/>
          </p:nvPr>
        </p:nvSpPr>
        <p:spPr>
          <a:xfrm>
            <a:off x="3498562" y="103638"/>
            <a:ext cx="6126264" cy="765175"/>
          </a:xfrm>
        </p:spPr>
        <p:txBody>
          <a:bodyPr>
            <a:normAutofit/>
          </a:bodyPr>
          <a:lstStyle/>
          <a:p>
            <a:r>
              <a:rPr lang="en-US" dirty="0"/>
              <a:t>Your Layer 1 Node Sees…</a:t>
            </a:r>
          </a:p>
        </p:txBody>
      </p:sp>
      <p:pic>
        <p:nvPicPr>
          <p:cNvPr id="52" name="Picture 51">
            <a:extLst>
              <a:ext uri="{FF2B5EF4-FFF2-40B4-BE49-F238E27FC236}">
                <a16:creationId xmlns:a16="http://schemas.microsoft.com/office/drawing/2014/main" id="{4F636646-0B87-4B6B-B385-81BFAF9D3A94}"/>
              </a:ext>
            </a:extLst>
          </p:cNvPr>
          <p:cNvPicPr>
            <a:picLocks noChangeAspect="1"/>
          </p:cNvPicPr>
          <p:nvPr/>
        </p:nvPicPr>
        <p:blipFill rotWithShape="1">
          <a:blip r:embed="rId3">
            <a:extLst>
              <a:ext uri="{28A0092B-C50C-407E-A947-70E740481C1C}">
                <a14:useLocalDpi xmlns:a14="http://schemas.microsoft.com/office/drawing/2010/main" val="0"/>
              </a:ext>
            </a:extLst>
          </a:blip>
          <a:srcRect l="1125" t="4569" r="49915" b="2199"/>
          <a:stretch/>
        </p:blipFill>
        <p:spPr>
          <a:xfrm>
            <a:off x="1294821" y="995314"/>
            <a:ext cx="7612681" cy="5735666"/>
          </a:xfrm>
          <a:prstGeom prst="rect">
            <a:avLst/>
          </a:prstGeom>
          <a:ln>
            <a:noFill/>
          </a:ln>
          <a:effectLst>
            <a:outerShdw blurRad="292100" dist="139700" dir="2700000" algn="tl" rotWithShape="0">
              <a:srgbClr val="333333">
                <a:alpha val="65000"/>
              </a:srgbClr>
            </a:outerShdw>
          </a:effectLst>
        </p:spPr>
      </p:pic>
      <p:sp>
        <p:nvSpPr>
          <p:cNvPr id="3" name="Oval 2">
            <a:extLst>
              <a:ext uri="{FF2B5EF4-FFF2-40B4-BE49-F238E27FC236}">
                <a16:creationId xmlns:a16="http://schemas.microsoft.com/office/drawing/2014/main" id="{777E4935-3D8A-4489-9EA0-8F0C98A56156}"/>
              </a:ext>
            </a:extLst>
          </p:cNvPr>
          <p:cNvSpPr/>
          <p:nvPr/>
        </p:nvSpPr>
        <p:spPr>
          <a:xfrm>
            <a:off x="6589486" y="2638389"/>
            <a:ext cx="3268184" cy="561774"/>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6BBA9BE4-33D3-4818-A6B2-E2B7D478505D}"/>
              </a:ext>
            </a:extLst>
          </p:cNvPr>
          <p:cNvSpPr/>
          <p:nvPr/>
        </p:nvSpPr>
        <p:spPr>
          <a:xfrm>
            <a:off x="10483359" y="5388495"/>
            <a:ext cx="643076" cy="508736"/>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991CFAA0-F654-42CA-90A2-5C88C6B1103C}"/>
              </a:ext>
            </a:extLst>
          </p:cNvPr>
          <p:cNvCxnSpPr>
            <a:cxnSpLocks/>
          </p:cNvCxnSpPr>
          <p:nvPr/>
        </p:nvCxnSpPr>
        <p:spPr>
          <a:xfrm>
            <a:off x="8737114" y="3299640"/>
            <a:ext cx="1874063" cy="151671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56" name="Oval 55">
            <a:extLst>
              <a:ext uri="{FF2B5EF4-FFF2-40B4-BE49-F238E27FC236}">
                <a16:creationId xmlns:a16="http://schemas.microsoft.com/office/drawing/2014/main" id="{4EC147C4-2973-43BB-ABD2-B550330ABD30}"/>
              </a:ext>
            </a:extLst>
          </p:cNvPr>
          <p:cNvSpPr/>
          <p:nvPr/>
        </p:nvSpPr>
        <p:spPr>
          <a:xfrm>
            <a:off x="10386560" y="4876800"/>
            <a:ext cx="892275" cy="1160793"/>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CA29C7CA-6A14-4418-A190-D311D6165C5F}"/>
              </a:ext>
            </a:extLst>
          </p:cNvPr>
          <p:cNvSpPr/>
          <p:nvPr/>
        </p:nvSpPr>
        <p:spPr>
          <a:xfrm>
            <a:off x="6464004" y="2514083"/>
            <a:ext cx="3546066" cy="83848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74E594A5-BA49-4CA0-A250-886D49F17D23}"/>
              </a:ext>
            </a:extLst>
          </p:cNvPr>
          <p:cNvCxnSpPr>
            <a:cxnSpLocks/>
            <a:endCxn id="18" idx="1"/>
          </p:cNvCxnSpPr>
          <p:nvPr/>
        </p:nvCxnSpPr>
        <p:spPr>
          <a:xfrm flipV="1">
            <a:off x="4699440" y="1091929"/>
            <a:ext cx="5229566" cy="1302610"/>
          </a:xfrm>
          <a:prstGeom prst="line">
            <a:avLst/>
          </a:prstGeom>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66E040EC-8D5F-420C-99D5-8E68F65E637E}"/>
              </a:ext>
            </a:extLst>
          </p:cNvPr>
          <p:cNvSpPr/>
          <p:nvPr/>
        </p:nvSpPr>
        <p:spPr>
          <a:xfrm>
            <a:off x="3947886" y="2349291"/>
            <a:ext cx="1413550" cy="289098"/>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68A6B490-A899-4D10-AEE6-9DE60CEAD68F}"/>
              </a:ext>
            </a:extLst>
          </p:cNvPr>
          <p:cNvSpPr txBox="1"/>
          <p:nvPr/>
        </p:nvSpPr>
        <p:spPr>
          <a:xfrm>
            <a:off x="9929006" y="399431"/>
            <a:ext cx="2134537" cy="1384995"/>
          </a:xfrm>
          <a:prstGeom prst="rect">
            <a:avLst/>
          </a:prstGeom>
          <a:noFill/>
        </p:spPr>
        <p:txBody>
          <a:bodyPr wrap="square" rtlCol="0">
            <a:spAutoFit/>
          </a:bodyPr>
          <a:lstStyle/>
          <a:p>
            <a:r>
              <a:rPr lang="en-US" sz="1400" dirty="0"/>
              <a:t>Software will </a:t>
            </a:r>
            <a:r>
              <a:rPr lang="en-US" sz="1400" i="1" u="sng" dirty="0"/>
              <a:t>look</a:t>
            </a:r>
            <a:r>
              <a:rPr lang="en-US" sz="1400" dirty="0"/>
              <a:t> for a sidechain node, on your computer, (to ask it questions).</a:t>
            </a:r>
            <a:br>
              <a:rPr lang="en-US" sz="1400" dirty="0"/>
            </a:br>
            <a:r>
              <a:rPr lang="en-US" sz="1400" dirty="0"/>
              <a:t>But if it can’t find one it will report back nothing.</a:t>
            </a:r>
          </a:p>
        </p:txBody>
      </p:sp>
      <p:sp>
        <p:nvSpPr>
          <p:cNvPr id="65" name="TextBox 64">
            <a:extLst>
              <a:ext uri="{FF2B5EF4-FFF2-40B4-BE49-F238E27FC236}">
                <a16:creationId xmlns:a16="http://schemas.microsoft.com/office/drawing/2014/main" id="{6A8A8B3C-4EF0-4F10-A461-9B4746FB437A}"/>
              </a:ext>
            </a:extLst>
          </p:cNvPr>
          <p:cNvSpPr txBox="1"/>
          <p:nvPr/>
        </p:nvSpPr>
        <p:spPr>
          <a:xfrm>
            <a:off x="10032055" y="3159278"/>
            <a:ext cx="1758905" cy="923330"/>
          </a:xfrm>
          <a:prstGeom prst="rect">
            <a:avLst/>
          </a:prstGeom>
          <a:noFill/>
        </p:spPr>
        <p:txBody>
          <a:bodyPr wrap="square" rtlCol="0">
            <a:spAutoFit/>
          </a:bodyPr>
          <a:lstStyle/>
          <a:p>
            <a:r>
              <a:rPr lang="en-US" dirty="0"/>
              <a:t>Hash we mentioned before</a:t>
            </a:r>
          </a:p>
        </p:txBody>
      </p:sp>
    </p:spTree>
    <p:extLst>
      <p:ext uri="{BB962C8B-B14F-4D97-AF65-F5344CB8AC3E}">
        <p14:creationId xmlns:p14="http://schemas.microsoft.com/office/powerpoint/2010/main" val="38451088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178172-238F-4EE5-BF4B-EBF9B9152957}"/>
              </a:ext>
            </a:extLst>
          </p:cNvPr>
          <p:cNvSpPr>
            <a:spLocks noGrp="1"/>
          </p:cNvSpPr>
          <p:nvPr>
            <p:ph type="title"/>
          </p:nvPr>
        </p:nvSpPr>
        <p:spPr/>
        <p:txBody>
          <a:bodyPr/>
          <a:lstStyle/>
          <a:p>
            <a:r>
              <a:rPr lang="en-US" dirty="0"/>
              <a:t>(#3) Improve Mining Incentives (</a:t>
            </a:r>
            <a:r>
              <a:rPr lang="en-US" dirty="0" err="1"/>
              <a:t>Bip</a:t>
            </a:r>
            <a:r>
              <a:rPr lang="en-US" dirty="0"/>
              <a:t> 301)</a:t>
            </a:r>
          </a:p>
        </p:txBody>
      </p:sp>
      <p:sp>
        <p:nvSpPr>
          <p:cNvPr id="5" name="Slide Number Placeholder 4">
            <a:extLst>
              <a:ext uri="{FF2B5EF4-FFF2-40B4-BE49-F238E27FC236}">
                <a16:creationId xmlns:a16="http://schemas.microsoft.com/office/drawing/2014/main" id="{CE6ADE29-EE33-41D7-90FB-E6EF0FA9BD46}"/>
              </a:ext>
            </a:extLst>
          </p:cNvPr>
          <p:cNvSpPr>
            <a:spLocks noGrp="1"/>
          </p:cNvSpPr>
          <p:nvPr>
            <p:ph type="sldNum" sz="quarter" idx="12"/>
          </p:nvPr>
        </p:nvSpPr>
        <p:spPr/>
        <p:txBody>
          <a:bodyPr/>
          <a:lstStyle/>
          <a:p>
            <a:fld id="{64A73B7B-B545-4723-8D44-5CC401310D8B}" type="slidenum">
              <a:rPr lang="en-US" smtClean="0"/>
              <a:t>16</a:t>
            </a:fld>
            <a:endParaRPr lang="en-US" dirty="0"/>
          </a:p>
        </p:txBody>
      </p:sp>
      <p:sp>
        <p:nvSpPr>
          <p:cNvPr id="19" name="TextBox 18">
            <a:extLst>
              <a:ext uri="{FF2B5EF4-FFF2-40B4-BE49-F238E27FC236}">
                <a16:creationId xmlns:a16="http://schemas.microsoft.com/office/drawing/2014/main" id="{EC306D9C-7264-4501-B27F-6F683FC70AA0}"/>
              </a:ext>
            </a:extLst>
          </p:cNvPr>
          <p:cNvSpPr txBox="1"/>
          <p:nvPr/>
        </p:nvSpPr>
        <p:spPr>
          <a:xfrm>
            <a:off x="154379" y="1077634"/>
            <a:ext cx="6430806" cy="830997"/>
          </a:xfrm>
          <a:prstGeom prst="rect">
            <a:avLst/>
          </a:prstGeom>
          <a:noFill/>
        </p:spPr>
        <p:txBody>
          <a:bodyPr wrap="square">
            <a:spAutoFit/>
          </a:bodyPr>
          <a:lstStyle/>
          <a:p>
            <a:pPr marL="342900" indent="-342900">
              <a:buFont typeface="Arial" panose="020B0604020202020204" pitchFamily="34" charset="0"/>
              <a:buChar char="•"/>
            </a:pPr>
            <a:r>
              <a:rPr lang="en-US" sz="2400" dirty="0"/>
              <a:t>Get all of the fees, on all of the chains!</a:t>
            </a:r>
          </a:p>
          <a:p>
            <a:pPr marL="342900" indent="-342900">
              <a:buFont typeface="Arial" panose="020B0604020202020204" pitchFamily="34" charset="0"/>
              <a:buChar char="•"/>
            </a:pPr>
            <a:r>
              <a:rPr lang="en-US" sz="2400" dirty="0"/>
              <a:t>Miners can ignore Sidechain / Altcoin software.</a:t>
            </a:r>
          </a:p>
        </p:txBody>
      </p:sp>
      <p:sp>
        <p:nvSpPr>
          <p:cNvPr id="20" name="Footer Placeholder 4">
            <a:extLst>
              <a:ext uri="{FF2B5EF4-FFF2-40B4-BE49-F238E27FC236}">
                <a16:creationId xmlns:a16="http://schemas.microsoft.com/office/drawing/2014/main" id="{5B27CDF5-9A3A-46E9-9192-EEEC9A4476FB}"/>
              </a:ext>
            </a:extLst>
          </p:cNvPr>
          <p:cNvSpPr>
            <a:spLocks noGrp="1"/>
          </p:cNvSpPr>
          <p:nvPr>
            <p:ph type="ftr" sz="quarter" idx="11"/>
          </p:nvPr>
        </p:nvSpPr>
        <p:spPr>
          <a:xfrm>
            <a:off x="154379" y="6378499"/>
            <a:ext cx="11447813" cy="365125"/>
          </a:xfrm>
        </p:spPr>
        <p:txBody>
          <a:bodyPr/>
          <a:lstStyle/>
          <a:p>
            <a:r>
              <a:rPr lang="en-US" u="sng" dirty="0">
                <a:solidFill>
                  <a:schemeClr val="bg1">
                    <a:lumMod val="75000"/>
                  </a:schemeClr>
                </a:solidFill>
              </a:rPr>
              <a:t>Telegram:</a:t>
            </a:r>
            <a:r>
              <a:rPr lang="en-US" dirty="0"/>
              <a:t> t.me/</a:t>
            </a:r>
            <a:r>
              <a:rPr lang="en-US" dirty="0" err="1"/>
              <a:t>DcInsiders</a:t>
            </a:r>
            <a:r>
              <a:rPr lang="en-US" dirty="0"/>
              <a:t>     </a:t>
            </a:r>
            <a:r>
              <a:rPr lang="en-US" u="sng" dirty="0">
                <a:solidFill>
                  <a:schemeClr val="bg1">
                    <a:lumMod val="85000"/>
                  </a:schemeClr>
                </a:solidFill>
              </a:rPr>
              <a:t>Website:</a:t>
            </a:r>
            <a:r>
              <a:rPr lang="en-US" dirty="0">
                <a:solidFill>
                  <a:schemeClr val="bg1">
                    <a:lumMod val="85000"/>
                  </a:schemeClr>
                </a:solidFill>
              </a:rPr>
              <a:t> </a:t>
            </a:r>
            <a:r>
              <a:rPr lang="en-US" dirty="0"/>
              <a:t>www.drivechain.info        </a:t>
            </a:r>
            <a:r>
              <a:rPr lang="en-US" u="sng" dirty="0">
                <a:solidFill>
                  <a:schemeClr val="bg1">
                    <a:lumMod val="75000"/>
                  </a:schemeClr>
                </a:solidFill>
              </a:rPr>
              <a:t>Paul’s Twitter:</a:t>
            </a:r>
            <a:r>
              <a:rPr lang="en-US" dirty="0">
                <a:solidFill>
                  <a:schemeClr val="bg1">
                    <a:lumMod val="75000"/>
                  </a:schemeClr>
                </a:solidFill>
              </a:rPr>
              <a:t> </a:t>
            </a:r>
            <a:r>
              <a:rPr lang="en-US" dirty="0"/>
              <a:t>@truthcoin</a:t>
            </a:r>
          </a:p>
        </p:txBody>
      </p:sp>
      <p:sp>
        <p:nvSpPr>
          <p:cNvPr id="6" name="TextBox 5">
            <a:extLst>
              <a:ext uri="{FF2B5EF4-FFF2-40B4-BE49-F238E27FC236}">
                <a16:creationId xmlns:a16="http://schemas.microsoft.com/office/drawing/2014/main" id="{B641CA9C-1CDA-49F1-A222-BAE621AB499F}"/>
              </a:ext>
            </a:extLst>
          </p:cNvPr>
          <p:cNvSpPr txBox="1"/>
          <p:nvPr/>
        </p:nvSpPr>
        <p:spPr>
          <a:xfrm>
            <a:off x="6947105" y="5900790"/>
            <a:ext cx="4796287" cy="369332"/>
          </a:xfrm>
          <a:prstGeom prst="rect">
            <a:avLst/>
          </a:prstGeom>
          <a:noFill/>
        </p:spPr>
        <p:txBody>
          <a:bodyPr wrap="square" rtlCol="0">
            <a:spAutoFit/>
          </a:bodyPr>
          <a:lstStyle/>
          <a:p>
            <a:r>
              <a:rPr lang="en-US" dirty="0"/>
              <a:t>Taken from </a:t>
            </a:r>
            <a:r>
              <a:rPr lang="en-US" dirty="0">
                <a:hlinkClick r:id="rId3"/>
              </a:rPr>
              <a:t>https://cryptofees.info/</a:t>
            </a:r>
            <a:r>
              <a:rPr lang="en-US" dirty="0"/>
              <a:t> this morning.</a:t>
            </a:r>
          </a:p>
        </p:txBody>
      </p:sp>
      <p:pic>
        <p:nvPicPr>
          <p:cNvPr id="8" name="Picture 7">
            <a:extLst>
              <a:ext uri="{FF2B5EF4-FFF2-40B4-BE49-F238E27FC236}">
                <a16:creationId xmlns:a16="http://schemas.microsoft.com/office/drawing/2014/main" id="{7DF478C0-71C0-4379-8158-AAB3CD27CA03}"/>
              </a:ext>
            </a:extLst>
          </p:cNvPr>
          <p:cNvPicPr>
            <a:picLocks noChangeAspect="1"/>
          </p:cNvPicPr>
          <p:nvPr/>
        </p:nvPicPr>
        <p:blipFill>
          <a:blip r:embed="rId4"/>
          <a:stretch>
            <a:fillRect/>
          </a:stretch>
        </p:blipFill>
        <p:spPr>
          <a:xfrm>
            <a:off x="6785154" y="1310167"/>
            <a:ext cx="5094787" cy="4527123"/>
          </a:xfrm>
          <a:prstGeom prst="rect">
            <a:avLst/>
          </a:prstGeom>
          <a:ln>
            <a:noFill/>
          </a:ln>
          <a:effectLst>
            <a:outerShdw blurRad="292100" dist="139700" dir="2700000" algn="tl" rotWithShape="0">
              <a:srgbClr val="333333">
                <a:alpha val="65000"/>
              </a:srgbClr>
            </a:outerShdw>
          </a:effectLst>
        </p:spPr>
      </p:pic>
      <p:sp>
        <p:nvSpPr>
          <p:cNvPr id="3" name="Rectangle 2">
            <a:extLst>
              <a:ext uri="{FF2B5EF4-FFF2-40B4-BE49-F238E27FC236}">
                <a16:creationId xmlns:a16="http://schemas.microsoft.com/office/drawing/2014/main" id="{59E2C41D-B96C-4220-BEED-07A1697DE388}"/>
              </a:ext>
            </a:extLst>
          </p:cNvPr>
          <p:cNvSpPr/>
          <p:nvPr/>
        </p:nvSpPr>
        <p:spPr>
          <a:xfrm>
            <a:off x="10366989" y="5955395"/>
            <a:ext cx="1563647" cy="28704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June 4, 2021</a:t>
            </a:r>
          </a:p>
        </p:txBody>
      </p:sp>
      <p:pic>
        <p:nvPicPr>
          <p:cNvPr id="10" name="Picture 9">
            <a:extLst>
              <a:ext uri="{FF2B5EF4-FFF2-40B4-BE49-F238E27FC236}">
                <a16:creationId xmlns:a16="http://schemas.microsoft.com/office/drawing/2014/main" id="{383BF93D-C48F-4204-8FA0-337B61D6DBD7}"/>
              </a:ext>
            </a:extLst>
          </p:cNvPr>
          <p:cNvPicPr>
            <a:picLocks noChangeAspect="1"/>
          </p:cNvPicPr>
          <p:nvPr/>
        </p:nvPicPr>
        <p:blipFill>
          <a:blip r:embed="rId5"/>
          <a:stretch>
            <a:fillRect/>
          </a:stretch>
        </p:blipFill>
        <p:spPr>
          <a:xfrm>
            <a:off x="269082" y="2290404"/>
            <a:ext cx="6835652" cy="3502009"/>
          </a:xfrm>
          <a:prstGeom prst="rect">
            <a:avLst/>
          </a:prstGeom>
          <a:ln>
            <a:noFill/>
          </a:ln>
          <a:effectLst>
            <a:outerShdw blurRad="292100" dist="139700" dir="2700000" algn="tl" rotWithShape="0">
              <a:srgbClr val="333333">
                <a:alpha val="65000"/>
              </a:srgbClr>
            </a:outerShdw>
          </a:effectLst>
        </p:spPr>
      </p:pic>
      <p:pic>
        <p:nvPicPr>
          <p:cNvPr id="15" name="Picture 14">
            <a:extLst>
              <a:ext uri="{FF2B5EF4-FFF2-40B4-BE49-F238E27FC236}">
                <a16:creationId xmlns:a16="http://schemas.microsoft.com/office/drawing/2014/main" id="{E698BA1A-D60D-44B9-B903-452F4E3846C6}"/>
              </a:ext>
            </a:extLst>
          </p:cNvPr>
          <p:cNvPicPr>
            <a:picLocks noChangeAspect="1"/>
          </p:cNvPicPr>
          <p:nvPr/>
        </p:nvPicPr>
        <p:blipFill>
          <a:blip r:embed="rId6"/>
          <a:stretch>
            <a:fillRect/>
          </a:stretch>
        </p:blipFill>
        <p:spPr>
          <a:xfrm>
            <a:off x="154379" y="6038774"/>
            <a:ext cx="5010150" cy="704850"/>
          </a:xfrm>
          <a:prstGeom prst="rect">
            <a:avLst/>
          </a:prstGeom>
          <a:ln>
            <a:noFill/>
          </a:ln>
          <a:effectLst>
            <a:outerShdw blurRad="292100" dist="139700" dir="2700000" algn="tl" rotWithShape="0">
              <a:srgbClr val="333333">
                <a:alpha val="65000"/>
              </a:srgbClr>
            </a:outerShdw>
          </a:effectLst>
        </p:spPr>
      </p:pic>
      <p:pic>
        <p:nvPicPr>
          <p:cNvPr id="17" name="Picture 16">
            <a:extLst>
              <a:ext uri="{FF2B5EF4-FFF2-40B4-BE49-F238E27FC236}">
                <a16:creationId xmlns:a16="http://schemas.microsoft.com/office/drawing/2014/main" id="{47810BBA-1E7E-4EE6-8707-D030A8F49604}"/>
              </a:ext>
            </a:extLst>
          </p:cNvPr>
          <p:cNvPicPr>
            <a:picLocks noChangeAspect="1"/>
          </p:cNvPicPr>
          <p:nvPr/>
        </p:nvPicPr>
        <p:blipFill>
          <a:blip r:embed="rId7"/>
          <a:stretch>
            <a:fillRect/>
          </a:stretch>
        </p:blipFill>
        <p:spPr>
          <a:xfrm>
            <a:off x="5816373" y="5694755"/>
            <a:ext cx="5133975" cy="109537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0642581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178172-238F-4EE5-BF4B-EBF9B9152957}"/>
              </a:ext>
            </a:extLst>
          </p:cNvPr>
          <p:cNvSpPr>
            <a:spLocks noGrp="1"/>
          </p:cNvSpPr>
          <p:nvPr>
            <p:ph type="title"/>
          </p:nvPr>
        </p:nvSpPr>
        <p:spPr/>
        <p:txBody>
          <a:bodyPr/>
          <a:lstStyle/>
          <a:p>
            <a:r>
              <a:rPr lang="en-US" dirty="0"/>
              <a:t>(#3) Improve Mining Incentives (</a:t>
            </a:r>
            <a:r>
              <a:rPr lang="en-US" dirty="0" err="1"/>
              <a:t>Bip</a:t>
            </a:r>
            <a:r>
              <a:rPr lang="en-US" dirty="0"/>
              <a:t> 301)</a:t>
            </a:r>
          </a:p>
        </p:txBody>
      </p:sp>
      <p:sp>
        <p:nvSpPr>
          <p:cNvPr id="5" name="Slide Number Placeholder 4">
            <a:extLst>
              <a:ext uri="{FF2B5EF4-FFF2-40B4-BE49-F238E27FC236}">
                <a16:creationId xmlns:a16="http://schemas.microsoft.com/office/drawing/2014/main" id="{CE6ADE29-EE33-41D7-90FB-E6EF0FA9BD46}"/>
              </a:ext>
            </a:extLst>
          </p:cNvPr>
          <p:cNvSpPr>
            <a:spLocks noGrp="1"/>
          </p:cNvSpPr>
          <p:nvPr>
            <p:ph type="sldNum" sz="quarter" idx="12"/>
          </p:nvPr>
        </p:nvSpPr>
        <p:spPr/>
        <p:txBody>
          <a:bodyPr/>
          <a:lstStyle/>
          <a:p>
            <a:fld id="{64A73B7B-B545-4723-8D44-5CC401310D8B}" type="slidenum">
              <a:rPr lang="en-US" smtClean="0"/>
              <a:t>17</a:t>
            </a:fld>
            <a:endParaRPr lang="en-US" dirty="0"/>
          </a:p>
        </p:txBody>
      </p:sp>
      <p:sp>
        <p:nvSpPr>
          <p:cNvPr id="19" name="TextBox 18">
            <a:extLst>
              <a:ext uri="{FF2B5EF4-FFF2-40B4-BE49-F238E27FC236}">
                <a16:creationId xmlns:a16="http://schemas.microsoft.com/office/drawing/2014/main" id="{EC306D9C-7264-4501-B27F-6F683FC70AA0}"/>
              </a:ext>
            </a:extLst>
          </p:cNvPr>
          <p:cNvSpPr txBox="1"/>
          <p:nvPr/>
        </p:nvSpPr>
        <p:spPr>
          <a:xfrm>
            <a:off x="154379" y="1077634"/>
            <a:ext cx="6430806" cy="830997"/>
          </a:xfrm>
          <a:prstGeom prst="rect">
            <a:avLst/>
          </a:prstGeom>
          <a:noFill/>
        </p:spPr>
        <p:txBody>
          <a:bodyPr wrap="square">
            <a:spAutoFit/>
          </a:bodyPr>
          <a:lstStyle/>
          <a:p>
            <a:pPr marL="342900" indent="-342900">
              <a:buFont typeface="Arial" panose="020B0604020202020204" pitchFamily="34" charset="0"/>
              <a:buChar char="•"/>
            </a:pPr>
            <a:r>
              <a:rPr lang="en-US" sz="2400" dirty="0"/>
              <a:t>Get all of the fees, on all of the chains!</a:t>
            </a:r>
          </a:p>
          <a:p>
            <a:pPr marL="342900" indent="-342900">
              <a:buFont typeface="Arial" panose="020B0604020202020204" pitchFamily="34" charset="0"/>
              <a:buChar char="•"/>
            </a:pPr>
            <a:r>
              <a:rPr lang="en-US" sz="2400" dirty="0"/>
              <a:t>Miners can ignore Sidechain / Altcoin software.</a:t>
            </a:r>
          </a:p>
        </p:txBody>
      </p:sp>
      <p:sp>
        <p:nvSpPr>
          <p:cNvPr id="20" name="Footer Placeholder 4">
            <a:extLst>
              <a:ext uri="{FF2B5EF4-FFF2-40B4-BE49-F238E27FC236}">
                <a16:creationId xmlns:a16="http://schemas.microsoft.com/office/drawing/2014/main" id="{5B27CDF5-9A3A-46E9-9192-EEEC9A4476FB}"/>
              </a:ext>
            </a:extLst>
          </p:cNvPr>
          <p:cNvSpPr>
            <a:spLocks noGrp="1"/>
          </p:cNvSpPr>
          <p:nvPr>
            <p:ph type="ftr" sz="quarter" idx="11"/>
          </p:nvPr>
        </p:nvSpPr>
        <p:spPr>
          <a:xfrm>
            <a:off x="154379" y="6378499"/>
            <a:ext cx="11447813" cy="365125"/>
          </a:xfrm>
        </p:spPr>
        <p:txBody>
          <a:bodyPr/>
          <a:lstStyle/>
          <a:p>
            <a:r>
              <a:rPr lang="en-US" u="sng" dirty="0">
                <a:solidFill>
                  <a:schemeClr val="bg1">
                    <a:lumMod val="75000"/>
                  </a:schemeClr>
                </a:solidFill>
              </a:rPr>
              <a:t>Telegram:</a:t>
            </a:r>
            <a:r>
              <a:rPr lang="en-US" dirty="0"/>
              <a:t> t.me/</a:t>
            </a:r>
            <a:r>
              <a:rPr lang="en-US" dirty="0" err="1"/>
              <a:t>DcInsiders</a:t>
            </a:r>
            <a:r>
              <a:rPr lang="en-US" dirty="0"/>
              <a:t>     </a:t>
            </a:r>
            <a:r>
              <a:rPr lang="en-US" u="sng" dirty="0">
                <a:solidFill>
                  <a:schemeClr val="bg1">
                    <a:lumMod val="85000"/>
                  </a:schemeClr>
                </a:solidFill>
              </a:rPr>
              <a:t>Website:</a:t>
            </a:r>
            <a:r>
              <a:rPr lang="en-US" dirty="0">
                <a:solidFill>
                  <a:schemeClr val="bg1">
                    <a:lumMod val="85000"/>
                  </a:schemeClr>
                </a:solidFill>
              </a:rPr>
              <a:t> </a:t>
            </a:r>
            <a:r>
              <a:rPr lang="en-US" dirty="0"/>
              <a:t>www.drivechain.info        </a:t>
            </a:r>
            <a:r>
              <a:rPr lang="en-US" u="sng" dirty="0">
                <a:solidFill>
                  <a:schemeClr val="bg1">
                    <a:lumMod val="75000"/>
                  </a:schemeClr>
                </a:solidFill>
              </a:rPr>
              <a:t>Paul’s Twitter:</a:t>
            </a:r>
            <a:r>
              <a:rPr lang="en-US" dirty="0">
                <a:solidFill>
                  <a:schemeClr val="bg1">
                    <a:lumMod val="75000"/>
                  </a:schemeClr>
                </a:solidFill>
              </a:rPr>
              <a:t> </a:t>
            </a:r>
            <a:r>
              <a:rPr lang="en-US" dirty="0"/>
              <a:t>@truthcoin</a:t>
            </a:r>
          </a:p>
        </p:txBody>
      </p:sp>
      <p:sp>
        <p:nvSpPr>
          <p:cNvPr id="6" name="TextBox 5">
            <a:extLst>
              <a:ext uri="{FF2B5EF4-FFF2-40B4-BE49-F238E27FC236}">
                <a16:creationId xmlns:a16="http://schemas.microsoft.com/office/drawing/2014/main" id="{B641CA9C-1CDA-49F1-A222-BAE621AB499F}"/>
              </a:ext>
            </a:extLst>
          </p:cNvPr>
          <p:cNvSpPr txBox="1"/>
          <p:nvPr/>
        </p:nvSpPr>
        <p:spPr>
          <a:xfrm>
            <a:off x="6947105" y="5900790"/>
            <a:ext cx="4796287" cy="369332"/>
          </a:xfrm>
          <a:prstGeom prst="rect">
            <a:avLst/>
          </a:prstGeom>
          <a:noFill/>
        </p:spPr>
        <p:txBody>
          <a:bodyPr wrap="square" rtlCol="0">
            <a:spAutoFit/>
          </a:bodyPr>
          <a:lstStyle/>
          <a:p>
            <a:r>
              <a:rPr lang="en-US" dirty="0"/>
              <a:t>Taken from </a:t>
            </a:r>
            <a:r>
              <a:rPr lang="en-US" dirty="0">
                <a:hlinkClick r:id="rId3"/>
              </a:rPr>
              <a:t>https://cryptofees.info/</a:t>
            </a:r>
            <a:r>
              <a:rPr lang="en-US" dirty="0"/>
              <a:t> this morning.</a:t>
            </a:r>
          </a:p>
        </p:txBody>
      </p:sp>
      <p:pic>
        <p:nvPicPr>
          <p:cNvPr id="8" name="Picture 7">
            <a:extLst>
              <a:ext uri="{FF2B5EF4-FFF2-40B4-BE49-F238E27FC236}">
                <a16:creationId xmlns:a16="http://schemas.microsoft.com/office/drawing/2014/main" id="{7DF478C0-71C0-4379-8158-AAB3CD27CA03}"/>
              </a:ext>
            </a:extLst>
          </p:cNvPr>
          <p:cNvPicPr>
            <a:picLocks noChangeAspect="1"/>
          </p:cNvPicPr>
          <p:nvPr/>
        </p:nvPicPr>
        <p:blipFill>
          <a:blip r:embed="rId4"/>
          <a:stretch>
            <a:fillRect/>
          </a:stretch>
        </p:blipFill>
        <p:spPr>
          <a:xfrm>
            <a:off x="6785154" y="1310167"/>
            <a:ext cx="5094787" cy="4527123"/>
          </a:xfrm>
          <a:prstGeom prst="rect">
            <a:avLst/>
          </a:prstGeom>
          <a:ln>
            <a:noFill/>
          </a:ln>
          <a:effectLst>
            <a:outerShdw blurRad="292100" dist="139700" dir="2700000" algn="tl" rotWithShape="0">
              <a:srgbClr val="333333">
                <a:alpha val="65000"/>
              </a:srgbClr>
            </a:outerShdw>
          </a:effectLst>
        </p:spPr>
      </p:pic>
      <p:sp>
        <p:nvSpPr>
          <p:cNvPr id="3" name="Rectangle 2">
            <a:extLst>
              <a:ext uri="{FF2B5EF4-FFF2-40B4-BE49-F238E27FC236}">
                <a16:creationId xmlns:a16="http://schemas.microsoft.com/office/drawing/2014/main" id="{59E2C41D-B96C-4220-BEED-07A1697DE388}"/>
              </a:ext>
            </a:extLst>
          </p:cNvPr>
          <p:cNvSpPr/>
          <p:nvPr/>
        </p:nvSpPr>
        <p:spPr>
          <a:xfrm>
            <a:off x="10366989" y="5955395"/>
            <a:ext cx="1563647" cy="28704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June 4, 2021</a:t>
            </a:r>
          </a:p>
        </p:txBody>
      </p:sp>
      <p:pic>
        <p:nvPicPr>
          <p:cNvPr id="10" name="Picture 9">
            <a:extLst>
              <a:ext uri="{FF2B5EF4-FFF2-40B4-BE49-F238E27FC236}">
                <a16:creationId xmlns:a16="http://schemas.microsoft.com/office/drawing/2014/main" id="{383BF93D-C48F-4204-8FA0-337B61D6DBD7}"/>
              </a:ext>
            </a:extLst>
          </p:cNvPr>
          <p:cNvPicPr>
            <a:picLocks noChangeAspect="1"/>
          </p:cNvPicPr>
          <p:nvPr/>
        </p:nvPicPr>
        <p:blipFill>
          <a:blip r:embed="rId5"/>
          <a:stretch>
            <a:fillRect/>
          </a:stretch>
        </p:blipFill>
        <p:spPr>
          <a:xfrm>
            <a:off x="269082" y="2290404"/>
            <a:ext cx="6835652" cy="3502009"/>
          </a:xfrm>
          <a:prstGeom prst="rect">
            <a:avLst/>
          </a:prstGeom>
          <a:ln>
            <a:noFill/>
          </a:ln>
          <a:effectLst>
            <a:outerShdw blurRad="292100" dist="139700" dir="2700000" algn="tl" rotWithShape="0">
              <a:srgbClr val="333333">
                <a:alpha val="65000"/>
              </a:srgbClr>
            </a:outerShdw>
          </a:effectLst>
        </p:spPr>
      </p:pic>
      <p:sp>
        <p:nvSpPr>
          <p:cNvPr id="4" name="Rectangle 3">
            <a:extLst>
              <a:ext uri="{FF2B5EF4-FFF2-40B4-BE49-F238E27FC236}">
                <a16:creationId xmlns:a16="http://schemas.microsoft.com/office/drawing/2014/main" id="{41DA8566-5CD2-46E1-A755-AAA7CF2F0AD1}"/>
              </a:ext>
            </a:extLst>
          </p:cNvPr>
          <p:cNvSpPr/>
          <p:nvPr/>
        </p:nvSpPr>
        <p:spPr>
          <a:xfrm>
            <a:off x="269082" y="3180701"/>
            <a:ext cx="3846983" cy="496598"/>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D15CD45-4770-43C8-8551-E04C69048D40}"/>
              </a:ext>
            </a:extLst>
          </p:cNvPr>
          <p:cNvSpPr/>
          <p:nvPr/>
        </p:nvSpPr>
        <p:spPr>
          <a:xfrm>
            <a:off x="154379" y="5282119"/>
            <a:ext cx="4116065" cy="36512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89CE9A5F-44C0-4A77-B84C-BF1C6E371761}"/>
              </a:ext>
            </a:extLst>
          </p:cNvPr>
          <p:cNvPicPr>
            <a:picLocks noChangeAspect="1"/>
          </p:cNvPicPr>
          <p:nvPr/>
        </p:nvPicPr>
        <p:blipFill>
          <a:blip r:embed="rId6"/>
          <a:stretch>
            <a:fillRect/>
          </a:stretch>
        </p:blipFill>
        <p:spPr>
          <a:xfrm>
            <a:off x="154379" y="6038774"/>
            <a:ext cx="5010150" cy="704850"/>
          </a:xfrm>
          <a:prstGeom prst="rect">
            <a:avLst/>
          </a:prstGeom>
          <a:ln>
            <a:noFill/>
          </a:ln>
          <a:effectLst>
            <a:outerShdw blurRad="292100" dist="139700" dir="2700000" algn="tl" rotWithShape="0">
              <a:srgbClr val="333333">
                <a:alpha val="65000"/>
              </a:srgbClr>
            </a:outerShdw>
          </a:effectLst>
        </p:spPr>
      </p:pic>
      <p:pic>
        <p:nvPicPr>
          <p:cNvPr id="13" name="Picture 12">
            <a:extLst>
              <a:ext uri="{FF2B5EF4-FFF2-40B4-BE49-F238E27FC236}">
                <a16:creationId xmlns:a16="http://schemas.microsoft.com/office/drawing/2014/main" id="{DFCE0664-DAB1-403D-A822-32666B16A39F}"/>
              </a:ext>
            </a:extLst>
          </p:cNvPr>
          <p:cNvPicPr>
            <a:picLocks noChangeAspect="1"/>
          </p:cNvPicPr>
          <p:nvPr/>
        </p:nvPicPr>
        <p:blipFill>
          <a:blip r:embed="rId7"/>
          <a:stretch>
            <a:fillRect/>
          </a:stretch>
        </p:blipFill>
        <p:spPr>
          <a:xfrm>
            <a:off x="5816373" y="5694755"/>
            <a:ext cx="5133975" cy="109537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1943319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2C7965F2-A659-49ED-8238-405F920F0AB3}"/>
              </a:ext>
            </a:extLst>
          </p:cNvPr>
          <p:cNvPicPr>
            <a:picLocks noChangeAspect="1"/>
          </p:cNvPicPr>
          <p:nvPr/>
        </p:nvPicPr>
        <p:blipFill>
          <a:blip r:embed="rId3"/>
          <a:stretch>
            <a:fillRect/>
          </a:stretch>
        </p:blipFill>
        <p:spPr>
          <a:xfrm>
            <a:off x="269082" y="2290404"/>
            <a:ext cx="6835652" cy="3502009"/>
          </a:xfrm>
          <a:prstGeom prst="rect">
            <a:avLst/>
          </a:prstGeom>
          <a:ln>
            <a:noFill/>
          </a:ln>
          <a:effectLst>
            <a:outerShdw blurRad="292100" dist="139700" dir="2700000" algn="tl" rotWithShape="0">
              <a:srgbClr val="333333">
                <a:alpha val="65000"/>
              </a:srgbClr>
            </a:outerShdw>
          </a:effectLst>
        </p:spPr>
      </p:pic>
      <p:sp>
        <p:nvSpPr>
          <p:cNvPr id="33" name="Rectangle 32">
            <a:extLst>
              <a:ext uri="{FF2B5EF4-FFF2-40B4-BE49-F238E27FC236}">
                <a16:creationId xmlns:a16="http://schemas.microsoft.com/office/drawing/2014/main" id="{D5F4CA59-61B0-4DB5-8FE0-EA8BA0253848}"/>
              </a:ext>
            </a:extLst>
          </p:cNvPr>
          <p:cNvSpPr/>
          <p:nvPr/>
        </p:nvSpPr>
        <p:spPr>
          <a:xfrm>
            <a:off x="269082" y="3180701"/>
            <a:ext cx="3846983" cy="496598"/>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2BC2FFA8-B9B8-4B2F-80B2-10DDEC3933B0}"/>
              </a:ext>
            </a:extLst>
          </p:cNvPr>
          <p:cNvSpPr/>
          <p:nvPr/>
        </p:nvSpPr>
        <p:spPr>
          <a:xfrm>
            <a:off x="154379" y="5282119"/>
            <a:ext cx="4116065" cy="36512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8DE6A5BE-4618-40CA-A357-06B903083225}"/>
              </a:ext>
            </a:extLst>
          </p:cNvPr>
          <p:cNvSpPr txBox="1"/>
          <p:nvPr/>
        </p:nvSpPr>
        <p:spPr>
          <a:xfrm>
            <a:off x="154379" y="1077634"/>
            <a:ext cx="6430806" cy="830997"/>
          </a:xfrm>
          <a:prstGeom prst="rect">
            <a:avLst/>
          </a:prstGeom>
          <a:noFill/>
        </p:spPr>
        <p:txBody>
          <a:bodyPr wrap="square">
            <a:spAutoFit/>
          </a:bodyPr>
          <a:lstStyle/>
          <a:p>
            <a:pPr marL="342900" indent="-342900">
              <a:buFont typeface="Arial" panose="020B0604020202020204" pitchFamily="34" charset="0"/>
              <a:buChar char="•"/>
            </a:pPr>
            <a:r>
              <a:rPr lang="en-US" sz="2400" dirty="0"/>
              <a:t>Get all of the fees, on all of the chains!</a:t>
            </a:r>
          </a:p>
          <a:p>
            <a:pPr marL="342900" indent="-342900">
              <a:buFont typeface="Arial" panose="020B0604020202020204" pitchFamily="34" charset="0"/>
              <a:buChar char="•"/>
            </a:pPr>
            <a:r>
              <a:rPr lang="en-US" sz="2400" dirty="0"/>
              <a:t>Miners can ignore Sidechain / Altcoin software.</a:t>
            </a:r>
          </a:p>
        </p:txBody>
      </p:sp>
      <p:sp>
        <p:nvSpPr>
          <p:cNvPr id="2" name="Title 1">
            <a:extLst>
              <a:ext uri="{FF2B5EF4-FFF2-40B4-BE49-F238E27FC236}">
                <a16:creationId xmlns:a16="http://schemas.microsoft.com/office/drawing/2014/main" id="{DC178172-238F-4EE5-BF4B-EBF9B9152957}"/>
              </a:ext>
            </a:extLst>
          </p:cNvPr>
          <p:cNvSpPr>
            <a:spLocks noGrp="1"/>
          </p:cNvSpPr>
          <p:nvPr>
            <p:ph type="title"/>
          </p:nvPr>
        </p:nvSpPr>
        <p:spPr/>
        <p:txBody>
          <a:bodyPr/>
          <a:lstStyle/>
          <a:p>
            <a:r>
              <a:rPr lang="en-US" dirty="0"/>
              <a:t>(#3) Improve Mining Incentives (</a:t>
            </a:r>
            <a:r>
              <a:rPr lang="en-US" dirty="0" err="1"/>
              <a:t>Bip</a:t>
            </a:r>
            <a:r>
              <a:rPr lang="en-US" dirty="0"/>
              <a:t> 301)</a:t>
            </a:r>
          </a:p>
        </p:txBody>
      </p:sp>
      <p:sp>
        <p:nvSpPr>
          <p:cNvPr id="5" name="Slide Number Placeholder 4">
            <a:extLst>
              <a:ext uri="{FF2B5EF4-FFF2-40B4-BE49-F238E27FC236}">
                <a16:creationId xmlns:a16="http://schemas.microsoft.com/office/drawing/2014/main" id="{CE6ADE29-EE33-41D7-90FB-E6EF0FA9BD46}"/>
              </a:ext>
            </a:extLst>
          </p:cNvPr>
          <p:cNvSpPr>
            <a:spLocks noGrp="1"/>
          </p:cNvSpPr>
          <p:nvPr>
            <p:ph type="sldNum" sz="quarter" idx="12"/>
          </p:nvPr>
        </p:nvSpPr>
        <p:spPr/>
        <p:txBody>
          <a:bodyPr/>
          <a:lstStyle/>
          <a:p>
            <a:fld id="{64A73B7B-B545-4723-8D44-5CC401310D8B}" type="slidenum">
              <a:rPr lang="en-US" smtClean="0"/>
              <a:t>18</a:t>
            </a:fld>
            <a:endParaRPr lang="en-US" dirty="0"/>
          </a:p>
        </p:txBody>
      </p:sp>
      <p:sp>
        <p:nvSpPr>
          <p:cNvPr id="20" name="Footer Placeholder 4">
            <a:extLst>
              <a:ext uri="{FF2B5EF4-FFF2-40B4-BE49-F238E27FC236}">
                <a16:creationId xmlns:a16="http://schemas.microsoft.com/office/drawing/2014/main" id="{5B27CDF5-9A3A-46E9-9192-EEEC9A4476FB}"/>
              </a:ext>
            </a:extLst>
          </p:cNvPr>
          <p:cNvSpPr>
            <a:spLocks noGrp="1"/>
          </p:cNvSpPr>
          <p:nvPr>
            <p:ph type="ftr" sz="quarter" idx="11"/>
          </p:nvPr>
        </p:nvSpPr>
        <p:spPr>
          <a:xfrm>
            <a:off x="154379" y="6378499"/>
            <a:ext cx="11447813" cy="365125"/>
          </a:xfrm>
        </p:spPr>
        <p:txBody>
          <a:bodyPr/>
          <a:lstStyle/>
          <a:p>
            <a:r>
              <a:rPr lang="en-US" u="sng" dirty="0">
                <a:solidFill>
                  <a:schemeClr val="bg1">
                    <a:lumMod val="75000"/>
                  </a:schemeClr>
                </a:solidFill>
              </a:rPr>
              <a:t>Telegram:</a:t>
            </a:r>
            <a:r>
              <a:rPr lang="en-US" dirty="0"/>
              <a:t> t.me/</a:t>
            </a:r>
            <a:r>
              <a:rPr lang="en-US" dirty="0" err="1"/>
              <a:t>DcInsiders</a:t>
            </a:r>
            <a:r>
              <a:rPr lang="en-US" dirty="0"/>
              <a:t>     </a:t>
            </a:r>
            <a:r>
              <a:rPr lang="en-US" u="sng" dirty="0">
                <a:solidFill>
                  <a:schemeClr val="bg1">
                    <a:lumMod val="85000"/>
                  </a:schemeClr>
                </a:solidFill>
              </a:rPr>
              <a:t>Website:</a:t>
            </a:r>
            <a:r>
              <a:rPr lang="en-US" dirty="0">
                <a:solidFill>
                  <a:schemeClr val="bg1">
                    <a:lumMod val="85000"/>
                  </a:schemeClr>
                </a:solidFill>
              </a:rPr>
              <a:t> </a:t>
            </a:r>
            <a:r>
              <a:rPr lang="en-US" dirty="0"/>
              <a:t>www.drivechain.info        </a:t>
            </a:r>
            <a:r>
              <a:rPr lang="en-US" u="sng" dirty="0">
                <a:solidFill>
                  <a:schemeClr val="bg1">
                    <a:lumMod val="75000"/>
                  </a:schemeClr>
                </a:solidFill>
              </a:rPr>
              <a:t>Paul’s Twitter:</a:t>
            </a:r>
            <a:r>
              <a:rPr lang="en-US" dirty="0">
                <a:solidFill>
                  <a:schemeClr val="bg1">
                    <a:lumMod val="75000"/>
                  </a:schemeClr>
                </a:solidFill>
              </a:rPr>
              <a:t> </a:t>
            </a:r>
            <a:r>
              <a:rPr lang="en-US" dirty="0"/>
              <a:t>@truthcoin</a:t>
            </a:r>
          </a:p>
        </p:txBody>
      </p:sp>
      <p:sp>
        <p:nvSpPr>
          <p:cNvPr id="6" name="TextBox 5">
            <a:extLst>
              <a:ext uri="{FF2B5EF4-FFF2-40B4-BE49-F238E27FC236}">
                <a16:creationId xmlns:a16="http://schemas.microsoft.com/office/drawing/2014/main" id="{B641CA9C-1CDA-49F1-A222-BAE621AB499F}"/>
              </a:ext>
            </a:extLst>
          </p:cNvPr>
          <p:cNvSpPr txBox="1"/>
          <p:nvPr/>
        </p:nvSpPr>
        <p:spPr>
          <a:xfrm>
            <a:off x="6947105" y="5900790"/>
            <a:ext cx="4796287" cy="369332"/>
          </a:xfrm>
          <a:prstGeom prst="rect">
            <a:avLst/>
          </a:prstGeom>
          <a:noFill/>
        </p:spPr>
        <p:txBody>
          <a:bodyPr wrap="square" rtlCol="0">
            <a:spAutoFit/>
          </a:bodyPr>
          <a:lstStyle/>
          <a:p>
            <a:r>
              <a:rPr lang="en-US" dirty="0"/>
              <a:t>Taken from </a:t>
            </a:r>
            <a:r>
              <a:rPr lang="en-US" dirty="0">
                <a:hlinkClick r:id="rId4"/>
              </a:rPr>
              <a:t>https://cryptofees.info/</a:t>
            </a:r>
            <a:r>
              <a:rPr lang="en-US" dirty="0"/>
              <a:t> this morning.</a:t>
            </a:r>
          </a:p>
        </p:txBody>
      </p:sp>
      <p:pic>
        <p:nvPicPr>
          <p:cNvPr id="8" name="Picture 7">
            <a:extLst>
              <a:ext uri="{FF2B5EF4-FFF2-40B4-BE49-F238E27FC236}">
                <a16:creationId xmlns:a16="http://schemas.microsoft.com/office/drawing/2014/main" id="{7DF478C0-71C0-4379-8158-AAB3CD27CA03}"/>
              </a:ext>
            </a:extLst>
          </p:cNvPr>
          <p:cNvPicPr>
            <a:picLocks noChangeAspect="1"/>
          </p:cNvPicPr>
          <p:nvPr/>
        </p:nvPicPr>
        <p:blipFill>
          <a:blip r:embed="rId5"/>
          <a:stretch>
            <a:fillRect/>
          </a:stretch>
        </p:blipFill>
        <p:spPr>
          <a:xfrm>
            <a:off x="6785154" y="1300439"/>
            <a:ext cx="5094787" cy="4527123"/>
          </a:xfrm>
          <a:prstGeom prst="rect">
            <a:avLst/>
          </a:prstGeom>
          <a:ln>
            <a:noFill/>
          </a:ln>
          <a:effectLst>
            <a:outerShdw blurRad="292100" dist="139700" dir="2700000" algn="tl" rotWithShape="0">
              <a:srgbClr val="333333">
                <a:alpha val="65000"/>
              </a:srgbClr>
            </a:outerShdw>
          </a:effectLst>
        </p:spPr>
      </p:pic>
      <p:pic>
        <p:nvPicPr>
          <p:cNvPr id="4" name="Picture 3">
            <a:extLst>
              <a:ext uri="{FF2B5EF4-FFF2-40B4-BE49-F238E27FC236}">
                <a16:creationId xmlns:a16="http://schemas.microsoft.com/office/drawing/2014/main" id="{899AC865-8C89-42ED-B0A2-63D148A1E88D}"/>
              </a:ext>
            </a:extLst>
          </p:cNvPr>
          <p:cNvPicPr>
            <a:picLocks noChangeAspect="1"/>
          </p:cNvPicPr>
          <p:nvPr/>
        </p:nvPicPr>
        <p:blipFill>
          <a:blip r:embed="rId6"/>
          <a:stretch>
            <a:fillRect/>
          </a:stretch>
        </p:blipFill>
        <p:spPr>
          <a:xfrm>
            <a:off x="1728071" y="1374202"/>
            <a:ext cx="5140246" cy="4711254"/>
          </a:xfrm>
          <a:prstGeom prst="rect">
            <a:avLst/>
          </a:prstGeom>
          <a:ln>
            <a:noFill/>
          </a:ln>
          <a:effectLst>
            <a:outerShdw blurRad="292100" dist="139700" dir="2700000" algn="tl" rotWithShape="0">
              <a:srgbClr val="333333">
                <a:alpha val="65000"/>
              </a:srgbClr>
            </a:outerShdw>
          </a:effectLst>
        </p:spPr>
      </p:pic>
      <p:sp>
        <p:nvSpPr>
          <p:cNvPr id="11" name="Rectangle 10">
            <a:extLst>
              <a:ext uri="{FF2B5EF4-FFF2-40B4-BE49-F238E27FC236}">
                <a16:creationId xmlns:a16="http://schemas.microsoft.com/office/drawing/2014/main" id="{6E6E7248-30E4-4C81-B42B-81CF13854C79}"/>
              </a:ext>
            </a:extLst>
          </p:cNvPr>
          <p:cNvSpPr/>
          <p:nvPr/>
        </p:nvSpPr>
        <p:spPr>
          <a:xfrm>
            <a:off x="10366989" y="5955395"/>
            <a:ext cx="1563647" cy="28704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June 4, 2021</a:t>
            </a:r>
          </a:p>
        </p:txBody>
      </p:sp>
      <p:sp>
        <p:nvSpPr>
          <p:cNvPr id="13" name="Rectangle 12">
            <a:extLst>
              <a:ext uri="{FF2B5EF4-FFF2-40B4-BE49-F238E27FC236}">
                <a16:creationId xmlns:a16="http://schemas.microsoft.com/office/drawing/2014/main" id="{F9B4504D-7358-469F-94F4-09F4F0E728F3}"/>
              </a:ext>
            </a:extLst>
          </p:cNvPr>
          <p:cNvSpPr/>
          <p:nvPr/>
        </p:nvSpPr>
        <p:spPr>
          <a:xfrm>
            <a:off x="3759007" y="5969738"/>
            <a:ext cx="2190455" cy="28704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November 4, 2021</a:t>
            </a:r>
          </a:p>
        </p:txBody>
      </p:sp>
      <p:cxnSp>
        <p:nvCxnSpPr>
          <p:cNvPr id="9" name="Straight Arrow Connector 8">
            <a:extLst>
              <a:ext uri="{FF2B5EF4-FFF2-40B4-BE49-F238E27FC236}">
                <a16:creationId xmlns:a16="http://schemas.microsoft.com/office/drawing/2014/main" id="{DFCB1609-C8A2-472F-8479-6D9FB83FD9D3}"/>
              </a:ext>
            </a:extLst>
          </p:cNvPr>
          <p:cNvCxnSpPr>
            <a:cxnSpLocks/>
          </p:cNvCxnSpPr>
          <p:nvPr/>
        </p:nvCxnSpPr>
        <p:spPr>
          <a:xfrm flipH="1">
            <a:off x="6585185" y="4142653"/>
            <a:ext cx="3993552" cy="11806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B7DAF596-5D9F-4CD3-9CBD-98040AFAE9E0}"/>
              </a:ext>
            </a:extLst>
          </p:cNvPr>
          <p:cNvCxnSpPr>
            <a:cxnSpLocks/>
          </p:cNvCxnSpPr>
          <p:nvPr/>
        </p:nvCxnSpPr>
        <p:spPr>
          <a:xfrm flipH="1">
            <a:off x="6585185" y="3332620"/>
            <a:ext cx="3993552" cy="143525"/>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Rounded Corners 9">
            <a:extLst>
              <a:ext uri="{FF2B5EF4-FFF2-40B4-BE49-F238E27FC236}">
                <a16:creationId xmlns:a16="http://schemas.microsoft.com/office/drawing/2014/main" id="{6DAB8386-2025-49C8-A2F4-C21D8CF335E7}"/>
              </a:ext>
            </a:extLst>
          </p:cNvPr>
          <p:cNvSpPr/>
          <p:nvPr/>
        </p:nvSpPr>
        <p:spPr>
          <a:xfrm>
            <a:off x="4568343" y="3266917"/>
            <a:ext cx="953310" cy="287049"/>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+846%</a:t>
            </a:r>
          </a:p>
        </p:txBody>
      </p:sp>
      <p:sp>
        <p:nvSpPr>
          <p:cNvPr id="25" name="Rectangle: Rounded Corners 24">
            <a:extLst>
              <a:ext uri="{FF2B5EF4-FFF2-40B4-BE49-F238E27FC236}">
                <a16:creationId xmlns:a16="http://schemas.microsoft.com/office/drawing/2014/main" id="{C7C9DD5C-2F55-4028-916C-17B53B9AC88D}"/>
              </a:ext>
            </a:extLst>
          </p:cNvPr>
          <p:cNvSpPr/>
          <p:nvPr/>
        </p:nvSpPr>
        <p:spPr>
          <a:xfrm>
            <a:off x="4568343" y="3703484"/>
            <a:ext cx="953310" cy="287049"/>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+216%</a:t>
            </a:r>
          </a:p>
        </p:txBody>
      </p:sp>
      <p:sp>
        <p:nvSpPr>
          <p:cNvPr id="26" name="Rectangle: Rounded Corners 25">
            <a:extLst>
              <a:ext uri="{FF2B5EF4-FFF2-40B4-BE49-F238E27FC236}">
                <a16:creationId xmlns:a16="http://schemas.microsoft.com/office/drawing/2014/main" id="{6C68AA74-4D20-4FDB-94F0-C3BD73B6733E}"/>
              </a:ext>
            </a:extLst>
          </p:cNvPr>
          <p:cNvSpPr/>
          <p:nvPr/>
        </p:nvSpPr>
        <p:spPr>
          <a:xfrm>
            <a:off x="4568343" y="4127427"/>
            <a:ext cx="953310" cy="287049"/>
          </a:xfrm>
          <a:prstGeom prst="roundRect">
            <a:avLst/>
          </a:prstGeom>
          <a:solidFill>
            <a:srgbClr val="FF0000"/>
          </a:solidFill>
          <a:ln>
            <a:solidFill>
              <a:srgbClr val="FF0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-52%</a:t>
            </a:r>
          </a:p>
        </p:txBody>
      </p:sp>
      <p:cxnSp>
        <p:nvCxnSpPr>
          <p:cNvPr id="27" name="Straight Arrow Connector 26">
            <a:extLst>
              <a:ext uri="{FF2B5EF4-FFF2-40B4-BE49-F238E27FC236}">
                <a16:creationId xmlns:a16="http://schemas.microsoft.com/office/drawing/2014/main" id="{19516070-ABAE-4540-9A33-80416E2FFD99}"/>
              </a:ext>
            </a:extLst>
          </p:cNvPr>
          <p:cNvCxnSpPr>
            <a:cxnSpLocks/>
          </p:cNvCxnSpPr>
          <p:nvPr/>
        </p:nvCxnSpPr>
        <p:spPr>
          <a:xfrm flipH="1">
            <a:off x="6585184" y="3737636"/>
            <a:ext cx="3993552" cy="143525"/>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90911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F77B1E-BB52-40CB-91CA-6B9416FF31E5}"/>
              </a:ext>
            </a:extLst>
          </p:cNvPr>
          <p:cNvSpPr>
            <a:spLocks noGrp="1"/>
          </p:cNvSpPr>
          <p:nvPr>
            <p:ph type="title"/>
          </p:nvPr>
        </p:nvSpPr>
        <p:spPr>
          <a:xfrm>
            <a:off x="596900" y="200025"/>
            <a:ext cx="10756900" cy="1031875"/>
          </a:xfrm>
        </p:spPr>
        <p:txBody>
          <a:bodyPr>
            <a:normAutofit/>
          </a:bodyPr>
          <a:lstStyle/>
          <a:p>
            <a:pPr algn="ctr"/>
            <a:r>
              <a:rPr lang="en-US" sz="5400" dirty="0"/>
              <a:t>Outline</a:t>
            </a:r>
          </a:p>
        </p:txBody>
      </p:sp>
      <p:sp>
        <p:nvSpPr>
          <p:cNvPr id="3" name="Content Placeholder 2">
            <a:extLst>
              <a:ext uri="{FF2B5EF4-FFF2-40B4-BE49-F238E27FC236}">
                <a16:creationId xmlns:a16="http://schemas.microsoft.com/office/drawing/2014/main" id="{6BE8B086-CA38-4458-B916-14BEB0C4E1FC}"/>
              </a:ext>
            </a:extLst>
          </p:cNvPr>
          <p:cNvSpPr>
            <a:spLocks noGrp="1"/>
          </p:cNvSpPr>
          <p:nvPr>
            <p:ph idx="1"/>
          </p:nvPr>
        </p:nvSpPr>
        <p:spPr>
          <a:xfrm>
            <a:off x="672244" y="1712989"/>
            <a:ext cx="10515600" cy="3786111"/>
          </a:xfrm>
        </p:spPr>
        <p:txBody>
          <a:bodyPr>
            <a:normAutofit/>
          </a:bodyPr>
          <a:lstStyle/>
          <a:p>
            <a:r>
              <a:rPr lang="en-US" sz="3600" dirty="0"/>
              <a:t>Title / Summary (2)</a:t>
            </a:r>
          </a:p>
          <a:p>
            <a:r>
              <a:rPr lang="en-US" sz="3600" dirty="0"/>
              <a:t>Bip300 -- Goal, Three Aspects (16)</a:t>
            </a:r>
          </a:p>
          <a:p>
            <a:r>
              <a:rPr lang="en-US" sz="3600" dirty="0"/>
              <a:t>Outline (1)  -- </a:t>
            </a:r>
            <a:r>
              <a:rPr lang="en-US" sz="3600" i="1" u="sng" dirty="0"/>
              <a:t>YOU ARE HERE</a:t>
            </a:r>
          </a:p>
          <a:p>
            <a:r>
              <a:rPr lang="en-US" sz="3600" dirty="0"/>
              <a:t>Altcoins We Should Copy (15)</a:t>
            </a:r>
          </a:p>
          <a:p>
            <a:r>
              <a:rPr lang="en-US" sz="3600" dirty="0"/>
              <a:t>The Supposed “Drawbacks” of Bip300 (2)</a:t>
            </a:r>
          </a:p>
          <a:p>
            <a:r>
              <a:rPr lang="en-US" sz="3600" dirty="0"/>
              <a:t>Ending (1)</a:t>
            </a:r>
          </a:p>
        </p:txBody>
      </p:sp>
      <p:sp>
        <p:nvSpPr>
          <p:cNvPr id="4" name="Slide Number Placeholder 3">
            <a:extLst>
              <a:ext uri="{FF2B5EF4-FFF2-40B4-BE49-F238E27FC236}">
                <a16:creationId xmlns:a16="http://schemas.microsoft.com/office/drawing/2014/main" id="{7863EDC2-1E14-4582-A229-5F36F2D3FE3A}"/>
              </a:ext>
            </a:extLst>
          </p:cNvPr>
          <p:cNvSpPr>
            <a:spLocks noGrp="1"/>
          </p:cNvSpPr>
          <p:nvPr>
            <p:ph type="sldNum" sz="quarter" idx="12"/>
          </p:nvPr>
        </p:nvSpPr>
        <p:spPr/>
        <p:txBody>
          <a:bodyPr/>
          <a:lstStyle/>
          <a:p>
            <a:fld id="{64A73B7B-B545-4723-8D44-5CC401310D8B}" type="slidenum">
              <a:rPr lang="en-US" smtClean="0"/>
              <a:t>19</a:t>
            </a:fld>
            <a:endParaRPr lang="en-US" dirty="0"/>
          </a:p>
        </p:txBody>
      </p:sp>
      <p:sp>
        <p:nvSpPr>
          <p:cNvPr id="5" name="Footer Placeholder 4">
            <a:extLst>
              <a:ext uri="{FF2B5EF4-FFF2-40B4-BE49-F238E27FC236}">
                <a16:creationId xmlns:a16="http://schemas.microsoft.com/office/drawing/2014/main" id="{492250A8-D137-4707-A12E-EDEDBC698D48}"/>
              </a:ext>
            </a:extLst>
          </p:cNvPr>
          <p:cNvSpPr>
            <a:spLocks noGrp="1"/>
          </p:cNvSpPr>
          <p:nvPr>
            <p:ph type="ftr" sz="quarter" idx="11"/>
          </p:nvPr>
        </p:nvSpPr>
        <p:spPr/>
        <p:txBody>
          <a:bodyPr/>
          <a:lstStyle/>
          <a:p>
            <a:r>
              <a:rPr lang="en-US" u="sng">
                <a:solidFill>
                  <a:schemeClr val="bg1">
                    <a:lumMod val="75000"/>
                  </a:schemeClr>
                </a:solidFill>
              </a:rPr>
              <a:t>Telegram:</a:t>
            </a:r>
            <a:r>
              <a:rPr lang="en-US"/>
              <a:t> t.me/DcInsiders     </a:t>
            </a:r>
            <a:r>
              <a:rPr lang="en-US" u="sng">
                <a:solidFill>
                  <a:schemeClr val="bg1">
                    <a:lumMod val="85000"/>
                  </a:schemeClr>
                </a:solidFill>
              </a:rPr>
              <a:t>Website:</a:t>
            </a:r>
            <a:r>
              <a:rPr lang="en-US">
                <a:solidFill>
                  <a:schemeClr val="bg1">
                    <a:lumMod val="85000"/>
                  </a:schemeClr>
                </a:solidFill>
              </a:rPr>
              <a:t> </a:t>
            </a:r>
            <a:r>
              <a:rPr lang="en-US"/>
              <a:t>www.drivechain.info        </a:t>
            </a:r>
            <a:r>
              <a:rPr lang="en-US" u="sng">
                <a:solidFill>
                  <a:schemeClr val="bg1">
                    <a:lumMod val="75000"/>
                  </a:schemeClr>
                </a:solidFill>
              </a:rPr>
              <a:t>Paul’s Twitter:</a:t>
            </a:r>
            <a:r>
              <a:rPr lang="en-US">
                <a:solidFill>
                  <a:schemeClr val="bg1">
                    <a:lumMod val="75000"/>
                  </a:schemeClr>
                </a:solidFill>
              </a:rPr>
              <a:t> </a:t>
            </a:r>
            <a:r>
              <a:rPr lang="en-US"/>
              <a:t>@truthcoin</a:t>
            </a:r>
            <a:endParaRPr lang="en-US" dirty="0"/>
          </a:p>
        </p:txBody>
      </p:sp>
      <p:sp>
        <p:nvSpPr>
          <p:cNvPr id="6" name="Rectangle: Rounded Corners 5">
            <a:extLst>
              <a:ext uri="{FF2B5EF4-FFF2-40B4-BE49-F238E27FC236}">
                <a16:creationId xmlns:a16="http://schemas.microsoft.com/office/drawing/2014/main" id="{E36D6A32-5D7E-49AD-B35B-5813FC422740}"/>
              </a:ext>
            </a:extLst>
          </p:cNvPr>
          <p:cNvSpPr/>
          <p:nvPr/>
        </p:nvSpPr>
        <p:spPr>
          <a:xfrm>
            <a:off x="274448" y="1384300"/>
            <a:ext cx="11079352" cy="1549400"/>
          </a:xfrm>
          <a:prstGeom prst="roundRect">
            <a:avLst/>
          </a:prstGeom>
          <a:noFill/>
          <a:ln w="571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6">
            <a:extLst>
              <a:ext uri="{FF2B5EF4-FFF2-40B4-BE49-F238E27FC236}">
                <a16:creationId xmlns:a16="http://schemas.microsoft.com/office/drawing/2014/main" id="{182C2C8D-CC47-4771-9CDB-F2871AB92588}"/>
              </a:ext>
            </a:extLst>
          </p:cNvPr>
          <p:cNvSpPr/>
          <p:nvPr/>
        </p:nvSpPr>
        <p:spPr>
          <a:xfrm>
            <a:off x="390368" y="3582910"/>
            <a:ext cx="11079352" cy="1916189"/>
          </a:xfrm>
          <a:prstGeom prst="roundRect">
            <a:avLst/>
          </a:prstGeom>
          <a:noFill/>
          <a:ln w="571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968346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3" name="Picture 82">
            <a:extLst>
              <a:ext uri="{FF2B5EF4-FFF2-40B4-BE49-F238E27FC236}">
                <a16:creationId xmlns:a16="http://schemas.microsoft.com/office/drawing/2014/main" id="{2A165A32-FE2C-4D18-BD43-C25B33F1ABB7}"/>
              </a:ext>
            </a:extLst>
          </p:cNvPr>
          <p:cNvPicPr>
            <a:picLocks noChangeAspect="1"/>
          </p:cNvPicPr>
          <p:nvPr/>
        </p:nvPicPr>
        <p:blipFill>
          <a:blip r:embed="rId2">
            <a:alphaModFix amt="30000"/>
            <a:duotone>
              <a:prstClr val="black"/>
              <a:schemeClr val="accent2">
                <a:lumMod val="60000"/>
                <a:lumOff val="40000"/>
                <a:tint val="45000"/>
                <a:satMod val="400000"/>
              </a:schemeClr>
            </a:duotone>
            <a:extLst>
              <a:ext uri="{BEBA8EAE-BF5A-486C-A8C5-ECC9F3942E4B}">
                <a14:imgProps xmlns:a14="http://schemas.microsoft.com/office/drawing/2010/main">
                  <a14:imgLayer r:embed="rId3">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8879569" y="3117424"/>
            <a:ext cx="526620" cy="531485"/>
          </a:xfrm>
          <a:prstGeom prst="rect">
            <a:avLst/>
          </a:prstGeom>
        </p:spPr>
      </p:pic>
      <p:pic>
        <p:nvPicPr>
          <p:cNvPr id="82" name="Picture 81">
            <a:extLst>
              <a:ext uri="{FF2B5EF4-FFF2-40B4-BE49-F238E27FC236}">
                <a16:creationId xmlns:a16="http://schemas.microsoft.com/office/drawing/2014/main" id="{0052950D-9C76-4886-ABDA-07316B98116C}"/>
              </a:ext>
            </a:extLst>
          </p:cNvPr>
          <p:cNvPicPr>
            <a:picLocks noChangeAspect="1"/>
          </p:cNvPicPr>
          <p:nvPr/>
        </p:nvPicPr>
        <p:blipFill>
          <a:blip r:embed="rId2">
            <a:duotone>
              <a:prstClr val="black"/>
              <a:schemeClr val="accent2">
                <a:lumMod val="60000"/>
                <a:lumOff val="40000"/>
                <a:tint val="45000"/>
                <a:satMod val="400000"/>
              </a:schemeClr>
            </a:duotone>
            <a:extLst>
              <a:ext uri="{BEBA8EAE-BF5A-486C-A8C5-ECC9F3942E4B}">
                <a14:imgProps xmlns:a14="http://schemas.microsoft.com/office/drawing/2010/main">
                  <a14:imgLayer r:embed="rId3">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6942708" y="3427982"/>
            <a:ext cx="526620" cy="531485"/>
          </a:xfrm>
          <a:prstGeom prst="rect">
            <a:avLst/>
          </a:prstGeom>
        </p:spPr>
      </p:pic>
      <p:sp>
        <p:nvSpPr>
          <p:cNvPr id="2" name="Title 1">
            <a:extLst>
              <a:ext uri="{FF2B5EF4-FFF2-40B4-BE49-F238E27FC236}">
                <a16:creationId xmlns:a16="http://schemas.microsoft.com/office/drawing/2014/main" id="{67DE7203-3E86-4CDC-ACC1-609E662A060A}"/>
              </a:ext>
            </a:extLst>
          </p:cNvPr>
          <p:cNvSpPr>
            <a:spLocks noGrp="1"/>
          </p:cNvSpPr>
          <p:nvPr>
            <p:ph type="title"/>
          </p:nvPr>
        </p:nvSpPr>
        <p:spPr/>
        <p:txBody>
          <a:bodyPr>
            <a:normAutofit fontScale="90000"/>
          </a:bodyPr>
          <a:lstStyle/>
          <a:p>
            <a:r>
              <a:rPr lang="en-US" sz="5400" dirty="0"/>
              <a:t>The Concept, in One Slide</a:t>
            </a:r>
          </a:p>
        </p:txBody>
      </p:sp>
      <p:sp>
        <p:nvSpPr>
          <p:cNvPr id="5" name="Slide Number Placeholder 4">
            <a:extLst>
              <a:ext uri="{FF2B5EF4-FFF2-40B4-BE49-F238E27FC236}">
                <a16:creationId xmlns:a16="http://schemas.microsoft.com/office/drawing/2014/main" id="{E8AC4E85-C8AA-4273-8FD4-C43D3B0D5310}"/>
              </a:ext>
            </a:extLst>
          </p:cNvPr>
          <p:cNvSpPr>
            <a:spLocks noGrp="1"/>
          </p:cNvSpPr>
          <p:nvPr>
            <p:ph type="sldNum" sz="quarter" idx="12"/>
          </p:nvPr>
        </p:nvSpPr>
        <p:spPr/>
        <p:txBody>
          <a:bodyPr/>
          <a:lstStyle/>
          <a:p>
            <a:fld id="{64A73B7B-B545-4723-8D44-5CC401310D8B}" type="slidenum">
              <a:rPr lang="en-US" smtClean="0"/>
              <a:t>2</a:t>
            </a:fld>
            <a:endParaRPr lang="en-US" dirty="0"/>
          </a:p>
        </p:txBody>
      </p:sp>
      <p:sp>
        <p:nvSpPr>
          <p:cNvPr id="8" name="Rectangle: Rounded Corners 7">
            <a:extLst>
              <a:ext uri="{FF2B5EF4-FFF2-40B4-BE49-F238E27FC236}">
                <a16:creationId xmlns:a16="http://schemas.microsoft.com/office/drawing/2014/main" id="{42EE7166-9465-4F4D-8ACB-16953ECAB1A3}"/>
              </a:ext>
            </a:extLst>
          </p:cNvPr>
          <p:cNvSpPr/>
          <p:nvPr/>
        </p:nvSpPr>
        <p:spPr>
          <a:xfrm>
            <a:off x="254861" y="1642620"/>
            <a:ext cx="5482918" cy="4632723"/>
          </a:xfrm>
          <a:prstGeom prst="roundRect">
            <a:avLst>
              <a:gd name="adj" fmla="val 12888"/>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a:t>
            </a:r>
          </a:p>
        </p:txBody>
      </p:sp>
      <p:sp>
        <p:nvSpPr>
          <p:cNvPr id="10" name="TextBox 9">
            <a:extLst>
              <a:ext uri="{FF2B5EF4-FFF2-40B4-BE49-F238E27FC236}">
                <a16:creationId xmlns:a16="http://schemas.microsoft.com/office/drawing/2014/main" id="{ECF792EC-B01B-4508-8BFB-009D555F6B92}"/>
              </a:ext>
            </a:extLst>
          </p:cNvPr>
          <p:cNvSpPr txBox="1"/>
          <p:nvPr/>
        </p:nvSpPr>
        <p:spPr>
          <a:xfrm>
            <a:off x="725076" y="2017555"/>
            <a:ext cx="1112364" cy="461665"/>
          </a:xfrm>
          <a:prstGeom prst="rect">
            <a:avLst/>
          </a:prstGeom>
          <a:noFill/>
        </p:spPr>
        <p:txBody>
          <a:bodyPr wrap="square" rtlCol="0">
            <a:spAutoFit/>
          </a:bodyPr>
          <a:lstStyle/>
          <a:p>
            <a:pPr algn="ctr"/>
            <a:r>
              <a:rPr lang="en-US" sz="2400" b="1" dirty="0"/>
              <a:t>Bitcoin</a:t>
            </a:r>
          </a:p>
        </p:txBody>
      </p:sp>
      <p:sp>
        <p:nvSpPr>
          <p:cNvPr id="13" name="TextBox 12">
            <a:extLst>
              <a:ext uri="{FF2B5EF4-FFF2-40B4-BE49-F238E27FC236}">
                <a16:creationId xmlns:a16="http://schemas.microsoft.com/office/drawing/2014/main" id="{A9DF1CA1-F2C7-4AB5-BE17-41B594D29000}"/>
              </a:ext>
            </a:extLst>
          </p:cNvPr>
          <p:cNvSpPr txBox="1"/>
          <p:nvPr/>
        </p:nvSpPr>
        <p:spPr>
          <a:xfrm>
            <a:off x="2256709" y="2017555"/>
            <a:ext cx="1479222" cy="461665"/>
          </a:xfrm>
          <a:prstGeom prst="rect">
            <a:avLst/>
          </a:prstGeom>
          <a:noFill/>
        </p:spPr>
        <p:txBody>
          <a:bodyPr wrap="square" rtlCol="0">
            <a:spAutoFit/>
          </a:bodyPr>
          <a:lstStyle/>
          <a:p>
            <a:pPr algn="ctr"/>
            <a:r>
              <a:rPr lang="en-US" sz="2400" b="1" dirty="0"/>
              <a:t>Ethereum</a:t>
            </a:r>
          </a:p>
        </p:txBody>
      </p:sp>
      <p:sp>
        <p:nvSpPr>
          <p:cNvPr id="14" name="TextBox 13">
            <a:extLst>
              <a:ext uri="{FF2B5EF4-FFF2-40B4-BE49-F238E27FC236}">
                <a16:creationId xmlns:a16="http://schemas.microsoft.com/office/drawing/2014/main" id="{BAB1C271-48E5-4E43-AF97-29FCFE6C4E04}"/>
              </a:ext>
            </a:extLst>
          </p:cNvPr>
          <p:cNvSpPr txBox="1"/>
          <p:nvPr/>
        </p:nvSpPr>
        <p:spPr>
          <a:xfrm>
            <a:off x="3948226" y="2014704"/>
            <a:ext cx="1479222" cy="461665"/>
          </a:xfrm>
          <a:prstGeom prst="rect">
            <a:avLst/>
          </a:prstGeom>
          <a:noFill/>
        </p:spPr>
        <p:txBody>
          <a:bodyPr wrap="square" rtlCol="0">
            <a:spAutoFit/>
          </a:bodyPr>
          <a:lstStyle/>
          <a:p>
            <a:pPr algn="ctr"/>
            <a:r>
              <a:rPr lang="en-US" sz="2400" b="1" dirty="0"/>
              <a:t>Monero</a:t>
            </a:r>
          </a:p>
        </p:txBody>
      </p:sp>
      <p:pic>
        <p:nvPicPr>
          <p:cNvPr id="21" name="Picture 20">
            <a:extLst>
              <a:ext uri="{FF2B5EF4-FFF2-40B4-BE49-F238E27FC236}">
                <a16:creationId xmlns:a16="http://schemas.microsoft.com/office/drawing/2014/main" id="{A9FE2A08-F58B-4041-B364-CD58F3A18F63}"/>
              </a:ext>
            </a:extLst>
          </p:cNvPr>
          <p:cNvPicPr>
            <a:picLocks noChangeAspect="1"/>
          </p:cNvPicPr>
          <p:nvPr/>
        </p:nvPicPr>
        <p:blipFill>
          <a:blip r:embed="rId2">
            <a:duotone>
              <a:prstClr val="black"/>
              <a:schemeClr val="accent2">
                <a:lumMod val="60000"/>
                <a:lumOff val="40000"/>
                <a:tint val="45000"/>
                <a:satMod val="400000"/>
              </a:schemeClr>
            </a:duotone>
            <a:extLst>
              <a:ext uri="{BEBA8EAE-BF5A-486C-A8C5-ECC9F3942E4B}">
                <a14:imgProps xmlns:a14="http://schemas.microsoft.com/office/drawing/2010/main">
                  <a14:imgLayer r:embed="rId3">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722218" y="3143141"/>
            <a:ext cx="526620" cy="531485"/>
          </a:xfrm>
          <a:prstGeom prst="rect">
            <a:avLst/>
          </a:prstGeom>
        </p:spPr>
      </p:pic>
      <p:pic>
        <p:nvPicPr>
          <p:cNvPr id="25" name="Picture 24">
            <a:extLst>
              <a:ext uri="{FF2B5EF4-FFF2-40B4-BE49-F238E27FC236}">
                <a16:creationId xmlns:a16="http://schemas.microsoft.com/office/drawing/2014/main" id="{7A337654-F265-4FA9-B064-1C2D715223BA}"/>
              </a:ext>
            </a:extLst>
          </p:cNvPr>
          <p:cNvPicPr>
            <a:picLocks noChangeAspect="1"/>
          </p:cNvPicPr>
          <p:nvPr/>
        </p:nvPicPr>
        <p:blipFill>
          <a:blip r:embed="rId2">
            <a:duotone>
              <a:prstClr val="black"/>
              <a:schemeClr val="accent2">
                <a:lumMod val="60000"/>
                <a:lumOff val="40000"/>
                <a:tint val="45000"/>
                <a:satMod val="400000"/>
              </a:schemeClr>
            </a:duotone>
            <a:extLst>
              <a:ext uri="{BEBA8EAE-BF5A-486C-A8C5-ECC9F3942E4B}">
                <a14:imgProps xmlns:a14="http://schemas.microsoft.com/office/drawing/2010/main">
                  <a14:imgLayer r:embed="rId3">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542189" y="2988979"/>
            <a:ext cx="526620" cy="531485"/>
          </a:xfrm>
          <a:prstGeom prst="rect">
            <a:avLst/>
          </a:prstGeom>
        </p:spPr>
      </p:pic>
      <p:pic>
        <p:nvPicPr>
          <p:cNvPr id="26" name="Picture 25">
            <a:extLst>
              <a:ext uri="{FF2B5EF4-FFF2-40B4-BE49-F238E27FC236}">
                <a16:creationId xmlns:a16="http://schemas.microsoft.com/office/drawing/2014/main" id="{7BEC6F1F-F38D-4DC6-A66F-C33DC884CB67}"/>
              </a:ext>
            </a:extLst>
          </p:cNvPr>
          <p:cNvPicPr>
            <a:picLocks noChangeAspect="1"/>
          </p:cNvPicPr>
          <p:nvPr/>
        </p:nvPicPr>
        <p:blipFill>
          <a:blip r:embed="rId2">
            <a:duotone>
              <a:prstClr val="black"/>
              <a:schemeClr val="accent2">
                <a:lumMod val="60000"/>
                <a:lumOff val="40000"/>
                <a:tint val="45000"/>
                <a:satMod val="400000"/>
              </a:schemeClr>
            </a:duotone>
            <a:extLst>
              <a:ext uri="{BEBA8EAE-BF5A-486C-A8C5-ECC9F3942E4B}">
                <a14:imgProps xmlns:a14="http://schemas.microsoft.com/office/drawing/2010/main">
                  <a14:imgLayer r:embed="rId3">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796002" y="2653061"/>
            <a:ext cx="526620" cy="531485"/>
          </a:xfrm>
          <a:prstGeom prst="rect">
            <a:avLst/>
          </a:prstGeom>
        </p:spPr>
      </p:pic>
      <p:pic>
        <p:nvPicPr>
          <p:cNvPr id="27" name="Picture 26">
            <a:extLst>
              <a:ext uri="{FF2B5EF4-FFF2-40B4-BE49-F238E27FC236}">
                <a16:creationId xmlns:a16="http://schemas.microsoft.com/office/drawing/2014/main" id="{F56CEED7-D5F3-416D-BCD2-9FB0C9E5D35B}"/>
              </a:ext>
            </a:extLst>
          </p:cNvPr>
          <p:cNvPicPr>
            <a:picLocks noChangeAspect="1"/>
          </p:cNvPicPr>
          <p:nvPr/>
        </p:nvPicPr>
        <p:blipFill>
          <a:blip r:embed="rId2">
            <a:duotone>
              <a:prstClr val="black"/>
              <a:schemeClr val="accent2">
                <a:lumMod val="60000"/>
                <a:lumOff val="40000"/>
                <a:tint val="45000"/>
                <a:satMod val="400000"/>
              </a:schemeClr>
            </a:duotone>
            <a:extLst>
              <a:ext uri="{BEBA8EAE-BF5A-486C-A8C5-ECC9F3942E4B}">
                <a14:imgProps xmlns:a14="http://schemas.microsoft.com/office/drawing/2010/main">
                  <a14:imgLayer r:embed="rId3">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1190026" y="2890778"/>
            <a:ext cx="526620" cy="531485"/>
          </a:xfrm>
          <a:prstGeom prst="rect">
            <a:avLst/>
          </a:prstGeom>
        </p:spPr>
      </p:pic>
      <p:pic>
        <p:nvPicPr>
          <p:cNvPr id="29" name="Picture 28">
            <a:extLst>
              <a:ext uri="{FF2B5EF4-FFF2-40B4-BE49-F238E27FC236}">
                <a16:creationId xmlns:a16="http://schemas.microsoft.com/office/drawing/2014/main" id="{4FEB8B0C-2965-446B-A56B-163AB84B8122}"/>
              </a:ext>
            </a:extLst>
          </p:cNvPr>
          <p:cNvPicPr>
            <a:picLocks noChangeAspect="1"/>
          </p:cNvPicPr>
          <p:nvPr/>
        </p:nvPicPr>
        <p:blipFill>
          <a:blip r:embed="rId2">
            <a:duotone>
              <a:prstClr val="black"/>
              <a:schemeClr val="accent2">
                <a:lumMod val="60000"/>
                <a:lumOff val="40000"/>
                <a:tint val="45000"/>
                <a:satMod val="400000"/>
              </a:schemeClr>
            </a:duotone>
            <a:extLst>
              <a:ext uri="{BEBA8EAE-BF5A-486C-A8C5-ECC9F3942E4B}">
                <a14:imgProps xmlns:a14="http://schemas.microsoft.com/office/drawing/2010/main">
                  <a14:imgLayer r:embed="rId3">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1271154" y="2755595"/>
            <a:ext cx="526620" cy="531485"/>
          </a:xfrm>
          <a:prstGeom prst="rect">
            <a:avLst/>
          </a:prstGeom>
        </p:spPr>
      </p:pic>
      <p:sp>
        <p:nvSpPr>
          <p:cNvPr id="30" name="Rectangle: Rounded Corners 29">
            <a:extLst>
              <a:ext uri="{FF2B5EF4-FFF2-40B4-BE49-F238E27FC236}">
                <a16:creationId xmlns:a16="http://schemas.microsoft.com/office/drawing/2014/main" id="{4525395D-A61D-49FF-949D-7D1D934B3C00}"/>
              </a:ext>
            </a:extLst>
          </p:cNvPr>
          <p:cNvSpPr/>
          <p:nvPr/>
        </p:nvSpPr>
        <p:spPr>
          <a:xfrm>
            <a:off x="462697" y="2026952"/>
            <a:ext cx="1561508" cy="1979440"/>
          </a:xfrm>
          <a:prstGeom prst="round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Rounded Corners 30">
            <a:extLst>
              <a:ext uri="{FF2B5EF4-FFF2-40B4-BE49-F238E27FC236}">
                <a16:creationId xmlns:a16="http://schemas.microsoft.com/office/drawing/2014/main" id="{362C9678-1932-4350-9DDF-8FB17A920F5A}"/>
              </a:ext>
            </a:extLst>
          </p:cNvPr>
          <p:cNvSpPr/>
          <p:nvPr/>
        </p:nvSpPr>
        <p:spPr>
          <a:xfrm>
            <a:off x="2195732" y="1995195"/>
            <a:ext cx="1628014" cy="1979440"/>
          </a:xfrm>
          <a:prstGeom prst="round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Rounded Corners 31">
            <a:extLst>
              <a:ext uri="{FF2B5EF4-FFF2-40B4-BE49-F238E27FC236}">
                <a16:creationId xmlns:a16="http://schemas.microsoft.com/office/drawing/2014/main" id="{21EB5D4E-587F-4645-8872-2811DB47BA46}"/>
              </a:ext>
            </a:extLst>
          </p:cNvPr>
          <p:cNvSpPr/>
          <p:nvPr/>
        </p:nvSpPr>
        <p:spPr>
          <a:xfrm>
            <a:off x="3997244" y="1995195"/>
            <a:ext cx="1479222" cy="1979440"/>
          </a:xfrm>
          <a:prstGeom prst="round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a:extLst>
              <a:ext uri="{FF2B5EF4-FFF2-40B4-BE49-F238E27FC236}">
                <a16:creationId xmlns:a16="http://schemas.microsoft.com/office/drawing/2014/main" id="{2F1B4A32-E77D-4554-84E5-13A0BECEBEC3}"/>
              </a:ext>
            </a:extLst>
          </p:cNvPr>
          <p:cNvPicPr>
            <a:picLocks noChangeAspect="1"/>
          </p:cNvPicPr>
          <p:nvPr/>
        </p:nvPicPr>
        <p:blipFill>
          <a:blip r:embed="rId2">
            <a:duotone>
              <a:prstClr val="black"/>
              <a:schemeClr val="tx1">
                <a:lumMod val="50000"/>
                <a:lumOff val="50000"/>
                <a:tint val="45000"/>
                <a:satMod val="400000"/>
              </a:schemeClr>
            </a:duotone>
            <a:extLst>
              <a:ext uri="{BEBA8EAE-BF5A-486C-A8C5-ECC9F3942E4B}">
                <a14:imgProps xmlns:a14="http://schemas.microsoft.com/office/drawing/2010/main">
                  <a14:imgLayer r:embed="rId3">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2578164" y="3110782"/>
            <a:ext cx="526620" cy="531485"/>
          </a:xfrm>
          <a:prstGeom prst="rect">
            <a:avLst/>
          </a:prstGeom>
        </p:spPr>
      </p:pic>
      <p:pic>
        <p:nvPicPr>
          <p:cNvPr id="34" name="Picture 33">
            <a:extLst>
              <a:ext uri="{FF2B5EF4-FFF2-40B4-BE49-F238E27FC236}">
                <a16:creationId xmlns:a16="http://schemas.microsoft.com/office/drawing/2014/main" id="{3412AD3F-4B40-4DFF-9778-DB3A34D45A63}"/>
              </a:ext>
            </a:extLst>
          </p:cNvPr>
          <p:cNvPicPr>
            <a:picLocks noChangeAspect="1"/>
          </p:cNvPicPr>
          <p:nvPr/>
        </p:nvPicPr>
        <p:blipFill>
          <a:blip r:embed="rId2">
            <a:duotone>
              <a:prstClr val="black"/>
              <a:schemeClr val="tx1">
                <a:lumMod val="50000"/>
                <a:lumOff val="50000"/>
                <a:tint val="45000"/>
                <a:satMod val="400000"/>
              </a:schemeClr>
            </a:duotone>
            <a:extLst>
              <a:ext uri="{BEBA8EAE-BF5A-486C-A8C5-ECC9F3942E4B}">
                <a14:imgProps xmlns:a14="http://schemas.microsoft.com/office/drawing/2010/main">
                  <a14:imgLayer r:embed="rId3">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2872474" y="2704226"/>
            <a:ext cx="526620" cy="531485"/>
          </a:xfrm>
          <a:prstGeom prst="rect">
            <a:avLst/>
          </a:prstGeom>
        </p:spPr>
      </p:pic>
      <p:pic>
        <p:nvPicPr>
          <p:cNvPr id="35" name="Picture 34">
            <a:extLst>
              <a:ext uri="{FF2B5EF4-FFF2-40B4-BE49-F238E27FC236}">
                <a16:creationId xmlns:a16="http://schemas.microsoft.com/office/drawing/2014/main" id="{F99F0ECC-3893-4184-B549-CAFC41066C12}"/>
              </a:ext>
            </a:extLst>
          </p:cNvPr>
          <p:cNvPicPr>
            <a:picLocks noChangeAspect="1"/>
          </p:cNvPicPr>
          <p:nvPr/>
        </p:nvPicPr>
        <p:blipFill>
          <a:blip r:embed="rId2">
            <a:duotone>
              <a:prstClr val="black"/>
              <a:schemeClr val="tx1">
                <a:lumMod val="50000"/>
                <a:lumOff val="50000"/>
                <a:tint val="45000"/>
                <a:satMod val="400000"/>
              </a:schemeClr>
            </a:duotone>
            <a:extLst>
              <a:ext uri="{BEBA8EAE-BF5A-486C-A8C5-ECC9F3942E4B}">
                <a14:imgProps xmlns:a14="http://schemas.microsoft.com/office/drawing/2010/main">
                  <a14:imgLayer r:embed="rId3">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2651948" y="2620702"/>
            <a:ext cx="526620" cy="531485"/>
          </a:xfrm>
          <a:prstGeom prst="rect">
            <a:avLst/>
          </a:prstGeom>
        </p:spPr>
      </p:pic>
      <p:pic>
        <p:nvPicPr>
          <p:cNvPr id="36" name="Picture 35">
            <a:extLst>
              <a:ext uri="{FF2B5EF4-FFF2-40B4-BE49-F238E27FC236}">
                <a16:creationId xmlns:a16="http://schemas.microsoft.com/office/drawing/2014/main" id="{6A1DC23B-BE72-4CC8-9EEC-9974A2582F67}"/>
              </a:ext>
            </a:extLst>
          </p:cNvPr>
          <p:cNvPicPr>
            <a:picLocks noChangeAspect="1"/>
          </p:cNvPicPr>
          <p:nvPr/>
        </p:nvPicPr>
        <p:blipFill>
          <a:blip r:embed="rId2">
            <a:duotone>
              <a:prstClr val="black"/>
              <a:schemeClr val="tx1">
                <a:lumMod val="50000"/>
                <a:lumOff val="50000"/>
                <a:tint val="45000"/>
                <a:satMod val="400000"/>
              </a:schemeClr>
            </a:duotone>
            <a:extLst>
              <a:ext uri="{BEBA8EAE-BF5A-486C-A8C5-ECC9F3942E4B}">
                <a14:imgProps xmlns:a14="http://schemas.microsoft.com/office/drawing/2010/main">
                  <a14:imgLayer r:embed="rId3">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3045972" y="2858419"/>
            <a:ext cx="526620" cy="531485"/>
          </a:xfrm>
          <a:prstGeom prst="rect">
            <a:avLst/>
          </a:prstGeom>
        </p:spPr>
      </p:pic>
      <p:pic>
        <p:nvPicPr>
          <p:cNvPr id="37" name="Picture 36">
            <a:extLst>
              <a:ext uri="{FF2B5EF4-FFF2-40B4-BE49-F238E27FC236}">
                <a16:creationId xmlns:a16="http://schemas.microsoft.com/office/drawing/2014/main" id="{B74D5DCE-39BB-4479-9275-04832D52B6A8}"/>
              </a:ext>
            </a:extLst>
          </p:cNvPr>
          <p:cNvPicPr>
            <a:picLocks noChangeAspect="1"/>
          </p:cNvPicPr>
          <p:nvPr/>
        </p:nvPicPr>
        <p:blipFill>
          <a:blip r:embed="rId2">
            <a:duotone>
              <a:prstClr val="black"/>
              <a:schemeClr val="tx1">
                <a:lumMod val="50000"/>
                <a:lumOff val="50000"/>
                <a:tint val="45000"/>
                <a:satMod val="400000"/>
              </a:schemeClr>
            </a:duotone>
            <a:extLst>
              <a:ext uri="{BEBA8EAE-BF5A-486C-A8C5-ECC9F3942E4B}">
                <a14:imgProps xmlns:a14="http://schemas.microsoft.com/office/drawing/2010/main">
                  <a14:imgLayer r:embed="rId3">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3127100" y="2723236"/>
            <a:ext cx="526620" cy="531485"/>
          </a:xfrm>
          <a:prstGeom prst="rect">
            <a:avLst/>
          </a:prstGeom>
        </p:spPr>
      </p:pic>
      <p:pic>
        <p:nvPicPr>
          <p:cNvPr id="38" name="Picture 37">
            <a:extLst>
              <a:ext uri="{FF2B5EF4-FFF2-40B4-BE49-F238E27FC236}">
                <a16:creationId xmlns:a16="http://schemas.microsoft.com/office/drawing/2014/main" id="{1E1CFF3E-2A54-4D55-B4B8-2D8099464BAA}"/>
              </a:ext>
            </a:extLst>
          </p:cNvPr>
          <p:cNvPicPr>
            <a:picLocks noChangeAspect="1"/>
          </p:cNvPicPr>
          <p:nvPr/>
        </p:nvPicPr>
        <p:blipFill>
          <a:blip r:embed="rId2">
            <a:duotone>
              <a:prstClr val="black"/>
              <a:srgbClr val="7030A0">
                <a:tint val="45000"/>
                <a:satMod val="400000"/>
              </a:srgbClr>
            </a:duotone>
            <a:extLst>
              <a:ext uri="{BEBA8EAE-BF5A-486C-A8C5-ECC9F3942E4B}">
                <a14:imgProps xmlns:a14="http://schemas.microsoft.com/office/drawing/2010/main">
                  <a14:imgLayer r:embed="rId3">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4217770" y="3078423"/>
            <a:ext cx="526620" cy="531485"/>
          </a:xfrm>
          <a:prstGeom prst="rect">
            <a:avLst/>
          </a:prstGeom>
        </p:spPr>
      </p:pic>
      <p:pic>
        <p:nvPicPr>
          <p:cNvPr id="39" name="Picture 38">
            <a:extLst>
              <a:ext uri="{FF2B5EF4-FFF2-40B4-BE49-F238E27FC236}">
                <a16:creationId xmlns:a16="http://schemas.microsoft.com/office/drawing/2014/main" id="{BC96DA2B-5E45-4B28-A1CA-9313161D609E}"/>
              </a:ext>
            </a:extLst>
          </p:cNvPr>
          <p:cNvPicPr>
            <a:picLocks noChangeAspect="1"/>
          </p:cNvPicPr>
          <p:nvPr/>
        </p:nvPicPr>
        <p:blipFill>
          <a:blip r:embed="rId2">
            <a:duotone>
              <a:prstClr val="black"/>
              <a:srgbClr val="7030A0">
                <a:tint val="45000"/>
                <a:satMod val="400000"/>
              </a:srgbClr>
            </a:duotone>
            <a:extLst>
              <a:ext uri="{BEBA8EAE-BF5A-486C-A8C5-ECC9F3942E4B}">
                <a14:imgProps xmlns:a14="http://schemas.microsoft.com/office/drawing/2010/main">
                  <a14:imgLayer r:embed="rId3">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4037168" y="2958684"/>
            <a:ext cx="526620" cy="531485"/>
          </a:xfrm>
          <a:prstGeom prst="rect">
            <a:avLst/>
          </a:prstGeom>
        </p:spPr>
      </p:pic>
      <p:pic>
        <p:nvPicPr>
          <p:cNvPr id="40" name="Picture 39">
            <a:extLst>
              <a:ext uri="{FF2B5EF4-FFF2-40B4-BE49-F238E27FC236}">
                <a16:creationId xmlns:a16="http://schemas.microsoft.com/office/drawing/2014/main" id="{202C3DA3-56F0-42E7-9892-945D13EC2D7B}"/>
              </a:ext>
            </a:extLst>
          </p:cNvPr>
          <p:cNvPicPr>
            <a:picLocks noChangeAspect="1"/>
          </p:cNvPicPr>
          <p:nvPr/>
        </p:nvPicPr>
        <p:blipFill>
          <a:blip r:embed="rId2">
            <a:duotone>
              <a:prstClr val="black"/>
              <a:srgbClr val="7030A0">
                <a:tint val="45000"/>
                <a:satMod val="400000"/>
              </a:srgbClr>
            </a:duotone>
            <a:extLst>
              <a:ext uri="{BEBA8EAE-BF5A-486C-A8C5-ECC9F3942E4B}">
                <a14:imgProps xmlns:a14="http://schemas.microsoft.com/office/drawing/2010/main">
                  <a14:imgLayer r:embed="rId3">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4291554" y="2588343"/>
            <a:ext cx="526620" cy="531485"/>
          </a:xfrm>
          <a:prstGeom prst="rect">
            <a:avLst/>
          </a:prstGeom>
        </p:spPr>
      </p:pic>
      <p:pic>
        <p:nvPicPr>
          <p:cNvPr id="41" name="Picture 40">
            <a:extLst>
              <a:ext uri="{FF2B5EF4-FFF2-40B4-BE49-F238E27FC236}">
                <a16:creationId xmlns:a16="http://schemas.microsoft.com/office/drawing/2014/main" id="{A6EFADEB-E64B-4A00-81A9-E4AB3CC92A6A}"/>
              </a:ext>
            </a:extLst>
          </p:cNvPr>
          <p:cNvPicPr>
            <a:picLocks noChangeAspect="1"/>
          </p:cNvPicPr>
          <p:nvPr/>
        </p:nvPicPr>
        <p:blipFill>
          <a:blip r:embed="rId2">
            <a:duotone>
              <a:prstClr val="black"/>
              <a:srgbClr val="7030A0">
                <a:tint val="45000"/>
                <a:satMod val="400000"/>
              </a:srgbClr>
            </a:duotone>
            <a:extLst>
              <a:ext uri="{BEBA8EAE-BF5A-486C-A8C5-ECC9F3942E4B}">
                <a14:imgProps xmlns:a14="http://schemas.microsoft.com/office/drawing/2010/main">
                  <a14:imgLayer r:embed="rId3">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4685578" y="2826060"/>
            <a:ext cx="526620" cy="531485"/>
          </a:xfrm>
          <a:prstGeom prst="rect">
            <a:avLst/>
          </a:prstGeom>
        </p:spPr>
      </p:pic>
      <p:pic>
        <p:nvPicPr>
          <p:cNvPr id="42" name="Picture 41">
            <a:extLst>
              <a:ext uri="{FF2B5EF4-FFF2-40B4-BE49-F238E27FC236}">
                <a16:creationId xmlns:a16="http://schemas.microsoft.com/office/drawing/2014/main" id="{10A868A5-768C-4EB4-B780-47640AA8F1AA}"/>
              </a:ext>
            </a:extLst>
          </p:cNvPr>
          <p:cNvPicPr>
            <a:picLocks noChangeAspect="1"/>
          </p:cNvPicPr>
          <p:nvPr/>
        </p:nvPicPr>
        <p:blipFill>
          <a:blip r:embed="rId2">
            <a:duotone>
              <a:prstClr val="black"/>
              <a:srgbClr val="7030A0">
                <a:tint val="45000"/>
                <a:satMod val="400000"/>
              </a:srgbClr>
            </a:duotone>
            <a:extLst>
              <a:ext uri="{BEBA8EAE-BF5A-486C-A8C5-ECC9F3942E4B}">
                <a14:imgProps xmlns:a14="http://schemas.microsoft.com/office/drawing/2010/main">
                  <a14:imgLayer r:embed="rId3">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4766706" y="2690877"/>
            <a:ext cx="526620" cy="531485"/>
          </a:xfrm>
          <a:prstGeom prst="rect">
            <a:avLst/>
          </a:prstGeom>
        </p:spPr>
      </p:pic>
      <p:sp>
        <p:nvSpPr>
          <p:cNvPr id="43" name="Rectangle: Rounded Corners 42">
            <a:extLst>
              <a:ext uri="{FF2B5EF4-FFF2-40B4-BE49-F238E27FC236}">
                <a16:creationId xmlns:a16="http://schemas.microsoft.com/office/drawing/2014/main" id="{7D44EB4A-92DA-4BF4-8FA4-C1A450FB72CF}"/>
              </a:ext>
            </a:extLst>
          </p:cNvPr>
          <p:cNvSpPr/>
          <p:nvPr/>
        </p:nvSpPr>
        <p:spPr>
          <a:xfrm>
            <a:off x="5928159" y="1595120"/>
            <a:ext cx="6008979" cy="4735879"/>
          </a:xfrm>
          <a:prstGeom prst="roundRect">
            <a:avLst>
              <a:gd name="adj" fmla="val 9144"/>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a:t>
            </a:r>
          </a:p>
        </p:txBody>
      </p:sp>
      <p:sp>
        <p:nvSpPr>
          <p:cNvPr id="44" name="TextBox 43">
            <a:extLst>
              <a:ext uri="{FF2B5EF4-FFF2-40B4-BE49-F238E27FC236}">
                <a16:creationId xmlns:a16="http://schemas.microsoft.com/office/drawing/2014/main" id="{1EA1F3F3-7331-4438-8765-B1F908BDEF5E}"/>
              </a:ext>
            </a:extLst>
          </p:cNvPr>
          <p:cNvSpPr txBox="1"/>
          <p:nvPr/>
        </p:nvSpPr>
        <p:spPr>
          <a:xfrm>
            <a:off x="6425727" y="2017555"/>
            <a:ext cx="1112364" cy="461665"/>
          </a:xfrm>
          <a:prstGeom prst="rect">
            <a:avLst/>
          </a:prstGeom>
          <a:noFill/>
        </p:spPr>
        <p:txBody>
          <a:bodyPr wrap="square" rtlCol="0">
            <a:spAutoFit/>
          </a:bodyPr>
          <a:lstStyle/>
          <a:p>
            <a:pPr algn="ctr"/>
            <a:r>
              <a:rPr lang="en-US" sz="2400" b="1" dirty="0"/>
              <a:t>Bitcoin</a:t>
            </a:r>
          </a:p>
        </p:txBody>
      </p:sp>
      <p:sp>
        <p:nvSpPr>
          <p:cNvPr id="45" name="TextBox 44">
            <a:extLst>
              <a:ext uri="{FF2B5EF4-FFF2-40B4-BE49-F238E27FC236}">
                <a16:creationId xmlns:a16="http://schemas.microsoft.com/office/drawing/2014/main" id="{19AA911A-B747-4DB9-9BFE-0FB19CE6FD56}"/>
              </a:ext>
            </a:extLst>
          </p:cNvPr>
          <p:cNvSpPr txBox="1"/>
          <p:nvPr/>
        </p:nvSpPr>
        <p:spPr>
          <a:xfrm>
            <a:off x="7915236" y="1765474"/>
            <a:ext cx="1899495" cy="461665"/>
          </a:xfrm>
          <a:prstGeom prst="rect">
            <a:avLst/>
          </a:prstGeom>
          <a:noFill/>
        </p:spPr>
        <p:txBody>
          <a:bodyPr wrap="square" rtlCol="0">
            <a:spAutoFit/>
          </a:bodyPr>
          <a:lstStyle/>
          <a:p>
            <a:pPr algn="ctr"/>
            <a:r>
              <a:rPr lang="en-US" sz="2400" b="1" dirty="0"/>
              <a:t>Bit-Ethereum</a:t>
            </a:r>
          </a:p>
        </p:txBody>
      </p:sp>
      <p:sp>
        <p:nvSpPr>
          <p:cNvPr id="46" name="TextBox 45">
            <a:extLst>
              <a:ext uri="{FF2B5EF4-FFF2-40B4-BE49-F238E27FC236}">
                <a16:creationId xmlns:a16="http://schemas.microsoft.com/office/drawing/2014/main" id="{2250AEA6-4635-41B4-A76C-A065D3EA8637}"/>
              </a:ext>
            </a:extLst>
          </p:cNvPr>
          <p:cNvSpPr txBox="1"/>
          <p:nvPr/>
        </p:nvSpPr>
        <p:spPr>
          <a:xfrm>
            <a:off x="9895860" y="1762996"/>
            <a:ext cx="1742683" cy="461665"/>
          </a:xfrm>
          <a:prstGeom prst="rect">
            <a:avLst/>
          </a:prstGeom>
          <a:noFill/>
        </p:spPr>
        <p:txBody>
          <a:bodyPr wrap="square" rtlCol="0">
            <a:spAutoFit/>
          </a:bodyPr>
          <a:lstStyle/>
          <a:p>
            <a:pPr algn="ctr"/>
            <a:r>
              <a:rPr lang="en-US" sz="2400" b="1" dirty="0"/>
              <a:t>Bit-Monero</a:t>
            </a:r>
          </a:p>
        </p:txBody>
      </p:sp>
      <p:pic>
        <p:nvPicPr>
          <p:cNvPr id="47" name="Picture 46">
            <a:extLst>
              <a:ext uri="{FF2B5EF4-FFF2-40B4-BE49-F238E27FC236}">
                <a16:creationId xmlns:a16="http://schemas.microsoft.com/office/drawing/2014/main" id="{DEAE0F46-0152-47C5-84B7-D397B9B8BC8B}"/>
              </a:ext>
            </a:extLst>
          </p:cNvPr>
          <p:cNvPicPr>
            <a:picLocks noChangeAspect="1"/>
          </p:cNvPicPr>
          <p:nvPr/>
        </p:nvPicPr>
        <p:blipFill>
          <a:blip r:embed="rId2">
            <a:alphaModFix amt="30000"/>
            <a:duotone>
              <a:prstClr val="black"/>
              <a:srgbClr val="D24CD2">
                <a:tint val="45000"/>
                <a:satMod val="400000"/>
              </a:srgbClr>
            </a:duotone>
            <a:extLst>
              <a:ext uri="{BEBA8EAE-BF5A-486C-A8C5-ECC9F3942E4B}">
                <a14:imgProps xmlns:a14="http://schemas.microsoft.com/office/drawing/2010/main">
                  <a14:imgLayer r:embed="rId3">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6451150" y="3143141"/>
            <a:ext cx="526620" cy="531485"/>
          </a:xfrm>
          <a:prstGeom prst="rect">
            <a:avLst/>
          </a:prstGeom>
        </p:spPr>
      </p:pic>
      <p:pic>
        <p:nvPicPr>
          <p:cNvPr id="48" name="Picture 47">
            <a:extLst>
              <a:ext uri="{FF2B5EF4-FFF2-40B4-BE49-F238E27FC236}">
                <a16:creationId xmlns:a16="http://schemas.microsoft.com/office/drawing/2014/main" id="{337B98EF-AB57-4F1F-83D3-902D6071D540}"/>
              </a:ext>
            </a:extLst>
          </p:cNvPr>
          <p:cNvPicPr>
            <a:picLocks noChangeAspect="1"/>
          </p:cNvPicPr>
          <p:nvPr/>
        </p:nvPicPr>
        <p:blipFill>
          <a:blip r:embed="rId2">
            <a:alphaModFix amt="30000"/>
            <a:duotone>
              <a:prstClr val="black"/>
              <a:srgbClr val="D24CD2">
                <a:tint val="45000"/>
                <a:satMod val="400000"/>
              </a:srgbClr>
            </a:duotone>
            <a:extLst>
              <a:ext uri="{BEBA8EAE-BF5A-486C-A8C5-ECC9F3942E4B}">
                <a14:imgProps xmlns:a14="http://schemas.microsoft.com/office/drawing/2010/main">
                  <a14:imgLayer r:embed="rId3">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6271121" y="2988979"/>
            <a:ext cx="526620" cy="531485"/>
          </a:xfrm>
          <a:prstGeom prst="rect">
            <a:avLst/>
          </a:prstGeom>
        </p:spPr>
      </p:pic>
      <p:pic>
        <p:nvPicPr>
          <p:cNvPr id="49" name="Picture 48">
            <a:extLst>
              <a:ext uri="{FF2B5EF4-FFF2-40B4-BE49-F238E27FC236}">
                <a16:creationId xmlns:a16="http://schemas.microsoft.com/office/drawing/2014/main" id="{B91C5475-154B-4970-A090-15F5ADBF13CD}"/>
              </a:ext>
            </a:extLst>
          </p:cNvPr>
          <p:cNvPicPr>
            <a:picLocks noChangeAspect="1"/>
          </p:cNvPicPr>
          <p:nvPr/>
        </p:nvPicPr>
        <p:blipFill>
          <a:blip r:embed="rId2">
            <a:duotone>
              <a:prstClr val="black"/>
              <a:schemeClr val="accent2">
                <a:lumMod val="60000"/>
                <a:lumOff val="40000"/>
                <a:tint val="45000"/>
                <a:satMod val="400000"/>
              </a:schemeClr>
            </a:duotone>
            <a:extLst>
              <a:ext uri="{BEBA8EAE-BF5A-486C-A8C5-ECC9F3942E4B}">
                <a14:imgProps xmlns:a14="http://schemas.microsoft.com/office/drawing/2010/main">
                  <a14:imgLayer r:embed="rId3">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6524934" y="2653061"/>
            <a:ext cx="526620" cy="531485"/>
          </a:xfrm>
          <a:prstGeom prst="rect">
            <a:avLst/>
          </a:prstGeom>
        </p:spPr>
      </p:pic>
      <p:pic>
        <p:nvPicPr>
          <p:cNvPr id="50" name="Picture 49">
            <a:extLst>
              <a:ext uri="{FF2B5EF4-FFF2-40B4-BE49-F238E27FC236}">
                <a16:creationId xmlns:a16="http://schemas.microsoft.com/office/drawing/2014/main" id="{7FC540AB-DD29-4646-8A67-291B9BA6ECC1}"/>
              </a:ext>
            </a:extLst>
          </p:cNvPr>
          <p:cNvPicPr>
            <a:picLocks noChangeAspect="1"/>
          </p:cNvPicPr>
          <p:nvPr/>
        </p:nvPicPr>
        <p:blipFill>
          <a:blip r:embed="rId2">
            <a:duotone>
              <a:prstClr val="black"/>
              <a:schemeClr val="accent2">
                <a:lumMod val="60000"/>
                <a:lumOff val="40000"/>
                <a:tint val="45000"/>
                <a:satMod val="400000"/>
              </a:schemeClr>
            </a:duotone>
            <a:extLst>
              <a:ext uri="{BEBA8EAE-BF5A-486C-A8C5-ECC9F3942E4B}">
                <a14:imgProps xmlns:a14="http://schemas.microsoft.com/office/drawing/2010/main">
                  <a14:imgLayer r:embed="rId3">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6918958" y="2890778"/>
            <a:ext cx="526620" cy="531485"/>
          </a:xfrm>
          <a:prstGeom prst="rect">
            <a:avLst/>
          </a:prstGeom>
        </p:spPr>
      </p:pic>
      <p:pic>
        <p:nvPicPr>
          <p:cNvPr id="51" name="Picture 50">
            <a:extLst>
              <a:ext uri="{FF2B5EF4-FFF2-40B4-BE49-F238E27FC236}">
                <a16:creationId xmlns:a16="http://schemas.microsoft.com/office/drawing/2014/main" id="{7414ECC0-EBE3-4D58-ABDB-B07067BFEBFB}"/>
              </a:ext>
            </a:extLst>
          </p:cNvPr>
          <p:cNvPicPr>
            <a:picLocks noChangeAspect="1"/>
          </p:cNvPicPr>
          <p:nvPr/>
        </p:nvPicPr>
        <p:blipFill>
          <a:blip r:embed="rId2">
            <a:alphaModFix amt="30000"/>
            <a:duotone>
              <a:prstClr val="black"/>
              <a:schemeClr val="accent3">
                <a:tint val="45000"/>
                <a:satMod val="400000"/>
              </a:schemeClr>
            </a:duotone>
            <a:extLst>
              <a:ext uri="{BEBA8EAE-BF5A-486C-A8C5-ECC9F3942E4B}">
                <a14:imgProps xmlns:a14="http://schemas.microsoft.com/office/drawing/2010/main">
                  <a14:imgLayer r:embed="rId3">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7000086" y="2755595"/>
            <a:ext cx="526620" cy="531485"/>
          </a:xfrm>
          <a:prstGeom prst="rect">
            <a:avLst/>
          </a:prstGeom>
        </p:spPr>
      </p:pic>
      <p:sp>
        <p:nvSpPr>
          <p:cNvPr id="52" name="Rectangle: Rounded Corners 51">
            <a:extLst>
              <a:ext uri="{FF2B5EF4-FFF2-40B4-BE49-F238E27FC236}">
                <a16:creationId xmlns:a16="http://schemas.microsoft.com/office/drawing/2014/main" id="{B58195E1-2215-4B4D-8E82-F09F5A5CADCB}"/>
              </a:ext>
            </a:extLst>
          </p:cNvPr>
          <p:cNvSpPr/>
          <p:nvPr/>
        </p:nvSpPr>
        <p:spPr>
          <a:xfrm>
            <a:off x="6163348" y="2026952"/>
            <a:ext cx="1561508" cy="1979440"/>
          </a:xfrm>
          <a:prstGeom prst="round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Rounded Corners 52">
            <a:extLst>
              <a:ext uri="{FF2B5EF4-FFF2-40B4-BE49-F238E27FC236}">
                <a16:creationId xmlns:a16="http://schemas.microsoft.com/office/drawing/2014/main" id="{832BECD3-0340-46E4-8799-1D2DE393359B}"/>
              </a:ext>
            </a:extLst>
          </p:cNvPr>
          <p:cNvSpPr/>
          <p:nvPr/>
        </p:nvSpPr>
        <p:spPr>
          <a:xfrm>
            <a:off x="7843692" y="1731239"/>
            <a:ext cx="2001744" cy="1979440"/>
          </a:xfrm>
          <a:prstGeom prst="roundRect">
            <a:avLst/>
          </a:prstGeom>
          <a:no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Rounded Corners 53">
            <a:extLst>
              <a:ext uri="{FF2B5EF4-FFF2-40B4-BE49-F238E27FC236}">
                <a16:creationId xmlns:a16="http://schemas.microsoft.com/office/drawing/2014/main" id="{BD38DF1C-62C7-482A-9899-F9AC68B54F52}"/>
              </a:ext>
            </a:extLst>
          </p:cNvPr>
          <p:cNvSpPr/>
          <p:nvPr/>
        </p:nvSpPr>
        <p:spPr>
          <a:xfrm>
            <a:off x="9895861" y="1731239"/>
            <a:ext cx="1795734" cy="1979440"/>
          </a:xfrm>
          <a:prstGeom prst="roundRect">
            <a:avLst/>
          </a:prstGeom>
          <a:no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5" name="Picture 54">
            <a:extLst>
              <a:ext uri="{FF2B5EF4-FFF2-40B4-BE49-F238E27FC236}">
                <a16:creationId xmlns:a16="http://schemas.microsoft.com/office/drawing/2014/main" id="{C7DDBA1B-8625-47EF-80AF-591B6D6A1BF0}"/>
              </a:ext>
            </a:extLst>
          </p:cNvPr>
          <p:cNvPicPr>
            <a:picLocks noChangeAspect="1"/>
          </p:cNvPicPr>
          <p:nvPr/>
        </p:nvPicPr>
        <p:blipFill>
          <a:blip r:embed="rId2">
            <a:alphaModFix amt="30000"/>
            <a:duotone>
              <a:prstClr val="black"/>
              <a:schemeClr val="accent2">
                <a:lumMod val="60000"/>
                <a:lumOff val="40000"/>
                <a:tint val="45000"/>
                <a:satMod val="400000"/>
              </a:schemeClr>
            </a:duotone>
            <a:extLst>
              <a:ext uri="{BEBA8EAE-BF5A-486C-A8C5-ECC9F3942E4B}">
                <a14:imgProps xmlns:a14="http://schemas.microsoft.com/office/drawing/2010/main">
                  <a14:imgLayer r:embed="rId3">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8429646" y="2846826"/>
            <a:ext cx="526620" cy="531485"/>
          </a:xfrm>
          <a:prstGeom prst="rect">
            <a:avLst/>
          </a:prstGeom>
        </p:spPr>
      </p:pic>
      <p:pic>
        <p:nvPicPr>
          <p:cNvPr id="56" name="Picture 55">
            <a:extLst>
              <a:ext uri="{FF2B5EF4-FFF2-40B4-BE49-F238E27FC236}">
                <a16:creationId xmlns:a16="http://schemas.microsoft.com/office/drawing/2014/main" id="{C8133902-AA73-410C-9359-3D62182BC867}"/>
              </a:ext>
            </a:extLst>
          </p:cNvPr>
          <p:cNvPicPr>
            <a:picLocks noChangeAspect="1"/>
          </p:cNvPicPr>
          <p:nvPr/>
        </p:nvPicPr>
        <p:blipFill>
          <a:blip r:embed="rId2">
            <a:alphaModFix amt="30000"/>
            <a:duotone>
              <a:prstClr val="black"/>
              <a:schemeClr val="accent2">
                <a:lumMod val="60000"/>
                <a:lumOff val="40000"/>
                <a:tint val="45000"/>
                <a:satMod val="400000"/>
              </a:schemeClr>
            </a:duotone>
            <a:extLst>
              <a:ext uri="{BEBA8EAE-BF5A-486C-A8C5-ECC9F3942E4B}">
                <a14:imgProps xmlns:a14="http://schemas.microsoft.com/office/drawing/2010/main">
                  <a14:imgLayer r:embed="rId3">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8249617" y="2692664"/>
            <a:ext cx="526620" cy="531485"/>
          </a:xfrm>
          <a:prstGeom prst="rect">
            <a:avLst/>
          </a:prstGeom>
        </p:spPr>
      </p:pic>
      <p:pic>
        <p:nvPicPr>
          <p:cNvPr id="57" name="Picture 56">
            <a:extLst>
              <a:ext uri="{FF2B5EF4-FFF2-40B4-BE49-F238E27FC236}">
                <a16:creationId xmlns:a16="http://schemas.microsoft.com/office/drawing/2014/main" id="{2533FA3B-EE79-4A6B-9C0E-FBFC7EF0C6EC}"/>
              </a:ext>
            </a:extLst>
          </p:cNvPr>
          <p:cNvPicPr>
            <a:picLocks noChangeAspect="1"/>
          </p:cNvPicPr>
          <p:nvPr/>
        </p:nvPicPr>
        <p:blipFill>
          <a:blip r:embed="rId2">
            <a:alphaModFix amt="30000"/>
            <a:duotone>
              <a:prstClr val="black"/>
              <a:schemeClr val="accent2">
                <a:lumMod val="60000"/>
                <a:lumOff val="40000"/>
                <a:tint val="45000"/>
                <a:satMod val="400000"/>
              </a:schemeClr>
            </a:duotone>
            <a:extLst>
              <a:ext uri="{BEBA8EAE-BF5A-486C-A8C5-ECC9F3942E4B}">
                <a14:imgProps xmlns:a14="http://schemas.microsoft.com/office/drawing/2010/main">
                  <a14:imgLayer r:embed="rId3">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8503430" y="2356746"/>
            <a:ext cx="526620" cy="531485"/>
          </a:xfrm>
          <a:prstGeom prst="rect">
            <a:avLst/>
          </a:prstGeom>
        </p:spPr>
      </p:pic>
      <p:pic>
        <p:nvPicPr>
          <p:cNvPr id="58" name="Picture 57">
            <a:extLst>
              <a:ext uri="{FF2B5EF4-FFF2-40B4-BE49-F238E27FC236}">
                <a16:creationId xmlns:a16="http://schemas.microsoft.com/office/drawing/2014/main" id="{A79A00A4-0AA8-4132-B59D-8ADED7E88DF0}"/>
              </a:ext>
            </a:extLst>
          </p:cNvPr>
          <p:cNvPicPr>
            <a:picLocks noChangeAspect="1"/>
          </p:cNvPicPr>
          <p:nvPr/>
        </p:nvPicPr>
        <p:blipFill>
          <a:blip r:embed="rId2">
            <a:alphaModFix amt="30000"/>
            <a:duotone>
              <a:prstClr val="black"/>
              <a:schemeClr val="accent2">
                <a:lumMod val="60000"/>
                <a:lumOff val="40000"/>
                <a:tint val="45000"/>
                <a:satMod val="400000"/>
              </a:schemeClr>
            </a:duotone>
            <a:extLst>
              <a:ext uri="{BEBA8EAE-BF5A-486C-A8C5-ECC9F3942E4B}">
                <a14:imgProps xmlns:a14="http://schemas.microsoft.com/office/drawing/2010/main">
                  <a14:imgLayer r:embed="rId3">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8897454" y="2594463"/>
            <a:ext cx="526620" cy="531485"/>
          </a:xfrm>
          <a:prstGeom prst="rect">
            <a:avLst/>
          </a:prstGeom>
        </p:spPr>
      </p:pic>
      <p:pic>
        <p:nvPicPr>
          <p:cNvPr id="59" name="Picture 58">
            <a:extLst>
              <a:ext uri="{FF2B5EF4-FFF2-40B4-BE49-F238E27FC236}">
                <a16:creationId xmlns:a16="http://schemas.microsoft.com/office/drawing/2014/main" id="{5BCD3106-D98F-44FF-89E1-EE13659D121C}"/>
              </a:ext>
            </a:extLst>
          </p:cNvPr>
          <p:cNvPicPr>
            <a:picLocks noChangeAspect="1"/>
          </p:cNvPicPr>
          <p:nvPr/>
        </p:nvPicPr>
        <p:blipFill>
          <a:blip r:embed="rId2">
            <a:duotone>
              <a:prstClr val="black"/>
              <a:schemeClr val="accent2">
                <a:lumMod val="60000"/>
                <a:lumOff val="40000"/>
                <a:tint val="45000"/>
                <a:satMod val="400000"/>
              </a:schemeClr>
            </a:duotone>
            <a:extLst>
              <a:ext uri="{BEBA8EAE-BF5A-486C-A8C5-ECC9F3942E4B}">
                <a14:imgProps xmlns:a14="http://schemas.microsoft.com/office/drawing/2010/main">
                  <a14:imgLayer r:embed="rId3">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8978582" y="2459280"/>
            <a:ext cx="526620" cy="531485"/>
          </a:xfrm>
          <a:prstGeom prst="rect">
            <a:avLst/>
          </a:prstGeom>
        </p:spPr>
      </p:pic>
      <p:pic>
        <p:nvPicPr>
          <p:cNvPr id="60" name="Picture 59">
            <a:extLst>
              <a:ext uri="{FF2B5EF4-FFF2-40B4-BE49-F238E27FC236}">
                <a16:creationId xmlns:a16="http://schemas.microsoft.com/office/drawing/2014/main" id="{6C414304-C8FF-474B-BDE9-9B5930A26707}"/>
              </a:ext>
            </a:extLst>
          </p:cNvPr>
          <p:cNvPicPr>
            <a:picLocks noChangeAspect="1"/>
          </p:cNvPicPr>
          <p:nvPr/>
        </p:nvPicPr>
        <p:blipFill>
          <a:blip r:embed="rId2">
            <a:duotone>
              <a:prstClr val="black"/>
              <a:schemeClr val="accent2">
                <a:lumMod val="60000"/>
                <a:lumOff val="40000"/>
                <a:tint val="45000"/>
                <a:satMod val="400000"/>
              </a:schemeClr>
            </a:duotone>
            <a:extLst>
              <a:ext uri="{BEBA8EAE-BF5A-486C-A8C5-ECC9F3942E4B}">
                <a14:imgProps xmlns:a14="http://schemas.microsoft.com/office/drawing/2010/main">
                  <a14:imgLayer r:embed="rId3">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10304926" y="2814467"/>
            <a:ext cx="526620" cy="531485"/>
          </a:xfrm>
          <a:prstGeom prst="rect">
            <a:avLst/>
          </a:prstGeom>
        </p:spPr>
      </p:pic>
      <p:pic>
        <p:nvPicPr>
          <p:cNvPr id="61" name="Picture 60">
            <a:extLst>
              <a:ext uri="{FF2B5EF4-FFF2-40B4-BE49-F238E27FC236}">
                <a16:creationId xmlns:a16="http://schemas.microsoft.com/office/drawing/2014/main" id="{1EFCAB7E-23A2-43E5-A817-C46B187D4B05}"/>
              </a:ext>
            </a:extLst>
          </p:cNvPr>
          <p:cNvPicPr>
            <a:picLocks noChangeAspect="1"/>
          </p:cNvPicPr>
          <p:nvPr/>
        </p:nvPicPr>
        <p:blipFill>
          <a:blip r:embed="rId2">
            <a:duotone>
              <a:prstClr val="black"/>
              <a:schemeClr val="accent2">
                <a:lumMod val="60000"/>
                <a:lumOff val="40000"/>
                <a:tint val="45000"/>
                <a:satMod val="400000"/>
              </a:schemeClr>
            </a:duotone>
            <a:extLst>
              <a:ext uri="{BEBA8EAE-BF5A-486C-A8C5-ECC9F3942E4B}">
                <a14:imgProps xmlns:a14="http://schemas.microsoft.com/office/drawing/2010/main">
                  <a14:imgLayer r:embed="rId3">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10124897" y="2660305"/>
            <a:ext cx="526620" cy="531485"/>
          </a:xfrm>
          <a:prstGeom prst="rect">
            <a:avLst/>
          </a:prstGeom>
        </p:spPr>
      </p:pic>
      <p:pic>
        <p:nvPicPr>
          <p:cNvPr id="62" name="Picture 61">
            <a:extLst>
              <a:ext uri="{FF2B5EF4-FFF2-40B4-BE49-F238E27FC236}">
                <a16:creationId xmlns:a16="http://schemas.microsoft.com/office/drawing/2014/main" id="{D90267FB-B08A-4C34-BDF6-BED55F78A151}"/>
              </a:ext>
            </a:extLst>
          </p:cNvPr>
          <p:cNvPicPr>
            <a:picLocks noChangeAspect="1"/>
          </p:cNvPicPr>
          <p:nvPr/>
        </p:nvPicPr>
        <p:blipFill>
          <a:blip r:embed="rId2">
            <a:alphaModFix amt="30000"/>
            <a:duotone>
              <a:prstClr val="black"/>
              <a:schemeClr val="accent2">
                <a:lumMod val="60000"/>
                <a:lumOff val="40000"/>
                <a:tint val="45000"/>
                <a:satMod val="400000"/>
              </a:schemeClr>
            </a:duotone>
            <a:extLst>
              <a:ext uri="{BEBA8EAE-BF5A-486C-A8C5-ECC9F3942E4B}">
                <a14:imgProps xmlns:a14="http://schemas.microsoft.com/office/drawing/2010/main">
                  <a14:imgLayer r:embed="rId3">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10378710" y="2324387"/>
            <a:ext cx="526620" cy="531485"/>
          </a:xfrm>
          <a:prstGeom prst="rect">
            <a:avLst/>
          </a:prstGeom>
        </p:spPr>
      </p:pic>
      <p:pic>
        <p:nvPicPr>
          <p:cNvPr id="63" name="Picture 62">
            <a:extLst>
              <a:ext uri="{FF2B5EF4-FFF2-40B4-BE49-F238E27FC236}">
                <a16:creationId xmlns:a16="http://schemas.microsoft.com/office/drawing/2014/main" id="{1ABD8F44-2322-46F3-820D-E3640EAB5777}"/>
              </a:ext>
            </a:extLst>
          </p:cNvPr>
          <p:cNvPicPr>
            <a:picLocks noChangeAspect="1"/>
          </p:cNvPicPr>
          <p:nvPr/>
        </p:nvPicPr>
        <p:blipFill>
          <a:blip r:embed="rId2">
            <a:alphaModFix amt="30000"/>
            <a:duotone>
              <a:prstClr val="black"/>
              <a:schemeClr val="accent2">
                <a:lumMod val="60000"/>
                <a:lumOff val="40000"/>
                <a:tint val="45000"/>
                <a:satMod val="400000"/>
              </a:schemeClr>
            </a:duotone>
            <a:extLst>
              <a:ext uri="{BEBA8EAE-BF5A-486C-A8C5-ECC9F3942E4B}">
                <a14:imgProps xmlns:a14="http://schemas.microsoft.com/office/drawing/2010/main">
                  <a14:imgLayer r:embed="rId3">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10772734" y="2562104"/>
            <a:ext cx="526620" cy="531485"/>
          </a:xfrm>
          <a:prstGeom prst="rect">
            <a:avLst/>
          </a:prstGeom>
        </p:spPr>
      </p:pic>
      <p:pic>
        <p:nvPicPr>
          <p:cNvPr id="64" name="Picture 63">
            <a:extLst>
              <a:ext uri="{FF2B5EF4-FFF2-40B4-BE49-F238E27FC236}">
                <a16:creationId xmlns:a16="http://schemas.microsoft.com/office/drawing/2014/main" id="{D45734F5-F840-4250-ABC2-8369160F5E60}"/>
              </a:ext>
            </a:extLst>
          </p:cNvPr>
          <p:cNvPicPr>
            <a:picLocks noChangeAspect="1"/>
          </p:cNvPicPr>
          <p:nvPr/>
        </p:nvPicPr>
        <p:blipFill>
          <a:blip r:embed="rId2">
            <a:alphaModFix amt="30000"/>
            <a:duotone>
              <a:prstClr val="black"/>
              <a:schemeClr val="accent2">
                <a:lumMod val="60000"/>
                <a:lumOff val="40000"/>
                <a:tint val="45000"/>
                <a:satMod val="400000"/>
              </a:schemeClr>
            </a:duotone>
            <a:extLst>
              <a:ext uri="{BEBA8EAE-BF5A-486C-A8C5-ECC9F3942E4B}">
                <a14:imgProps xmlns:a14="http://schemas.microsoft.com/office/drawing/2010/main">
                  <a14:imgLayer r:embed="rId3">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10853862" y="2426921"/>
            <a:ext cx="526620" cy="531485"/>
          </a:xfrm>
          <a:prstGeom prst="rect">
            <a:avLst/>
          </a:prstGeom>
        </p:spPr>
      </p:pic>
      <p:sp>
        <p:nvSpPr>
          <p:cNvPr id="65" name="Arrow: Curved Up 64">
            <a:extLst>
              <a:ext uri="{FF2B5EF4-FFF2-40B4-BE49-F238E27FC236}">
                <a16:creationId xmlns:a16="http://schemas.microsoft.com/office/drawing/2014/main" id="{1F7A5FBA-6F21-40E6-BB2E-1A0F4016596C}"/>
              </a:ext>
            </a:extLst>
          </p:cNvPr>
          <p:cNvSpPr/>
          <p:nvPr/>
        </p:nvSpPr>
        <p:spPr>
          <a:xfrm rot="21172627" flipV="1">
            <a:off x="7256516" y="2246156"/>
            <a:ext cx="1995919" cy="376020"/>
          </a:xfrm>
          <a:prstGeom prst="curvedUpArrow">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67" name="Picture 66">
            <a:extLst>
              <a:ext uri="{FF2B5EF4-FFF2-40B4-BE49-F238E27FC236}">
                <a16:creationId xmlns:a16="http://schemas.microsoft.com/office/drawing/2014/main" id="{1D40972A-31C2-4E6E-BBD7-A3E4A3DEEFE6}"/>
              </a:ext>
            </a:extLst>
          </p:cNvPr>
          <p:cNvPicPr>
            <a:picLocks noChangeAspect="1"/>
          </p:cNvPicPr>
          <p:nvPr/>
        </p:nvPicPr>
        <p:blipFill>
          <a:blip r:embed="rId2">
            <a:duotone>
              <a:prstClr val="black"/>
              <a:schemeClr val="tx1">
                <a:lumMod val="50000"/>
                <a:lumOff val="50000"/>
                <a:tint val="45000"/>
                <a:satMod val="400000"/>
              </a:schemeClr>
            </a:duotone>
            <a:extLst>
              <a:ext uri="{BEBA8EAE-BF5A-486C-A8C5-ECC9F3942E4B}">
                <a14:imgProps xmlns:a14="http://schemas.microsoft.com/office/drawing/2010/main">
                  <a14:imgLayer r:embed="rId3">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2882038" y="3404550"/>
            <a:ext cx="526620" cy="531485"/>
          </a:xfrm>
          <a:prstGeom prst="rect">
            <a:avLst/>
          </a:prstGeom>
        </p:spPr>
      </p:pic>
      <p:pic>
        <p:nvPicPr>
          <p:cNvPr id="68" name="Picture 67">
            <a:extLst>
              <a:ext uri="{FF2B5EF4-FFF2-40B4-BE49-F238E27FC236}">
                <a16:creationId xmlns:a16="http://schemas.microsoft.com/office/drawing/2014/main" id="{8B0A6033-7EE7-4636-B7A9-03950DA521B3}"/>
              </a:ext>
            </a:extLst>
          </p:cNvPr>
          <p:cNvPicPr>
            <a:picLocks noChangeAspect="1"/>
          </p:cNvPicPr>
          <p:nvPr/>
        </p:nvPicPr>
        <p:blipFill>
          <a:blip r:embed="rId2">
            <a:duotone>
              <a:prstClr val="black"/>
              <a:schemeClr val="tx1">
                <a:lumMod val="50000"/>
                <a:lumOff val="50000"/>
                <a:tint val="45000"/>
                <a:satMod val="400000"/>
              </a:schemeClr>
            </a:duotone>
            <a:extLst>
              <a:ext uri="{BEBA8EAE-BF5A-486C-A8C5-ECC9F3942E4B}">
                <a14:imgProps xmlns:a14="http://schemas.microsoft.com/office/drawing/2010/main">
                  <a14:imgLayer r:embed="rId3">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3153802" y="3385540"/>
            <a:ext cx="526620" cy="531485"/>
          </a:xfrm>
          <a:prstGeom prst="rect">
            <a:avLst/>
          </a:prstGeom>
        </p:spPr>
      </p:pic>
      <p:pic>
        <p:nvPicPr>
          <p:cNvPr id="69" name="Picture 68">
            <a:extLst>
              <a:ext uri="{FF2B5EF4-FFF2-40B4-BE49-F238E27FC236}">
                <a16:creationId xmlns:a16="http://schemas.microsoft.com/office/drawing/2014/main" id="{EB9789C5-4C8A-459D-B795-DDBB812494B3}"/>
              </a:ext>
            </a:extLst>
          </p:cNvPr>
          <p:cNvPicPr>
            <a:picLocks noChangeAspect="1"/>
          </p:cNvPicPr>
          <p:nvPr/>
        </p:nvPicPr>
        <p:blipFill>
          <a:blip r:embed="rId2">
            <a:duotone>
              <a:prstClr val="black"/>
              <a:schemeClr val="tx1">
                <a:lumMod val="50000"/>
                <a:lumOff val="50000"/>
                <a:tint val="45000"/>
                <a:satMod val="400000"/>
              </a:schemeClr>
            </a:duotone>
            <a:extLst>
              <a:ext uri="{BEBA8EAE-BF5A-486C-A8C5-ECC9F3942E4B}">
                <a14:imgProps xmlns:a14="http://schemas.microsoft.com/office/drawing/2010/main">
                  <a14:imgLayer r:embed="rId3">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3024874" y="2856626"/>
            <a:ext cx="526620" cy="531485"/>
          </a:xfrm>
          <a:prstGeom prst="rect">
            <a:avLst/>
          </a:prstGeom>
        </p:spPr>
      </p:pic>
      <p:pic>
        <p:nvPicPr>
          <p:cNvPr id="70" name="Picture 69">
            <a:extLst>
              <a:ext uri="{FF2B5EF4-FFF2-40B4-BE49-F238E27FC236}">
                <a16:creationId xmlns:a16="http://schemas.microsoft.com/office/drawing/2014/main" id="{48B07A0C-ADB2-4974-AD78-794D22DC229E}"/>
              </a:ext>
            </a:extLst>
          </p:cNvPr>
          <p:cNvPicPr>
            <a:picLocks noChangeAspect="1"/>
          </p:cNvPicPr>
          <p:nvPr/>
        </p:nvPicPr>
        <p:blipFill>
          <a:blip r:embed="rId2">
            <a:duotone>
              <a:prstClr val="black"/>
              <a:schemeClr val="tx1">
                <a:lumMod val="50000"/>
                <a:lumOff val="50000"/>
                <a:tint val="45000"/>
                <a:satMod val="400000"/>
              </a:schemeClr>
            </a:duotone>
            <a:extLst>
              <a:ext uri="{BEBA8EAE-BF5A-486C-A8C5-ECC9F3942E4B}">
                <a14:imgProps xmlns:a14="http://schemas.microsoft.com/office/drawing/2010/main">
                  <a14:imgLayer r:embed="rId3">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2263136" y="2956619"/>
            <a:ext cx="526620" cy="531485"/>
          </a:xfrm>
          <a:prstGeom prst="rect">
            <a:avLst/>
          </a:prstGeom>
        </p:spPr>
      </p:pic>
      <p:pic>
        <p:nvPicPr>
          <p:cNvPr id="71" name="Picture 70">
            <a:extLst>
              <a:ext uri="{FF2B5EF4-FFF2-40B4-BE49-F238E27FC236}">
                <a16:creationId xmlns:a16="http://schemas.microsoft.com/office/drawing/2014/main" id="{1E353BE4-543A-4F61-B890-B08594350BEA}"/>
              </a:ext>
            </a:extLst>
          </p:cNvPr>
          <p:cNvPicPr>
            <a:picLocks noChangeAspect="1"/>
          </p:cNvPicPr>
          <p:nvPr/>
        </p:nvPicPr>
        <p:blipFill>
          <a:blip r:embed="rId2">
            <a:duotone>
              <a:prstClr val="black"/>
              <a:schemeClr val="tx1">
                <a:lumMod val="50000"/>
                <a:lumOff val="50000"/>
                <a:tint val="45000"/>
                <a:satMod val="400000"/>
              </a:schemeClr>
            </a:duotone>
            <a:extLst>
              <a:ext uri="{BEBA8EAE-BF5A-486C-A8C5-ECC9F3942E4B}">
                <a14:imgProps xmlns:a14="http://schemas.microsoft.com/office/drawing/2010/main">
                  <a14:imgLayer r:embed="rId3">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2892221" y="3138807"/>
            <a:ext cx="526620" cy="531485"/>
          </a:xfrm>
          <a:prstGeom prst="rect">
            <a:avLst/>
          </a:prstGeom>
        </p:spPr>
      </p:pic>
      <p:pic>
        <p:nvPicPr>
          <p:cNvPr id="72" name="Picture 71">
            <a:extLst>
              <a:ext uri="{FF2B5EF4-FFF2-40B4-BE49-F238E27FC236}">
                <a16:creationId xmlns:a16="http://schemas.microsoft.com/office/drawing/2014/main" id="{90C74F9F-B9FF-4AA0-8108-CFF9CA94E21C}"/>
              </a:ext>
            </a:extLst>
          </p:cNvPr>
          <p:cNvPicPr>
            <a:picLocks noChangeAspect="1"/>
          </p:cNvPicPr>
          <p:nvPr/>
        </p:nvPicPr>
        <p:blipFill>
          <a:blip r:embed="rId2">
            <a:duotone>
              <a:prstClr val="black"/>
              <a:srgbClr val="7030A0">
                <a:tint val="45000"/>
                <a:satMod val="400000"/>
              </a:srgbClr>
            </a:duotone>
            <a:extLst>
              <a:ext uri="{BEBA8EAE-BF5A-486C-A8C5-ECC9F3942E4B}">
                <a14:imgProps xmlns:a14="http://schemas.microsoft.com/office/drawing/2010/main">
                  <a14:imgLayer r:embed="rId3">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4484565" y="3182587"/>
            <a:ext cx="514983" cy="519740"/>
          </a:xfrm>
          <a:prstGeom prst="rect">
            <a:avLst/>
          </a:prstGeom>
        </p:spPr>
      </p:pic>
      <p:pic>
        <p:nvPicPr>
          <p:cNvPr id="73" name="Picture 72">
            <a:extLst>
              <a:ext uri="{FF2B5EF4-FFF2-40B4-BE49-F238E27FC236}">
                <a16:creationId xmlns:a16="http://schemas.microsoft.com/office/drawing/2014/main" id="{92B8F918-98FB-49A9-919C-187A3D97B22C}"/>
              </a:ext>
            </a:extLst>
          </p:cNvPr>
          <p:cNvPicPr>
            <a:picLocks noChangeAspect="1"/>
          </p:cNvPicPr>
          <p:nvPr/>
        </p:nvPicPr>
        <p:blipFill>
          <a:blip r:embed="rId2">
            <a:duotone>
              <a:prstClr val="black"/>
              <a:srgbClr val="7030A0">
                <a:tint val="45000"/>
                <a:satMod val="400000"/>
              </a:srgbClr>
            </a:duotone>
            <a:extLst>
              <a:ext uri="{BEBA8EAE-BF5A-486C-A8C5-ECC9F3942E4B}">
                <a14:imgProps xmlns:a14="http://schemas.microsoft.com/office/drawing/2010/main">
                  <a14:imgLayer r:embed="rId3">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4783365" y="3179482"/>
            <a:ext cx="526620" cy="531485"/>
          </a:xfrm>
          <a:prstGeom prst="rect">
            <a:avLst/>
          </a:prstGeom>
        </p:spPr>
      </p:pic>
      <p:pic>
        <p:nvPicPr>
          <p:cNvPr id="74" name="Picture 73">
            <a:extLst>
              <a:ext uri="{FF2B5EF4-FFF2-40B4-BE49-F238E27FC236}">
                <a16:creationId xmlns:a16="http://schemas.microsoft.com/office/drawing/2014/main" id="{5881E280-8181-41B9-8EEE-8027256BDE5A}"/>
              </a:ext>
            </a:extLst>
          </p:cNvPr>
          <p:cNvPicPr>
            <a:picLocks noChangeAspect="1"/>
          </p:cNvPicPr>
          <p:nvPr/>
        </p:nvPicPr>
        <p:blipFill>
          <a:blip r:embed="rId2">
            <a:duotone>
              <a:prstClr val="black"/>
              <a:srgbClr val="7030A0">
                <a:tint val="45000"/>
                <a:satMod val="400000"/>
              </a:srgbClr>
            </a:duotone>
            <a:extLst>
              <a:ext uri="{BEBA8EAE-BF5A-486C-A8C5-ECC9F3942E4B}">
                <a14:imgProps xmlns:a14="http://schemas.microsoft.com/office/drawing/2010/main">
                  <a14:imgLayer r:embed="rId3">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4246742" y="3389904"/>
            <a:ext cx="526620" cy="531485"/>
          </a:xfrm>
          <a:prstGeom prst="rect">
            <a:avLst/>
          </a:prstGeom>
        </p:spPr>
      </p:pic>
      <p:pic>
        <p:nvPicPr>
          <p:cNvPr id="75" name="Picture 74">
            <a:extLst>
              <a:ext uri="{FF2B5EF4-FFF2-40B4-BE49-F238E27FC236}">
                <a16:creationId xmlns:a16="http://schemas.microsoft.com/office/drawing/2014/main" id="{82CD660F-86C5-41EB-8F99-F7C87916CC9F}"/>
              </a:ext>
            </a:extLst>
          </p:cNvPr>
          <p:cNvPicPr>
            <a:picLocks noChangeAspect="1"/>
          </p:cNvPicPr>
          <p:nvPr/>
        </p:nvPicPr>
        <p:blipFill>
          <a:blip r:embed="rId2">
            <a:duotone>
              <a:prstClr val="black"/>
              <a:srgbClr val="7030A0">
                <a:tint val="45000"/>
                <a:satMod val="400000"/>
              </a:srgbClr>
            </a:duotone>
            <a:extLst>
              <a:ext uri="{BEBA8EAE-BF5A-486C-A8C5-ECC9F3942E4B}">
                <a14:imgProps xmlns:a14="http://schemas.microsoft.com/office/drawing/2010/main">
                  <a14:imgLayer r:embed="rId3">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4551953" y="2749216"/>
            <a:ext cx="526620" cy="531485"/>
          </a:xfrm>
          <a:prstGeom prst="rect">
            <a:avLst/>
          </a:prstGeom>
        </p:spPr>
      </p:pic>
      <p:pic>
        <p:nvPicPr>
          <p:cNvPr id="76" name="Picture 75">
            <a:extLst>
              <a:ext uri="{FF2B5EF4-FFF2-40B4-BE49-F238E27FC236}">
                <a16:creationId xmlns:a16="http://schemas.microsoft.com/office/drawing/2014/main" id="{100380F1-E4F8-43D3-8951-F6ABE04C545F}"/>
              </a:ext>
            </a:extLst>
          </p:cNvPr>
          <p:cNvPicPr>
            <a:picLocks noChangeAspect="1"/>
          </p:cNvPicPr>
          <p:nvPr/>
        </p:nvPicPr>
        <p:blipFill>
          <a:blip r:embed="rId2">
            <a:duotone>
              <a:prstClr val="black"/>
              <a:srgbClr val="7030A0">
                <a:tint val="45000"/>
                <a:satMod val="400000"/>
              </a:srgbClr>
            </a:duotone>
            <a:extLst>
              <a:ext uri="{BEBA8EAE-BF5A-486C-A8C5-ECC9F3942E4B}">
                <a14:imgProps xmlns:a14="http://schemas.microsoft.com/office/drawing/2010/main">
                  <a14:imgLayer r:embed="rId3">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4927637" y="3026795"/>
            <a:ext cx="526620" cy="531485"/>
          </a:xfrm>
          <a:prstGeom prst="rect">
            <a:avLst/>
          </a:prstGeom>
        </p:spPr>
      </p:pic>
      <p:pic>
        <p:nvPicPr>
          <p:cNvPr id="77" name="Picture 76">
            <a:extLst>
              <a:ext uri="{FF2B5EF4-FFF2-40B4-BE49-F238E27FC236}">
                <a16:creationId xmlns:a16="http://schemas.microsoft.com/office/drawing/2014/main" id="{58186F41-B404-4B5A-8CBD-BB093CFB5D15}"/>
              </a:ext>
            </a:extLst>
          </p:cNvPr>
          <p:cNvPicPr>
            <a:picLocks noChangeAspect="1"/>
          </p:cNvPicPr>
          <p:nvPr/>
        </p:nvPicPr>
        <p:blipFill>
          <a:blip r:embed="rId2">
            <a:duotone>
              <a:prstClr val="black"/>
              <a:schemeClr val="tx1">
                <a:lumMod val="50000"/>
                <a:lumOff val="50000"/>
                <a:tint val="45000"/>
                <a:satMod val="400000"/>
              </a:schemeClr>
            </a:duotone>
            <a:extLst>
              <a:ext uri="{BEBA8EAE-BF5A-486C-A8C5-ECC9F3942E4B}">
                <a14:imgProps xmlns:a14="http://schemas.microsoft.com/office/drawing/2010/main">
                  <a14:imgLayer r:embed="rId3">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3036994" y="2537535"/>
            <a:ext cx="526620" cy="531485"/>
          </a:xfrm>
          <a:prstGeom prst="rect">
            <a:avLst/>
          </a:prstGeom>
        </p:spPr>
      </p:pic>
      <p:pic>
        <p:nvPicPr>
          <p:cNvPr id="78" name="Picture 77">
            <a:extLst>
              <a:ext uri="{FF2B5EF4-FFF2-40B4-BE49-F238E27FC236}">
                <a16:creationId xmlns:a16="http://schemas.microsoft.com/office/drawing/2014/main" id="{D10D6731-C996-409C-A559-E75F044C0D6B}"/>
              </a:ext>
            </a:extLst>
          </p:cNvPr>
          <p:cNvPicPr>
            <a:picLocks noChangeAspect="1"/>
          </p:cNvPicPr>
          <p:nvPr/>
        </p:nvPicPr>
        <p:blipFill>
          <a:blip r:embed="rId2">
            <a:duotone>
              <a:prstClr val="black"/>
              <a:schemeClr val="tx1">
                <a:lumMod val="50000"/>
                <a:lumOff val="50000"/>
                <a:tint val="45000"/>
                <a:satMod val="400000"/>
              </a:schemeClr>
            </a:duotone>
            <a:extLst>
              <a:ext uri="{BEBA8EAE-BF5A-486C-A8C5-ECC9F3942E4B}">
                <a14:imgProps xmlns:a14="http://schemas.microsoft.com/office/drawing/2010/main">
                  <a14:imgLayer r:embed="rId3">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3104784" y="2368308"/>
            <a:ext cx="526620" cy="531485"/>
          </a:xfrm>
          <a:prstGeom prst="rect">
            <a:avLst/>
          </a:prstGeom>
        </p:spPr>
      </p:pic>
      <p:pic>
        <p:nvPicPr>
          <p:cNvPr id="79" name="Picture 78">
            <a:extLst>
              <a:ext uri="{FF2B5EF4-FFF2-40B4-BE49-F238E27FC236}">
                <a16:creationId xmlns:a16="http://schemas.microsoft.com/office/drawing/2014/main" id="{C4CA4A19-0E7A-49A5-AF60-C9312E852893}"/>
              </a:ext>
            </a:extLst>
          </p:cNvPr>
          <p:cNvPicPr>
            <a:picLocks noChangeAspect="1"/>
          </p:cNvPicPr>
          <p:nvPr/>
        </p:nvPicPr>
        <p:blipFill>
          <a:blip r:embed="rId2">
            <a:duotone>
              <a:prstClr val="black"/>
              <a:schemeClr val="tx1">
                <a:lumMod val="50000"/>
                <a:lumOff val="50000"/>
                <a:tint val="45000"/>
                <a:satMod val="400000"/>
              </a:schemeClr>
            </a:duotone>
            <a:extLst>
              <a:ext uri="{BEBA8EAE-BF5A-486C-A8C5-ECC9F3942E4B}">
                <a14:imgProps xmlns:a14="http://schemas.microsoft.com/office/drawing/2010/main">
                  <a14:imgLayer r:embed="rId3">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2224575" y="2509121"/>
            <a:ext cx="526620" cy="531485"/>
          </a:xfrm>
          <a:prstGeom prst="rect">
            <a:avLst/>
          </a:prstGeom>
        </p:spPr>
      </p:pic>
      <p:pic>
        <p:nvPicPr>
          <p:cNvPr id="80" name="Picture 79">
            <a:extLst>
              <a:ext uri="{FF2B5EF4-FFF2-40B4-BE49-F238E27FC236}">
                <a16:creationId xmlns:a16="http://schemas.microsoft.com/office/drawing/2014/main" id="{5FDD8A7B-1CDD-475F-A02D-9E814D1FAE9C}"/>
              </a:ext>
            </a:extLst>
          </p:cNvPr>
          <p:cNvPicPr>
            <a:picLocks noChangeAspect="1"/>
          </p:cNvPicPr>
          <p:nvPr/>
        </p:nvPicPr>
        <p:blipFill>
          <a:blip r:embed="rId2">
            <a:duotone>
              <a:prstClr val="black"/>
              <a:schemeClr val="accent2">
                <a:lumMod val="60000"/>
                <a:lumOff val="40000"/>
                <a:tint val="45000"/>
                <a:satMod val="400000"/>
              </a:schemeClr>
            </a:duotone>
            <a:extLst>
              <a:ext uri="{BEBA8EAE-BF5A-486C-A8C5-ECC9F3942E4B}">
                <a14:imgProps xmlns:a14="http://schemas.microsoft.com/office/drawing/2010/main">
                  <a14:imgLayer r:embed="rId3">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1137937" y="3431054"/>
            <a:ext cx="526620" cy="531485"/>
          </a:xfrm>
          <a:prstGeom prst="rect">
            <a:avLst/>
          </a:prstGeom>
        </p:spPr>
      </p:pic>
      <p:pic>
        <p:nvPicPr>
          <p:cNvPr id="84" name="Picture 83">
            <a:extLst>
              <a:ext uri="{FF2B5EF4-FFF2-40B4-BE49-F238E27FC236}">
                <a16:creationId xmlns:a16="http://schemas.microsoft.com/office/drawing/2014/main" id="{4FD07278-1BC7-40C9-910E-8655581BE7FB}"/>
              </a:ext>
            </a:extLst>
          </p:cNvPr>
          <p:cNvPicPr>
            <a:picLocks noChangeAspect="1"/>
          </p:cNvPicPr>
          <p:nvPr/>
        </p:nvPicPr>
        <p:blipFill>
          <a:blip r:embed="rId2">
            <a:alphaModFix amt="30000"/>
            <a:duotone>
              <a:prstClr val="black"/>
              <a:schemeClr val="accent2">
                <a:lumMod val="60000"/>
                <a:lumOff val="40000"/>
                <a:tint val="45000"/>
                <a:satMod val="400000"/>
              </a:schemeClr>
            </a:duotone>
            <a:extLst>
              <a:ext uri="{BEBA8EAE-BF5A-486C-A8C5-ECC9F3942E4B}">
                <a14:imgProps xmlns:a14="http://schemas.microsoft.com/office/drawing/2010/main">
                  <a14:imgLayer r:embed="rId3">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10773975" y="3104052"/>
            <a:ext cx="526620" cy="531485"/>
          </a:xfrm>
          <a:prstGeom prst="rect">
            <a:avLst/>
          </a:prstGeom>
        </p:spPr>
      </p:pic>
      <p:sp>
        <p:nvSpPr>
          <p:cNvPr id="85" name="TextBox 84">
            <a:extLst>
              <a:ext uri="{FF2B5EF4-FFF2-40B4-BE49-F238E27FC236}">
                <a16:creationId xmlns:a16="http://schemas.microsoft.com/office/drawing/2014/main" id="{3DE02D03-ADC2-4FE9-9346-8D747F317ED7}"/>
              </a:ext>
            </a:extLst>
          </p:cNvPr>
          <p:cNvSpPr txBox="1"/>
          <p:nvPr/>
        </p:nvSpPr>
        <p:spPr>
          <a:xfrm>
            <a:off x="8386894" y="4318264"/>
            <a:ext cx="1479222" cy="461665"/>
          </a:xfrm>
          <a:prstGeom prst="rect">
            <a:avLst/>
          </a:prstGeom>
          <a:noFill/>
        </p:spPr>
        <p:txBody>
          <a:bodyPr wrap="square" rtlCol="0">
            <a:spAutoFit/>
          </a:bodyPr>
          <a:lstStyle/>
          <a:p>
            <a:pPr algn="ctr"/>
            <a:r>
              <a:rPr lang="en-US" sz="2400" b="1" dirty="0"/>
              <a:t>Ethereum</a:t>
            </a:r>
          </a:p>
        </p:txBody>
      </p:sp>
      <p:sp>
        <p:nvSpPr>
          <p:cNvPr id="86" name="TextBox 85">
            <a:extLst>
              <a:ext uri="{FF2B5EF4-FFF2-40B4-BE49-F238E27FC236}">
                <a16:creationId xmlns:a16="http://schemas.microsoft.com/office/drawing/2014/main" id="{AC64EAF9-1D8E-4FCF-B617-2205DC4E9898}"/>
              </a:ext>
            </a:extLst>
          </p:cNvPr>
          <p:cNvSpPr txBox="1"/>
          <p:nvPr/>
        </p:nvSpPr>
        <p:spPr>
          <a:xfrm>
            <a:off x="10078411" y="4315413"/>
            <a:ext cx="1479222" cy="461665"/>
          </a:xfrm>
          <a:prstGeom prst="rect">
            <a:avLst/>
          </a:prstGeom>
          <a:noFill/>
        </p:spPr>
        <p:txBody>
          <a:bodyPr wrap="square" rtlCol="0">
            <a:spAutoFit/>
          </a:bodyPr>
          <a:lstStyle/>
          <a:p>
            <a:pPr algn="ctr"/>
            <a:r>
              <a:rPr lang="en-US" sz="2400" b="1" dirty="0"/>
              <a:t>Monero</a:t>
            </a:r>
          </a:p>
        </p:txBody>
      </p:sp>
      <p:sp>
        <p:nvSpPr>
          <p:cNvPr id="87" name="Rectangle: Rounded Corners 86">
            <a:extLst>
              <a:ext uri="{FF2B5EF4-FFF2-40B4-BE49-F238E27FC236}">
                <a16:creationId xmlns:a16="http://schemas.microsoft.com/office/drawing/2014/main" id="{DB1BBDFE-A09A-40E6-BCAD-394AE2E4C1EA}"/>
              </a:ext>
            </a:extLst>
          </p:cNvPr>
          <p:cNvSpPr/>
          <p:nvPr/>
        </p:nvSpPr>
        <p:spPr>
          <a:xfrm>
            <a:off x="8325917" y="4295904"/>
            <a:ext cx="1628014" cy="197944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Rounded Corners 87">
            <a:extLst>
              <a:ext uri="{FF2B5EF4-FFF2-40B4-BE49-F238E27FC236}">
                <a16:creationId xmlns:a16="http://schemas.microsoft.com/office/drawing/2014/main" id="{A135F31E-1573-4CFC-9D58-45B508DDF25D}"/>
              </a:ext>
            </a:extLst>
          </p:cNvPr>
          <p:cNvSpPr/>
          <p:nvPr/>
        </p:nvSpPr>
        <p:spPr>
          <a:xfrm>
            <a:off x="10127429" y="4295904"/>
            <a:ext cx="1479222" cy="197944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9" name="Picture 88">
            <a:extLst>
              <a:ext uri="{FF2B5EF4-FFF2-40B4-BE49-F238E27FC236}">
                <a16:creationId xmlns:a16="http://schemas.microsoft.com/office/drawing/2014/main" id="{B5405692-6422-4886-94C5-57934A391EB4}"/>
              </a:ext>
            </a:extLst>
          </p:cNvPr>
          <p:cNvPicPr>
            <a:picLocks noChangeAspect="1"/>
          </p:cNvPicPr>
          <p:nvPr/>
        </p:nvPicPr>
        <p:blipFill>
          <a:blip r:embed="rId2">
            <a:duotone>
              <a:prstClr val="black"/>
              <a:schemeClr val="tx1">
                <a:lumMod val="50000"/>
                <a:lumOff val="50000"/>
                <a:tint val="45000"/>
                <a:satMod val="400000"/>
              </a:schemeClr>
            </a:duotone>
            <a:extLst>
              <a:ext uri="{BEBA8EAE-BF5A-486C-A8C5-ECC9F3942E4B}">
                <a14:imgProps xmlns:a14="http://schemas.microsoft.com/office/drawing/2010/main">
                  <a14:imgLayer r:embed="rId3">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8708349" y="5411491"/>
            <a:ext cx="526620" cy="531485"/>
          </a:xfrm>
          <a:prstGeom prst="rect">
            <a:avLst/>
          </a:prstGeom>
        </p:spPr>
      </p:pic>
      <p:pic>
        <p:nvPicPr>
          <p:cNvPr id="90" name="Picture 89">
            <a:extLst>
              <a:ext uri="{FF2B5EF4-FFF2-40B4-BE49-F238E27FC236}">
                <a16:creationId xmlns:a16="http://schemas.microsoft.com/office/drawing/2014/main" id="{91D918C8-0558-444A-AB06-EFEFC03C4510}"/>
              </a:ext>
            </a:extLst>
          </p:cNvPr>
          <p:cNvPicPr>
            <a:picLocks noChangeAspect="1"/>
          </p:cNvPicPr>
          <p:nvPr/>
        </p:nvPicPr>
        <p:blipFill>
          <a:blip r:embed="rId2">
            <a:duotone>
              <a:prstClr val="black"/>
              <a:schemeClr val="tx1">
                <a:lumMod val="50000"/>
                <a:lumOff val="50000"/>
                <a:tint val="45000"/>
                <a:satMod val="400000"/>
              </a:schemeClr>
            </a:duotone>
            <a:extLst>
              <a:ext uri="{BEBA8EAE-BF5A-486C-A8C5-ECC9F3942E4B}">
                <a14:imgProps xmlns:a14="http://schemas.microsoft.com/office/drawing/2010/main">
                  <a14:imgLayer r:embed="rId3">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9002659" y="5004935"/>
            <a:ext cx="526620" cy="531485"/>
          </a:xfrm>
          <a:prstGeom prst="rect">
            <a:avLst/>
          </a:prstGeom>
        </p:spPr>
      </p:pic>
      <p:pic>
        <p:nvPicPr>
          <p:cNvPr id="91" name="Picture 90">
            <a:extLst>
              <a:ext uri="{FF2B5EF4-FFF2-40B4-BE49-F238E27FC236}">
                <a16:creationId xmlns:a16="http://schemas.microsoft.com/office/drawing/2014/main" id="{061F5736-106E-4255-8B82-877164C5BA3A}"/>
              </a:ext>
            </a:extLst>
          </p:cNvPr>
          <p:cNvPicPr>
            <a:picLocks noChangeAspect="1"/>
          </p:cNvPicPr>
          <p:nvPr/>
        </p:nvPicPr>
        <p:blipFill>
          <a:blip r:embed="rId2">
            <a:duotone>
              <a:prstClr val="black"/>
              <a:schemeClr val="tx1">
                <a:lumMod val="50000"/>
                <a:lumOff val="50000"/>
                <a:tint val="45000"/>
                <a:satMod val="400000"/>
              </a:schemeClr>
            </a:duotone>
            <a:extLst>
              <a:ext uri="{BEBA8EAE-BF5A-486C-A8C5-ECC9F3942E4B}">
                <a14:imgProps xmlns:a14="http://schemas.microsoft.com/office/drawing/2010/main">
                  <a14:imgLayer r:embed="rId3">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8782133" y="4921411"/>
            <a:ext cx="526620" cy="531485"/>
          </a:xfrm>
          <a:prstGeom prst="rect">
            <a:avLst/>
          </a:prstGeom>
        </p:spPr>
      </p:pic>
      <p:pic>
        <p:nvPicPr>
          <p:cNvPr id="92" name="Picture 91">
            <a:extLst>
              <a:ext uri="{FF2B5EF4-FFF2-40B4-BE49-F238E27FC236}">
                <a16:creationId xmlns:a16="http://schemas.microsoft.com/office/drawing/2014/main" id="{46D3B783-12BF-421E-BD5E-219EC7DAE281}"/>
              </a:ext>
            </a:extLst>
          </p:cNvPr>
          <p:cNvPicPr>
            <a:picLocks noChangeAspect="1"/>
          </p:cNvPicPr>
          <p:nvPr/>
        </p:nvPicPr>
        <p:blipFill>
          <a:blip r:embed="rId2">
            <a:duotone>
              <a:prstClr val="black"/>
              <a:schemeClr val="tx1">
                <a:lumMod val="50000"/>
                <a:lumOff val="50000"/>
                <a:tint val="45000"/>
                <a:satMod val="400000"/>
              </a:schemeClr>
            </a:duotone>
            <a:extLst>
              <a:ext uri="{BEBA8EAE-BF5A-486C-A8C5-ECC9F3942E4B}">
                <a14:imgProps xmlns:a14="http://schemas.microsoft.com/office/drawing/2010/main">
                  <a14:imgLayer r:embed="rId3">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9176157" y="5159128"/>
            <a:ext cx="526620" cy="531485"/>
          </a:xfrm>
          <a:prstGeom prst="rect">
            <a:avLst/>
          </a:prstGeom>
        </p:spPr>
      </p:pic>
      <p:pic>
        <p:nvPicPr>
          <p:cNvPr id="93" name="Picture 92">
            <a:extLst>
              <a:ext uri="{FF2B5EF4-FFF2-40B4-BE49-F238E27FC236}">
                <a16:creationId xmlns:a16="http://schemas.microsoft.com/office/drawing/2014/main" id="{8A2F9A2C-A166-4A71-AD28-E8284E4BF307}"/>
              </a:ext>
            </a:extLst>
          </p:cNvPr>
          <p:cNvPicPr>
            <a:picLocks noChangeAspect="1"/>
          </p:cNvPicPr>
          <p:nvPr/>
        </p:nvPicPr>
        <p:blipFill>
          <a:blip r:embed="rId2">
            <a:duotone>
              <a:prstClr val="black"/>
              <a:schemeClr val="tx1">
                <a:lumMod val="50000"/>
                <a:lumOff val="50000"/>
                <a:tint val="45000"/>
                <a:satMod val="400000"/>
              </a:schemeClr>
            </a:duotone>
            <a:extLst>
              <a:ext uri="{BEBA8EAE-BF5A-486C-A8C5-ECC9F3942E4B}">
                <a14:imgProps xmlns:a14="http://schemas.microsoft.com/office/drawing/2010/main">
                  <a14:imgLayer r:embed="rId3">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9257285" y="5023945"/>
            <a:ext cx="526620" cy="531485"/>
          </a:xfrm>
          <a:prstGeom prst="rect">
            <a:avLst/>
          </a:prstGeom>
        </p:spPr>
      </p:pic>
      <p:pic>
        <p:nvPicPr>
          <p:cNvPr id="94" name="Picture 93">
            <a:extLst>
              <a:ext uri="{FF2B5EF4-FFF2-40B4-BE49-F238E27FC236}">
                <a16:creationId xmlns:a16="http://schemas.microsoft.com/office/drawing/2014/main" id="{D56CECE1-F35C-4222-B311-E09377B2EC8F}"/>
              </a:ext>
            </a:extLst>
          </p:cNvPr>
          <p:cNvPicPr>
            <a:picLocks noChangeAspect="1"/>
          </p:cNvPicPr>
          <p:nvPr/>
        </p:nvPicPr>
        <p:blipFill>
          <a:blip r:embed="rId2">
            <a:duotone>
              <a:prstClr val="black"/>
              <a:srgbClr val="7030A0">
                <a:tint val="45000"/>
                <a:satMod val="400000"/>
              </a:srgbClr>
            </a:duotone>
            <a:extLst>
              <a:ext uri="{BEBA8EAE-BF5A-486C-A8C5-ECC9F3942E4B}">
                <a14:imgProps xmlns:a14="http://schemas.microsoft.com/office/drawing/2010/main">
                  <a14:imgLayer r:embed="rId3">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10347955" y="5379132"/>
            <a:ext cx="526620" cy="531485"/>
          </a:xfrm>
          <a:prstGeom prst="rect">
            <a:avLst/>
          </a:prstGeom>
        </p:spPr>
      </p:pic>
      <p:pic>
        <p:nvPicPr>
          <p:cNvPr id="95" name="Picture 94">
            <a:extLst>
              <a:ext uri="{FF2B5EF4-FFF2-40B4-BE49-F238E27FC236}">
                <a16:creationId xmlns:a16="http://schemas.microsoft.com/office/drawing/2014/main" id="{887C366D-F483-479A-8DA0-654696354521}"/>
              </a:ext>
            </a:extLst>
          </p:cNvPr>
          <p:cNvPicPr>
            <a:picLocks noChangeAspect="1"/>
          </p:cNvPicPr>
          <p:nvPr/>
        </p:nvPicPr>
        <p:blipFill>
          <a:blip r:embed="rId2">
            <a:duotone>
              <a:prstClr val="black"/>
              <a:srgbClr val="7030A0">
                <a:tint val="45000"/>
                <a:satMod val="400000"/>
              </a:srgbClr>
            </a:duotone>
            <a:extLst>
              <a:ext uri="{BEBA8EAE-BF5A-486C-A8C5-ECC9F3942E4B}">
                <a14:imgProps xmlns:a14="http://schemas.microsoft.com/office/drawing/2010/main">
                  <a14:imgLayer r:embed="rId3">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10167353" y="5259393"/>
            <a:ext cx="526620" cy="531485"/>
          </a:xfrm>
          <a:prstGeom prst="rect">
            <a:avLst/>
          </a:prstGeom>
        </p:spPr>
      </p:pic>
      <p:pic>
        <p:nvPicPr>
          <p:cNvPr id="96" name="Picture 95">
            <a:extLst>
              <a:ext uri="{FF2B5EF4-FFF2-40B4-BE49-F238E27FC236}">
                <a16:creationId xmlns:a16="http://schemas.microsoft.com/office/drawing/2014/main" id="{E68E62C4-8634-4A13-A984-523845BF0FC5}"/>
              </a:ext>
            </a:extLst>
          </p:cNvPr>
          <p:cNvPicPr>
            <a:picLocks noChangeAspect="1"/>
          </p:cNvPicPr>
          <p:nvPr/>
        </p:nvPicPr>
        <p:blipFill>
          <a:blip r:embed="rId2">
            <a:duotone>
              <a:prstClr val="black"/>
              <a:srgbClr val="7030A0">
                <a:tint val="45000"/>
                <a:satMod val="400000"/>
              </a:srgbClr>
            </a:duotone>
            <a:extLst>
              <a:ext uri="{BEBA8EAE-BF5A-486C-A8C5-ECC9F3942E4B}">
                <a14:imgProps xmlns:a14="http://schemas.microsoft.com/office/drawing/2010/main">
                  <a14:imgLayer r:embed="rId3">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10421739" y="4889052"/>
            <a:ext cx="526620" cy="531485"/>
          </a:xfrm>
          <a:prstGeom prst="rect">
            <a:avLst/>
          </a:prstGeom>
        </p:spPr>
      </p:pic>
      <p:pic>
        <p:nvPicPr>
          <p:cNvPr id="97" name="Picture 96">
            <a:extLst>
              <a:ext uri="{FF2B5EF4-FFF2-40B4-BE49-F238E27FC236}">
                <a16:creationId xmlns:a16="http://schemas.microsoft.com/office/drawing/2014/main" id="{9A559BE6-BEAA-4054-9004-84E7529CEC4A}"/>
              </a:ext>
            </a:extLst>
          </p:cNvPr>
          <p:cNvPicPr>
            <a:picLocks noChangeAspect="1"/>
          </p:cNvPicPr>
          <p:nvPr/>
        </p:nvPicPr>
        <p:blipFill>
          <a:blip r:embed="rId2">
            <a:duotone>
              <a:prstClr val="black"/>
              <a:srgbClr val="7030A0">
                <a:tint val="45000"/>
                <a:satMod val="400000"/>
              </a:srgbClr>
            </a:duotone>
            <a:extLst>
              <a:ext uri="{BEBA8EAE-BF5A-486C-A8C5-ECC9F3942E4B}">
                <a14:imgProps xmlns:a14="http://schemas.microsoft.com/office/drawing/2010/main">
                  <a14:imgLayer r:embed="rId3">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10815763" y="5126769"/>
            <a:ext cx="526620" cy="531485"/>
          </a:xfrm>
          <a:prstGeom prst="rect">
            <a:avLst/>
          </a:prstGeom>
        </p:spPr>
      </p:pic>
      <p:pic>
        <p:nvPicPr>
          <p:cNvPr id="98" name="Picture 97">
            <a:extLst>
              <a:ext uri="{FF2B5EF4-FFF2-40B4-BE49-F238E27FC236}">
                <a16:creationId xmlns:a16="http://schemas.microsoft.com/office/drawing/2014/main" id="{9F4343F1-6AB2-4FD2-8590-49FE7E40C442}"/>
              </a:ext>
            </a:extLst>
          </p:cNvPr>
          <p:cNvPicPr>
            <a:picLocks noChangeAspect="1"/>
          </p:cNvPicPr>
          <p:nvPr/>
        </p:nvPicPr>
        <p:blipFill>
          <a:blip r:embed="rId2">
            <a:duotone>
              <a:prstClr val="black"/>
              <a:srgbClr val="7030A0">
                <a:tint val="45000"/>
                <a:satMod val="400000"/>
              </a:srgbClr>
            </a:duotone>
            <a:extLst>
              <a:ext uri="{BEBA8EAE-BF5A-486C-A8C5-ECC9F3942E4B}">
                <a14:imgProps xmlns:a14="http://schemas.microsoft.com/office/drawing/2010/main">
                  <a14:imgLayer r:embed="rId3">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10896891" y="4991586"/>
            <a:ext cx="526620" cy="531485"/>
          </a:xfrm>
          <a:prstGeom prst="rect">
            <a:avLst/>
          </a:prstGeom>
        </p:spPr>
      </p:pic>
      <p:pic>
        <p:nvPicPr>
          <p:cNvPr id="99" name="Picture 98">
            <a:extLst>
              <a:ext uri="{FF2B5EF4-FFF2-40B4-BE49-F238E27FC236}">
                <a16:creationId xmlns:a16="http://schemas.microsoft.com/office/drawing/2014/main" id="{81845825-C520-47A4-A622-5EF71E1C03D0}"/>
              </a:ext>
            </a:extLst>
          </p:cNvPr>
          <p:cNvPicPr>
            <a:picLocks noChangeAspect="1"/>
          </p:cNvPicPr>
          <p:nvPr/>
        </p:nvPicPr>
        <p:blipFill>
          <a:blip r:embed="rId2">
            <a:duotone>
              <a:prstClr val="black"/>
              <a:schemeClr val="tx1">
                <a:lumMod val="50000"/>
                <a:lumOff val="50000"/>
                <a:tint val="45000"/>
                <a:satMod val="400000"/>
              </a:schemeClr>
            </a:duotone>
            <a:extLst>
              <a:ext uri="{BEBA8EAE-BF5A-486C-A8C5-ECC9F3942E4B}">
                <a14:imgProps xmlns:a14="http://schemas.microsoft.com/office/drawing/2010/main">
                  <a14:imgLayer r:embed="rId3">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9012223" y="5705259"/>
            <a:ext cx="526620" cy="531485"/>
          </a:xfrm>
          <a:prstGeom prst="rect">
            <a:avLst/>
          </a:prstGeom>
        </p:spPr>
      </p:pic>
      <p:pic>
        <p:nvPicPr>
          <p:cNvPr id="100" name="Picture 99">
            <a:extLst>
              <a:ext uri="{FF2B5EF4-FFF2-40B4-BE49-F238E27FC236}">
                <a16:creationId xmlns:a16="http://schemas.microsoft.com/office/drawing/2014/main" id="{022A8147-417A-40A6-8148-77C4BBA524D2}"/>
              </a:ext>
            </a:extLst>
          </p:cNvPr>
          <p:cNvPicPr>
            <a:picLocks noChangeAspect="1"/>
          </p:cNvPicPr>
          <p:nvPr/>
        </p:nvPicPr>
        <p:blipFill>
          <a:blip r:embed="rId2">
            <a:duotone>
              <a:prstClr val="black"/>
              <a:schemeClr val="tx1">
                <a:lumMod val="50000"/>
                <a:lumOff val="50000"/>
                <a:tint val="45000"/>
                <a:satMod val="400000"/>
              </a:schemeClr>
            </a:duotone>
            <a:extLst>
              <a:ext uri="{BEBA8EAE-BF5A-486C-A8C5-ECC9F3942E4B}">
                <a14:imgProps xmlns:a14="http://schemas.microsoft.com/office/drawing/2010/main">
                  <a14:imgLayer r:embed="rId3">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9283987" y="5686249"/>
            <a:ext cx="526620" cy="531485"/>
          </a:xfrm>
          <a:prstGeom prst="rect">
            <a:avLst/>
          </a:prstGeom>
        </p:spPr>
      </p:pic>
      <p:pic>
        <p:nvPicPr>
          <p:cNvPr id="101" name="Picture 100">
            <a:extLst>
              <a:ext uri="{FF2B5EF4-FFF2-40B4-BE49-F238E27FC236}">
                <a16:creationId xmlns:a16="http://schemas.microsoft.com/office/drawing/2014/main" id="{45D1547F-ECE7-4EA9-B12A-00365B464F31}"/>
              </a:ext>
            </a:extLst>
          </p:cNvPr>
          <p:cNvPicPr>
            <a:picLocks noChangeAspect="1"/>
          </p:cNvPicPr>
          <p:nvPr/>
        </p:nvPicPr>
        <p:blipFill>
          <a:blip r:embed="rId2">
            <a:duotone>
              <a:prstClr val="black"/>
              <a:schemeClr val="tx1">
                <a:lumMod val="50000"/>
                <a:lumOff val="50000"/>
                <a:tint val="45000"/>
                <a:satMod val="400000"/>
              </a:schemeClr>
            </a:duotone>
            <a:extLst>
              <a:ext uri="{BEBA8EAE-BF5A-486C-A8C5-ECC9F3942E4B}">
                <a14:imgProps xmlns:a14="http://schemas.microsoft.com/office/drawing/2010/main">
                  <a14:imgLayer r:embed="rId3">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9155059" y="5157335"/>
            <a:ext cx="526620" cy="531485"/>
          </a:xfrm>
          <a:prstGeom prst="rect">
            <a:avLst/>
          </a:prstGeom>
        </p:spPr>
      </p:pic>
      <p:pic>
        <p:nvPicPr>
          <p:cNvPr id="102" name="Picture 101">
            <a:extLst>
              <a:ext uri="{FF2B5EF4-FFF2-40B4-BE49-F238E27FC236}">
                <a16:creationId xmlns:a16="http://schemas.microsoft.com/office/drawing/2014/main" id="{826E29E9-4A8B-4E6D-A678-00D9DAFBB719}"/>
              </a:ext>
            </a:extLst>
          </p:cNvPr>
          <p:cNvPicPr>
            <a:picLocks noChangeAspect="1"/>
          </p:cNvPicPr>
          <p:nvPr/>
        </p:nvPicPr>
        <p:blipFill>
          <a:blip r:embed="rId2">
            <a:duotone>
              <a:prstClr val="black"/>
              <a:schemeClr val="tx1">
                <a:lumMod val="50000"/>
                <a:lumOff val="50000"/>
                <a:tint val="45000"/>
                <a:satMod val="400000"/>
              </a:schemeClr>
            </a:duotone>
            <a:extLst>
              <a:ext uri="{BEBA8EAE-BF5A-486C-A8C5-ECC9F3942E4B}">
                <a14:imgProps xmlns:a14="http://schemas.microsoft.com/office/drawing/2010/main">
                  <a14:imgLayer r:embed="rId3">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8393321" y="5257328"/>
            <a:ext cx="526620" cy="531485"/>
          </a:xfrm>
          <a:prstGeom prst="rect">
            <a:avLst/>
          </a:prstGeom>
        </p:spPr>
      </p:pic>
      <p:pic>
        <p:nvPicPr>
          <p:cNvPr id="103" name="Picture 102">
            <a:extLst>
              <a:ext uri="{FF2B5EF4-FFF2-40B4-BE49-F238E27FC236}">
                <a16:creationId xmlns:a16="http://schemas.microsoft.com/office/drawing/2014/main" id="{1B843DD5-85DA-4821-B8FA-BC77141FDACD}"/>
              </a:ext>
            </a:extLst>
          </p:cNvPr>
          <p:cNvPicPr>
            <a:picLocks noChangeAspect="1"/>
          </p:cNvPicPr>
          <p:nvPr/>
        </p:nvPicPr>
        <p:blipFill>
          <a:blip r:embed="rId2">
            <a:duotone>
              <a:prstClr val="black"/>
              <a:schemeClr val="tx1">
                <a:lumMod val="50000"/>
                <a:lumOff val="50000"/>
                <a:tint val="45000"/>
                <a:satMod val="400000"/>
              </a:schemeClr>
            </a:duotone>
            <a:extLst>
              <a:ext uri="{BEBA8EAE-BF5A-486C-A8C5-ECC9F3942E4B}">
                <a14:imgProps xmlns:a14="http://schemas.microsoft.com/office/drawing/2010/main">
                  <a14:imgLayer r:embed="rId3">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9022406" y="5439516"/>
            <a:ext cx="526620" cy="531485"/>
          </a:xfrm>
          <a:prstGeom prst="rect">
            <a:avLst/>
          </a:prstGeom>
        </p:spPr>
      </p:pic>
      <p:pic>
        <p:nvPicPr>
          <p:cNvPr id="104" name="Picture 103">
            <a:extLst>
              <a:ext uri="{FF2B5EF4-FFF2-40B4-BE49-F238E27FC236}">
                <a16:creationId xmlns:a16="http://schemas.microsoft.com/office/drawing/2014/main" id="{005A2C1F-D168-4452-A079-40D1F4117ED7}"/>
              </a:ext>
            </a:extLst>
          </p:cNvPr>
          <p:cNvPicPr>
            <a:picLocks noChangeAspect="1"/>
          </p:cNvPicPr>
          <p:nvPr/>
        </p:nvPicPr>
        <p:blipFill>
          <a:blip r:embed="rId2">
            <a:duotone>
              <a:prstClr val="black"/>
              <a:srgbClr val="7030A0">
                <a:tint val="45000"/>
                <a:satMod val="400000"/>
              </a:srgbClr>
            </a:duotone>
            <a:extLst>
              <a:ext uri="{BEBA8EAE-BF5A-486C-A8C5-ECC9F3942E4B}">
                <a14:imgProps xmlns:a14="http://schemas.microsoft.com/office/drawing/2010/main">
                  <a14:imgLayer r:embed="rId3">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10614750" y="5483296"/>
            <a:ext cx="514983" cy="519740"/>
          </a:xfrm>
          <a:prstGeom prst="rect">
            <a:avLst/>
          </a:prstGeom>
        </p:spPr>
      </p:pic>
      <p:pic>
        <p:nvPicPr>
          <p:cNvPr id="105" name="Picture 104">
            <a:extLst>
              <a:ext uri="{FF2B5EF4-FFF2-40B4-BE49-F238E27FC236}">
                <a16:creationId xmlns:a16="http://schemas.microsoft.com/office/drawing/2014/main" id="{6A72F37C-C724-4C0F-8DC5-D6E2BA36E73F}"/>
              </a:ext>
            </a:extLst>
          </p:cNvPr>
          <p:cNvPicPr>
            <a:picLocks noChangeAspect="1"/>
          </p:cNvPicPr>
          <p:nvPr/>
        </p:nvPicPr>
        <p:blipFill>
          <a:blip r:embed="rId2">
            <a:duotone>
              <a:prstClr val="black"/>
              <a:srgbClr val="7030A0">
                <a:tint val="45000"/>
                <a:satMod val="400000"/>
              </a:srgbClr>
            </a:duotone>
            <a:extLst>
              <a:ext uri="{BEBA8EAE-BF5A-486C-A8C5-ECC9F3942E4B}">
                <a14:imgProps xmlns:a14="http://schemas.microsoft.com/office/drawing/2010/main">
                  <a14:imgLayer r:embed="rId3">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10913550" y="5480191"/>
            <a:ext cx="526620" cy="531485"/>
          </a:xfrm>
          <a:prstGeom prst="rect">
            <a:avLst/>
          </a:prstGeom>
        </p:spPr>
      </p:pic>
      <p:pic>
        <p:nvPicPr>
          <p:cNvPr id="106" name="Picture 105">
            <a:extLst>
              <a:ext uri="{FF2B5EF4-FFF2-40B4-BE49-F238E27FC236}">
                <a16:creationId xmlns:a16="http://schemas.microsoft.com/office/drawing/2014/main" id="{F0F051A2-BFE6-46C1-8AD8-63E498183922}"/>
              </a:ext>
            </a:extLst>
          </p:cNvPr>
          <p:cNvPicPr>
            <a:picLocks noChangeAspect="1"/>
          </p:cNvPicPr>
          <p:nvPr/>
        </p:nvPicPr>
        <p:blipFill>
          <a:blip r:embed="rId2">
            <a:duotone>
              <a:prstClr val="black"/>
              <a:srgbClr val="7030A0">
                <a:tint val="45000"/>
                <a:satMod val="400000"/>
              </a:srgbClr>
            </a:duotone>
            <a:extLst>
              <a:ext uri="{BEBA8EAE-BF5A-486C-A8C5-ECC9F3942E4B}">
                <a14:imgProps xmlns:a14="http://schemas.microsoft.com/office/drawing/2010/main">
                  <a14:imgLayer r:embed="rId3">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10376927" y="5690613"/>
            <a:ext cx="526620" cy="531485"/>
          </a:xfrm>
          <a:prstGeom prst="rect">
            <a:avLst/>
          </a:prstGeom>
        </p:spPr>
      </p:pic>
      <p:pic>
        <p:nvPicPr>
          <p:cNvPr id="107" name="Picture 106">
            <a:extLst>
              <a:ext uri="{FF2B5EF4-FFF2-40B4-BE49-F238E27FC236}">
                <a16:creationId xmlns:a16="http://schemas.microsoft.com/office/drawing/2014/main" id="{16F1AB94-6678-4E03-8FCF-F952DE4A8D02}"/>
              </a:ext>
            </a:extLst>
          </p:cNvPr>
          <p:cNvPicPr>
            <a:picLocks noChangeAspect="1"/>
          </p:cNvPicPr>
          <p:nvPr/>
        </p:nvPicPr>
        <p:blipFill>
          <a:blip r:embed="rId2">
            <a:duotone>
              <a:prstClr val="black"/>
              <a:srgbClr val="7030A0">
                <a:tint val="45000"/>
                <a:satMod val="400000"/>
              </a:srgbClr>
            </a:duotone>
            <a:extLst>
              <a:ext uri="{BEBA8EAE-BF5A-486C-A8C5-ECC9F3942E4B}">
                <a14:imgProps xmlns:a14="http://schemas.microsoft.com/office/drawing/2010/main">
                  <a14:imgLayer r:embed="rId3">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10682138" y="5049925"/>
            <a:ext cx="526620" cy="531485"/>
          </a:xfrm>
          <a:prstGeom prst="rect">
            <a:avLst/>
          </a:prstGeom>
        </p:spPr>
      </p:pic>
      <p:pic>
        <p:nvPicPr>
          <p:cNvPr id="108" name="Picture 107">
            <a:extLst>
              <a:ext uri="{FF2B5EF4-FFF2-40B4-BE49-F238E27FC236}">
                <a16:creationId xmlns:a16="http://schemas.microsoft.com/office/drawing/2014/main" id="{C9FCAF5E-E784-452D-A376-D0744EA0E7A8}"/>
              </a:ext>
            </a:extLst>
          </p:cNvPr>
          <p:cNvPicPr>
            <a:picLocks noChangeAspect="1"/>
          </p:cNvPicPr>
          <p:nvPr/>
        </p:nvPicPr>
        <p:blipFill>
          <a:blip r:embed="rId2">
            <a:duotone>
              <a:prstClr val="black"/>
              <a:srgbClr val="7030A0">
                <a:tint val="45000"/>
                <a:satMod val="400000"/>
              </a:srgbClr>
            </a:duotone>
            <a:extLst>
              <a:ext uri="{BEBA8EAE-BF5A-486C-A8C5-ECC9F3942E4B}">
                <a14:imgProps xmlns:a14="http://schemas.microsoft.com/office/drawing/2010/main">
                  <a14:imgLayer r:embed="rId3">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11057822" y="5327504"/>
            <a:ext cx="526620" cy="531485"/>
          </a:xfrm>
          <a:prstGeom prst="rect">
            <a:avLst/>
          </a:prstGeom>
        </p:spPr>
      </p:pic>
      <p:pic>
        <p:nvPicPr>
          <p:cNvPr id="109" name="Picture 108">
            <a:extLst>
              <a:ext uri="{FF2B5EF4-FFF2-40B4-BE49-F238E27FC236}">
                <a16:creationId xmlns:a16="http://schemas.microsoft.com/office/drawing/2014/main" id="{BA125354-01F8-4CA4-8CE9-C1AEA7E1D7A2}"/>
              </a:ext>
            </a:extLst>
          </p:cNvPr>
          <p:cNvPicPr>
            <a:picLocks noChangeAspect="1"/>
          </p:cNvPicPr>
          <p:nvPr/>
        </p:nvPicPr>
        <p:blipFill>
          <a:blip r:embed="rId2">
            <a:duotone>
              <a:prstClr val="black"/>
              <a:schemeClr val="tx1">
                <a:lumMod val="50000"/>
                <a:lumOff val="50000"/>
                <a:tint val="45000"/>
                <a:satMod val="400000"/>
              </a:schemeClr>
            </a:duotone>
            <a:extLst>
              <a:ext uri="{BEBA8EAE-BF5A-486C-A8C5-ECC9F3942E4B}">
                <a14:imgProps xmlns:a14="http://schemas.microsoft.com/office/drawing/2010/main">
                  <a14:imgLayer r:embed="rId3">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9167179" y="4838244"/>
            <a:ext cx="526620" cy="531485"/>
          </a:xfrm>
          <a:prstGeom prst="rect">
            <a:avLst/>
          </a:prstGeom>
        </p:spPr>
      </p:pic>
      <p:pic>
        <p:nvPicPr>
          <p:cNvPr id="110" name="Picture 109">
            <a:extLst>
              <a:ext uri="{FF2B5EF4-FFF2-40B4-BE49-F238E27FC236}">
                <a16:creationId xmlns:a16="http://schemas.microsoft.com/office/drawing/2014/main" id="{056A83B1-DF57-4436-BD97-84D98D8D3799}"/>
              </a:ext>
            </a:extLst>
          </p:cNvPr>
          <p:cNvPicPr>
            <a:picLocks noChangeAspect="1"/>
          </p:cNvPicPr>
          <p:nvPr/>
        </p:nvPicPr>
        <p:blipFill>
          <a:blip r:embed="rId2">
            <a:duotone>
              <a:prstClr val="black"/>
              <a:schemeClr val="tx1">
                <a:lumMod val="50000"/>
                <a:lumOff val="50000"/>
                <a:tint val="45000"/>
                <a:satMod val="400000"/>
              </a:schemeClr>
            </a:duotone>
            <a:extLst>
              <a:ext uri="{BEBA8EAE-BF5A-486C-A8C5-ECC9F3942E4B}">
                <a14:imgProps xmlns:a14="http://schemas.microsoft.com/office/drawing/2010/main">
                  <a14:imgLayer r:embed="rId3">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9234969" y="4669017"/>
            <a:ext cx="526620" cy="531485"/>
          </a:xfrm>
          <a:prstGeom prst="rect">
            <a:avLst/>
          </a:prstGeom>
        </p:spPr>
      </p:pic>
      <p:pic>
        <p:nvPicPr>
          <p:cNvPr id="111" name="Picture 110">
            <a:extLst>
              <a:ext uri="{FF2B5EF4-FFF2-40B4-BE49-F238E27FC236}">
                <a16:creationId xmlns:a16="http://schemas.microsoft.com/office/drawing/2014/main" id="{7D7C02CC-37DA-464A-BCA6-A3663C1283DC}"/>
              </a:ext>
            </a:extLst>
          </p:cNvPr>
          <p:cNvPicPr>
            <a:picLocks noChangeAspect="1"/>
          </p:cNvPicPr>
          <p:nvPr/>
        </p:nvPicPr>
        <p:blipFill>
          <a:blip r:embed="rId2">
            <a:duotone>
              <a:prstClr val="black"/>
              <a:schemeClr val="tx1">
                <a:lumMod val="50000"/>
                <a:lumOff val="50000"/>
                <a:tint val="45000"/>
                <a:satMod val="400000"/>
              </a:schemeClr>
            </a:duotone>
            <a:extLst>
              <a:ext uri="{BEBA8EAE-BF5A-486C-A8C5-ECC9F3942E4B}">
                <a14:imgProps xmlns:a14="http://schemas.microsoft.com/office/drawing/2010/main">
                  <a14:imgLayer r:embed="rId3">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8354760" y="4809830"/>
            <a:ext cx="526620" cy="531485"/>
          </a:xfrm>
          <a:prstGeom prst="rect">
            <a:avLst/>
          </a:prstGeom>
        </p:spPr>
      </p:pic>
      <p:sp>
        <p:nvSpPr>
          <p:cNvPr id="66" name="Arrow: Curved Up 65">
            <a:extLst>
              <a:ext uri="{FF2B5EF4-FFF2-40B4-BE49-F238E27FC236}">
                <a16:creationId xmlns:a16="http://schemas.microsoft.com/office/drawing/2014/main" id="{01D67F8A-ACFE-43CB-8C39-0A654BC22B52}"/>
              </a:ext>
            </a:extLst>
          </p:cNvPr>
          <p:cNvSpPr/>
          <p:nvPr/>
        </p:nvSpPr>
        <p:spPr>
          <a:xfrm rot="21269918">
            <a:off x="6716501" y="3489259"/>
            <a:ext cx="4042692" cy="680129"/>
          </a:xfrm>
          <a:prstGeom prst="curvedUpArrow">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3" name="Arrow: Right 112">
            <a:extLst>
              <a:ext uri="{FF2B5EF4-FFF2-40B4-BE49-F238E27FC236}">
                <a16:creationId xmlns:a16="http://schemas.microsoft.com/office/drawing/2014/main" id="{97E6AEBD-3476-4784-AD6E-BEF2912B676B}"/>
              </a:ext>
            </a:extLst>
          </p:cNvPr>
          <p:cNvSpPr/>
          <p:nvPr/>
        </p:nvSpPr>
        <p:spPr>
          <a:xfrm>
            <a:off x="4960963" y="4263530"/>
            <a:ext cx="1945682" cy="937289"/>
          </a:xfrm>
          <a:prstGeom prst="rightArrow">
            <a:avLst/>
          </a:prstGeom>
          <a:solidFill>
            <a:schemeClr val="bg1">
              <a:lumMod val="75000"/>
            </a:schemeClr>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Courier New" panose="02070309020205020404" pitchFamily="49" charset="0"/>
                <a:cs typeface="Courier New" panose="02070309020205020404" pitchFamily="49" charset="0"/>
              </a:rPr>
              <a:t>BIP</a:t>
            </a:r>
            <a:r>
              <a:rPr lang="en-US" sz="2400" b="1" dirty="0">
                <a:solidFill>
                  <a:schemeClr val="tx1"/>
                </a:solidFill>
                <a:latin typeface="Courier New" panose="02070309020205020404" pitchFamily="49" charset="0"/>
                <a:cs typeface="Courier New" panose="02070309020205020404" pitchFamily="49" charset="0"/>
              </a:rPr>
              <a:t> </a:t>
            </a:r>
            <a:r>
              <a:rPr lang="en-US" sz="2800" b="1" dirty="0">
                <a:solidFill>
                  <a:schemeClr val="tx1"/>
                </a:solidFill>
                <a:latin typeface="Courier New" panose="02070309020205020404" pitchFamily="49" charset="0"/>
                <a:cs typeface="Courier New" panose="02070309020205020404" pitchFamily="49" charset="0"/>
              </a:rPr>
              <a:t>300</a:t>
            </a:r>
          </a:p>
        </p:txBody>
      </p:sp>
      <p:sp>
        <p:nvSpPr>
          <p:cNvPr id="114" name="Rectangle 113">
            <a:extLst>
              <a:ext uri="{FF2B5EF4-FFF2-40B4-BE49-F238E27FC236}">
                <a16:creationId xmlns:a16="http://schemas.microsoft.com/office/drawing/2014/main" id="{92BBB06A-70CF-4499-8E5C-78B48691C68E}"/>
              </a:ext>
            </a:extLst>
          </p:cNvPr>
          <p:cNvSpPr/>
          <p:nvPr/>
        </p:nvSpPr>
        <p:spPr>
          <a:xfrm>
            <a:off x="7787590" y="1100383"/>
            <a:ext cx="3993583" cy="2713206"/>
          </a:xfrm>
          <a:prstGeom prst="rect">
            <a:avLst/>
          </a:prstGeom>
          <a:noFill/>
          <a:ln>
            <a:solidFill>
              <a:srgbClr val="FF0000"/>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TextBox 114">
            <a:extLst>
              <a:ext uri="{FF2B5EF4-FFF2-40B4-BE49-F238E27FC236}">
                <a16:creationId xmlns:a16="http://schemas.microsoft.com/office/drawing/2014/main" id="{8130AC6A-CD6E-4EF8-A65D-EC2EFB1F2515}"/>
              </a:ext>
            </a:extLst>
          </p:cNvPr>
          <p:cNvSpPr txBox="1"/>
          <p:nvPr/>
        </p:nvSpPr>
        <p:spPr>
          <a:xfrm>
            <a:off x="8562233" y="1168584"/>
            <a:ext cx="2607766" cy="369332"/>
          </a:xfrm>
          <a:prstGeom prst="rect">
            <a:avLst/>
          </a:prstGeom>
          <a:noFill/>
        </p:spPr>
        <p:txBody>
          <a:bodyPr wrap="square" rtlCol="0">
            <a:spAutoFit/>
          </a:bodyPr>
          <a:lstStyle/>
          <a:p>
            <a:pPr algn="ctr"/>
            <a:r>
              <a:rPr lang="en-US" i="1" dirty="0">
                <a:solidFill>
                  <a:srgbClr val="FF0000"/>
                </a:solidFill>
              </a:rPr>
              <a:t>“Sidechains”</a:t>
            </a:r>
          </a:p>
        </p:txBody>
      </p:sp>
      <p:sp>
        <p:nvSpPr>
          <p:cNvPr id="117" name="Footer Placeholder 4">
            <a:extLst>
              <a:ext uri="{FF2B5EF4-FFF2-40B4-BE49-F238E27FC236}">
                <a16:creationId xmlns:a16="http://schemas.microsoft.com/office/drawing/2014/main" id="{89570F1B-B9F7-4204-B12D-AE5722FD8090}"/>
              </a:ext>
            </a:extLst>
          </p:cNvPr>
          <p:cNvSpPr>
            <a:spLocks noGrp="1"/>
          </p:cNvSpPr>
          <p:nvPr>
            <p:ph type="ftr" sz="quarter" idx="11"/>
          </p:nvPr>
        </p:nvSpPr>
        <p:spPr>
          <a:xfrm>
            <a:off x="154379" y="6378499"/>
            <a:ext cx="11447813" cy="365125"/>
          </a:xfrm>
        </p:spPr>
        <p:txBody>
          <a:bodyPr/>
          <a:lstStyle/>
          <a:p>
            <a:r>
              <a:rPr lang="en-US" u="sng" dirty="0">
                <a:solidFill>
                  <a:schemeClr val="bg1">
                    <a:lumMod val="75000"/>
                  </a:schemeClr>
                </a:solidFill>
              </a:rPr>
              <a:t>Telegram:</a:t>
            </a:r>
            <a:r>
              <a:rPr lang="en-US" dirty="0"/>
              <a:t> t.me/</a:t>
            </a:r>
            <a:r>
              <a:rPr lang="en-US" dirty="0" err="1"/>
              <a:t>DcInsiders</a:t>
            </a:r>
            <a:r>
              <a:rPr lang="en-US" dirty="0"/>
              <a:t>     </a:t>
            </a:r>
            <a:r>
              <a:rPr lang="en-US" u="sng" dirty="0">
                <a:solidFill>
                  <a:schemeClr val="bg1">
                    <a:lumMod val="85000"/>
                  </a:schemeClr>
                </a:solidFill>
              </a:rPr>
              <a:t>Website:</a:t>
            </a:r>
            <a:r>
              <a:rPr lang="en-US" dirty="0">
                <a:solidFill>
                  <a:schemeClr val="bg1">
                    <a:lumMod val="85000"/>
                  </a:schemeClr>
                </a:solidFill>
              </a:rPr>
              <a:t> </a:t>
            </a:r>
            <a:r>
              <a:rPr lang="en-US" dirty="0"/>
              <a:t>www.drivechain.info        </a:t>
            </a:r>
            <a:r>
              <a:rPr lang="en-US" u="sng" dirty="0">
                <a:solidFill>
                  <a:schemeClr val="bg1">
                    <a:lumMod val="75000"/>
                  </a:schemeClr>
                </a:solidFill>
              </a:rPr>
              <a:t>Paul’s Twitter:</a:t>
            </a:r>
            <a:r>
              <a:rPr lang="en-US" dirty="0">
                <a:solidFill>
                  <a:schemeClr val="bg1">
                    <a:lumMod val="75000"/>
                  </a:schemeClr>
                </a:solidFill>
              </a:rPr>
              <a:t> </a:t>
            </a:r>
            <a:r>
              <a:rPr lang="en-US" dirty="0"/>
              <a:t>@truthcoin</a:t>
            </a:r>
          </a:p>
        </p:txBody>
      </p:sp>
      <p:sp>
        <p:nvSpPr>
          <p:cNvPr id="3" name="Isosceles Triangle 2">
            <a:extLst>
              <a:ext uri="{FF2B5EF4-FFF2-40B4-BE49-F238E27FC236}">
                <a16:creationId xmlns:a16="http://schemas.microsoft.com/office/drawing/2014/main" id="{B1ECED59-E28C-49CE-B5E9-D8CD9A489710}"/>
              </a:ext>
            </a:extLst>
          </p:cNvPr>
          <p:cNvSpPr/>
          <p:nvPr/>
        </p:nvSpPr>
        <p:spPr>
          <a:xfrm rot="20751553">
            <a:off x="6610643" y="3502689"/>
            <a:ext cx="292244" cy="238046"/>
          </a:xfrm>
          <a:prstGeom prst="triangle">
            <a:avLst/>
          </a:prstGeom>
          <a:solidFill>
            <a:srgbClr val="FFFFFF"/>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Isosceles Triangle 117">
            <a:extLst>
              <a:ext uri="{FF2B5EF4-FFF2-40B4-BE49-F238E27FC236}">
                <a16:creationId xmlns:a16="http://schemas.microsoft.com/office/drawing/2014/main" id="{CF51FDFF-756C-4D84-9BC5-5F4C8245A31F}"/>
              </a:ext>
            </a:extLst>
          </p:cNvPr>
          <p:cNvSpPr/>
          <p:nvPr/>
        </p:nvSpPr>
        <p:spPr>
          <a:xfrm rot="17831546">
            <a:off x="7253732" y="2700780"/>
            <a:ext cx="135764" cy="120327"/>
          </a:xfrm>
          <a:prstGeom prst="triangle">
            <a:avLst/>
          </a:prstGeom>
          <a:solidFill>
            <a:srgbClr val="FFFFFF"/>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Rounded Corners 3">
            <a:extLst>
              <a:ext uri="{FF2B5EF4-FFF2-40B4-BE49-F238E27FC236}">
                <a16:creationId xmlns:a16="http://schemas.microsoft.com/office/drawing/2014/main" id="{ADDF555D-6ADE-47CD-AFA2-A9A6FF308312}"/>
              </a:ext>
            </a:extLst>
          </p:cNvPr>
          <p:cNvSpPr/>
          <p:nvPr/>
        </p:nvSpPr>
        <p:spPr>
          <a:xfrm rot="20133121">
            <a:off x="6719259" y="3699788"/>
            <a:ext cx="149227" cy="8479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Rectangle: Rounded Corners 118">
            <a:extLst>
              <a:ext uri="{FF2B5EF4-FFF2-40B4-BE49-F238E27FC236}">
                <a16:creationId xmlns:a16="http://schemas.microsoft.com/office/drawing/2014/main" id="{24005463-427B-4D78-9FF0-DC6E934D5324}"/>
              </a:ext>
            </a:extLst>
          </p:cNvPr>
          <p:cNvSpPr/>
          <p:nvPr/>
        </p:nvSpPr>
        <p:spPr>
          <a:xfrm rot="16200000">
            <a:off x="7301937" y="2696208"/>
            <a:ext cx="66377" cy="6676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227A5112-18E8-41C2-86C7-44B856DA9237}"/>
              </a:ext>
            </a:extLst>
          </p:cNvPr>
          <p:cNvSpPr txBox="1"/>
          <p:nvPr/>
        </p:nvSpPr>
        <p:spPr>
          <a:xfrm rot="21324988">
            <a:off x="8178733" y="3863361"/>
            <a:ext cx="1074196"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Bip300</a:t>
            </a:r>
          </a:p>
        </p:txBody>
      </p:sp>
      <p:sp>
        <p:nvSpPr>
          <p:cNvPr id="121" name="TextBox 120">
            <a:extLst>
              <a:ext uri="{FF2B5EF4-FFF2-40B4-BE49-F238E27FC236}">
                <a16:creationId xmlns:a16="http://schemas.microsoft.com/office/drawing/2014/main" id="{A00608A0-0AB9-45DC-B59C-8C36D837D78A}"/>
              </a:ext>
            </a:extLst>
          </p:cNvPr>
          <p:cNvSpPr txBox="1"/>
          <p:nvPr/>
        </p:nvSpPr>
        <p:spPr>
          <a:xfrm rot="21324988">
            <a:off x="7800585" y="2187230"/>
            <a:ext cx="1074196" cy="276999"/>
          </a:xfrm>
          <a:prstGeom prst="rect">
            <a:avLst/>
          </a:prstGeom>
          <a:noFill/>
        </p:spPr>
        <p:txBody>
          <a:bodyPr wrap="square" rtlCol="0">
            <a:spAutoFit/>
          </a:bodyPr>
          <a:lstStyle/>
          <a:p>
            <a:r>
              <a:rPr lang="en-US" sz="1200" dirty="0">
                <a:latin typeface="Courier New" panose="02070309020205020404" pitchFamily="49" charset="0"/>
                <a:cs typeface="Courier New" panose="02070309020205020404" pitchFamily="49" charset="0"/>
              </a:rPr>
              <a:t>Bip300</a:t>
            </a:r>
          </a:p>
        </p:txBody>
      </p:sp>
    </p:spTree>
    <p:extLst>
      <p:ext uri="{BB962C8B-B14F-4D97-AF65-F5344CB8AC3E}">
        <p14:creationId xmlns:p14="http://schemas.microsoft.com/office/powerpoint/2010/main" val="7763879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Footer Placeholder 4">
            <a:extLst>
              <a:ext uri="{FF2B5EF4-FFF2-40B4-BE49-F238E27FC236}">
                <a16:creationId xmlns:a16="http://schemas.microsoft.com/office/drawing/2014/main" id="{93881B03-2F3F-4A09-A66D-AC06113AC08D}"/>
              </a:ext>
            </a:extLst>
          </p:cNvPr>
          <p:cNvSpPr>
            <a:spLocks noGrp="1"/>
          </p:cNvSpPr>
          <p:nvPr>
            <p:ph type="ftr" sz="quarter" idx="11"/>
          </p:nvPr>
        </p:nvSpPr>
        <p:spPr>
          <a:xfrm>
            <a:off x="154379" y="6378499"/>
            <a:ext cx="11447813" cy="365125"/>
          </a:xfrm>
        </p:spPr>
        <p:txBody>
          <a:bodyPr/>
          <a:lstStyle/>
          <a:p>
            <a:r>
              <a:rPr lang="en-US" u="sng" dirty="0">
                <a:solidFill>
                  <a:schemeClr val="bg1">
                    <a:lumMod val="75000"/>
                  </a:schemeClr>
                </a:solidFill>
              </a:rPr>
              <a:t>Telegram:</a:t>
            </a:r>
            <a:r>
              <a:rPr lang="en-US" dirty="0"/>
              <a:t> t.me/</a:t>
            </a:r>
            <a:r>
              <a:rPr lang="en-US" dirty="0" err="1"/>
              <a:t>DcInsiders</a:t>
            </a:r>
            <a:r>
              <a:rPr lang="en-US" dirty="0"/>
              <a:t>     </a:t>
            </a:r>
            <a:r>
              <a:rPr lang="en-US" u="sng" dirty="0">
                <a:solidFill>
                  <a:schemeClr val="bg1">
                    <a:lumMod val="85000"/>
                  </a:schemeClr>
                </a:solidFill>
              </a:rPr>
              <a:t>Website:</a:t>
            </a:r>
            <a:r>
              <a:rPr lang="en-US" dirty="0">
                <a:solidFill>
                  <a:schemeClr val="bg1">
                    <a:lumMod val="85000"/>
                  </a:schemeClr>
                </a:solidFill>
              </a:rPr>
              <a:t> </a:t>
            </a:r>
            <a:r>
              <a:rPr lang="en-US" dirty="0"/>
              <a:t>www.drivechain.info        </a:t>
            </a:r>
            <a:r>
              <a:rPr lang="en-US" u="sng" dirty="0">
                <a:solidFill>
                  <a:schemeClr val="bg1">
                    <a:lumMod val="75000"/>
                  </a:schemeClr>
                </a:solidFill>
              </a:rPr>
              <a:t>Paul’s Twitter:</a:t>
            </a:r>
            <a:r>
              <a:rPr lang="en-US" dirty="0">
                <a:solidFill>
                  <a:schemeClr val="bg1">
                    <a:lumMod val="75000"/>
                  </a:schemeClr>
                </a:solidFill>
              </a:rPr>
              <a:t> </a:t>
            </a:r>
            <a:r>
              <a:rPr lang="en-US" dirty="0"/>
              <a:t>@truthcoin</a:t>
            </a:r>
          </a:p>
        </p:txBody>
      </p:sp>
      <p:sp>
        <p:nvSpPr>
          <p:cNvPr id="2" name="Title 1">
            <a:extLst>
              <a:ext uri="{FF2B5EF4-FFF2-40B4-BE49-F238E27FC236}">
                <a16:creationId xmlns:a16="http://schemas.microsoft.com/office/drawing/2014/main" id="{4BB9AAFE-5332-4254-A92F-3E5351E5C513}"/>
              </a:ext>
            </a:extLst>
          </p:cNvPr>
          <p:cNvSpPr>
            <a:spLocks noGrp="1"/>
          </p:cNvSpPr>
          <p:nvPr>
            <p:ph type="title"/>
          </p:nvPr>
        </p:nvSpPr>
        <p:spPr>
          <a:xfrm>
            <a:off x="157331" y="224875"/>
            <a:ext cx="3292570" cy="2492926"/>
          </a:xfrm>
        </p:spPr>
        <p:txBody>
          <a:bodyPr>
            <a:normAutofit/>
          </a:bodyPr>
          <a:lstStyle/>
          <a:p>
            <a:r>
              <a:rPr lang="en-US" sz="5300" dirty="0"/>
              <a:t>What do we use BIP 300 for…?</a:t>
            </a:r>
            <a:endParaRPr lang="en-US" dirty="0"/>
          </a:p>
        </p:txBody>
      </p:sp>
      <p:sp>
        <p:nvSpPr>
          <p:cNvPr id="5" name="Slide Number Placeholder 4">
            <a:extLst>
              <a:ext uri="{FF2B5EF4-FFF2-40B4-BE49-F238E27FC236}">
                <a16:creationId xmlns:a16="http://schemas.microsoft.com/office/drawing/2014/main" id="{0ED6E684-A03D-4753-9FF7-E7C0D2C44D66}"/>
              </a:ext>
            </a:extLst>
          </p:cNvPr>
          <p:cNvSpPr>
            <a:spLocks noGrp="1"/>
          </p:cNvSpPr>
          <p:nvPr>
            <p:ph type="sldNum" sz="quarter" idx="12"/>
          </p:nvPr>
        </p:nvSpPr>
        <p:spPr/>
        <p:txBody>
          <a:bodyPr/>
          <a:lstStyle/>
          <a:p>
            <a:fld id="{64A73B7B-B545-4723-8D44-5CC401310D8B}" type="slidenum">
              <a:rPr lang="en-US" smtClean="0"/>
              <a:t>20</a:t>
            </a:fld>
            <a:endParaRPr lang="en-US" dirty="0"/>
          </a:p>
        </p:txBody>
      </p:sp>
      <p:pic>
        <p:nvPicPr>
          <p:cNvPr id="9" name="Content Placeholder 8">
            <a:extLst>
              <a:ext uri="{FF2B5EF4-FFF2-40B4-BE49-F238E27FC236}">
                <a16:creationId xmlns:a16="http://schemas.microsoft.com/office/drawing/2014/main" id="{13506822-26C5-4049-81DF-29E18F6ED3F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389701" y="784175"/>
            <a:ext cx="6663165" cy="4997374"/>
          </a:xfrm>
        </p:spPr>
      </p:pic>
      <p:sp>
        <p:nvSpPr>
          <p:cNvPr id="11" name="TextBox 10">
            <a:extLst>
              <a:ext uri="{FF2B5EF4-FFF2-40B4-BE49-F238E27FC236}">
                <a16:creationId xmlns:a16="http://schemas.microsoft.com/office/drawing/2014/main" id="{B49746E7-8428-443C-BEE1-FB445591A3A9}"/>
              </a:ext>
            </a:extLst>
          </p:cNvPr>
          <p:cNvSpPr txBox="1"/>
          <p:nvPr/>
        </p:nvSpPr>
        <p:spPr>
          <a:xfrm>
            <a:off x="555530" y="3903990"/>
            <a:ext cx="3115127" cy="1384995"/>
          </a:xfrm>
          <a:prstGeom prst="rect">
            <a:avLst/>
          </a:prstGeom>
          <a:solidFill>
            <a:schemeClr val="bg1"/>
          </a:solidFill>
          <a:ln>
            <a:solidFill>
              <a:schemeClr val="tx1"/>
            </a:solidFill>
          </a:ln>
        </p:spPr>
        <p:txBody>
          <a:bodyPr wrap="square">
            <a:spAutoFit/>
          </a:bodyPr>
          <a:lstStyle/>
          <a:p>
            <a:r>
              <a:rPr lang="en-US" sz="2800" dirty="0"/>
              <a:t>(In other words: Which altcoins are worth copying?)</a:t>
            </a:r>
          </a:p>
        </p:txBody>
      </p:sp>
      <p:sp>
        <p:nvSpPr>
          <p:cNvPr id="13" name="Rectangle 12">
            <a:extLst>
              <a:ext uri="{FF2B5EF4-FFF2-40B4-BE49-F238E27FC236}">
                <a16:creationId xmlns:a16="http://schemas.microsoft.com/office/drawing/2014/main" id="{F253C736-2B40-4F11-AF5B-F3802AF01C9B}"/>
              </a:ext>
            </a:extLst>
          </p:cNvPr>
          <p:cNvSpPr/>
          <p:nvPr/>
        </p:nvSpPr>
        <p:spPr>
          <a:xfrm>
            <a:off x="542951" y="6274113"/>
            <a:ext cx="11106097" cy="529506"/>
          </a:xfrm>
          <a:prstGeom prst="rect">
            <a:avLst/>
          </a:prstGeom>
          <a:solidFill>
            <a:srgbClr val="FFFFFF">
              <a:alpha val="6705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a:extLst>
              <a:ext uri="{FF2B5EF4-FFF2-40B4-BE49-F238E27FC236}">
                <a16:creationId xmlns:a16="http://schemas.microsoft.com/office/drawing/2014/main" id="{9327B16F-F53F-47A8-931D-B4D524EC7AEA}"/>
              </a:ext>
            </a:extLst>
          </p:cNvPr>
          <p:cNvSpPr txBox="1"/>
          <p:nvPr/>
        </p:nvSpPr>
        <p:spPr>
          <a:xfrm>
            <a:off x="4673780" y="5879585"/>
            <a:ext cx="6095005" cy="307777"/>
          </a:xfrm>
          <a:prstGeom prst="rect">
            <a:avLst/>
          </a:prstGeom>
          <a:solidFill>
            <a:schemeClr val="bg1"/>
          </a:solidFill>
          <a:ln>
            <a:solidFill>
              <a:schemeClr val="tx1"/>
            </a:solidFill>
          </a:ln>
        </p:spPr>
        <p:txBody>
          <a:bodyPr wrap="square">
            <a:spAutoFit/>
          </a:bodyPr>
          <a:lstStyle/>
          <a:p>
            <a:r>
              <a:rPr lang="en-US" sz="1400" dirty="0"/>
              <a:t>Art: “When I paint my masterpiece” – Nick Kenrick (?) - Creative commons license </a:t>
            </a:r>
          </a:p>
        </p:txBody>
      </p:sp>
    </p:spTree>
    <p:extLst>
      <p:ext uri="{BB962C8B-B14F-4D97-AF65-F5344CB8AC3E}">
        <p14:creationId xmlns:p14="http://schemas.microsoft.com/office/powerpoint/2010/main" val="11878639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B0AD0A-8AD6-4A97-8DEA-6323C43F8F7C}"/>
              </a:ext>
            </a:extLst>
          </p:cNvPr>
          <p:cNvSpPr>
            <a:spLocks noGrp="1"/>
          </p:cNvSpPr>
          <p:nvPr>
            <p:ph type="title"/>
          </p:nvPr>
        </p:nvSpPr>
        <p:spPr>
          <a:xfrm>
            <a:off x="558800" y="231814"/>
            <a:ext cx="3848100" cy="2149475"/>
          </a:xfrm>
        </p:spPr>
        <p:txBody>
          <a:bodyPr/>
          <a:lstStyle/>
          <a:p>
            <a:r>
              <a:rPr lang="en-US" dirty="0"/>
              <a:t>Altcoins we should copy (?): </a:t>
            </a:r>
            <a:r>
              <a:rPr lang="en-US" dirty="0" err="1"/>
              <a:t>zCash</a:t>
            </a:r>
            <a:endParaRPr lang="en-US" dirty="0"/>
          </a:p>
        </p:txBody>
      </p:sp>
      <p:sp>
        <p:nvSpPr>
          <p:cNvPr id="3" name="Content Placeholder 2">
            <a:extLst>
              <a:ext uri="{FF2B5EF4-FFF2-40B4-BE49-F238E27FC236}">
                <a16:creationId xmlns:a16="http://schemas.microsoft.com/office/drawing/2014/main" id="{13C5E945-72FA-4823-B0C9-CD71FE4BD44E}"/>
              </a:ext>
            </a:extLst>
          </p:cNvPr>
          <p:cNvSpPr>
            <a:spLocks noGrp="1"/>
          </p:cNvSpPr>
          <p:nvPr>
            <p:ph idx="1"/>
          </p:nvPr>
        </p:nvSpPr>
        <p:spPr>
          <a:xfrm>
            <a:off x="728371" y="3686176"/>
            <a:ext cx="3279697" cy="1644650"/>
          </a:xfrm>
        </p:spPr>
        <p:txBody>
          <a:bodyPr/>
          <a:lstStyle/>
          <a:p>
            <a:pPr marL="0" indent="0">
              <a:buNone/>
            </a:pPr>
            <a:r>
              <a:rPr lang="en-US" dirty="0"/>
              <a:t>Image from blockchainhub.net :</a:t>
            </a:r>
            <a:br>
              <a:rPr lang="en-US" dirty="0"/>
            </a:br>
            <a:r>
              <a:rPr lang="en-US" sz="1600" dirty="0"/>
              <a:t>https://blockchainhub.net/blog/infographics/zcash-explained/</a:t>
            </a:r>
            <a:endParaRPr lang="en-US" dirty="0"/>
          </a:p>
        </p:txBody>
      </p:sp>
      <p:sp>
        <p:nvSpPr>
          <p:cNvPr id="5" name="Slide Number Placeholder 4">
            <a:extLst>
              <a:ext uri="{FF2B5EF4-FFF2-40B4-BE49-F238E27FC236}">
                <a16:creationId xmlns:a16="http://schemas.microsoft.com/office/drawing/2014/main" id="{A61BD07B-DE50-41E0-B6DE-424706F0E114}"/>
              </a:ext>
            </a:extLst>
          </p:cNvPr>
          <p:cNvSpPr>
            <a:spLocks noGrp="1"/>
          </p:cNvSpPr>
          <p:nvPr>
            <p:ph type="sldNum" sz="quarter" idx="12"/>
          </p:nvPr>
        </p:nvSpPr>
        <p:spPr/>
        <p:txBody>
          <a:bodyPr/>
          <a:lstStyle/>
          <a:p>
            <a:fld id="{64A73B7B-B545-4723-8D44-5CC401310D8B}" type="slidenum">
              <a:rPr lang="en-US" smtClean="0"/>
              <a:t>21</a:t>
            </a:fld>
            <a:endParaRPr lang="en-US" dirty="0"/>
          </a:p>
        </p:txBody>
      </p:sp>
      <p:pic>
        <p:nvPicPr>
          <p:cNvPr id="9" name="Picture 8">
            <a:extLst>
              <a:ext uri="{FF2B5EF4-FFF2-40B4-BE49-F238E27FC236}">
                <a16:creationId xmlns:a16="http://schemas.microsoft.com/office/drawing/2014/main" id="{46209348-C337-4F20-995B-DF624D899B63}"/>
              </a:ext>
            </a:extLst>
          </p:cNvPr>
          <p:cNvPicPr>
            <a:picLocks noChangeAspect="1"/>
          </p:cNvPicPr>
          <p:nvPr/>
        </p:nvPicPr>
        <p:blipFill>
          <a:blip r:embed="rId2"/>
          <a:stretch>
            <a:fillRect/>
          </a:stretch>
        </p:blipFill>
        <p:spPr>
          <a:xfrm>
            <a:off x="4538472" y="469900"/>
            <a:ext cx="6530696" cy="5448300"/>
          </a:xfrm>
          <a:prstGeom prst="rect">
            <a:avLst/>
          </a:prstGeom>
          <a:ln>
            <a:noFill/>
          </a:ln>
          <a:effectLst>
            <a:outerShdw blurRad="292100" dist="139700" dir="2700000" algn="tl" rotWithShape="0">
              <a:srgbClr val="333333">
                <a:alpha val="65000"/>
              </a:srgbClr>
            </a:outerShdw>
          </a:effectLst>
        </p:spPr>
      </p:pic>
      <p:sp>
        <p:nvSpPr>
          <p:cNvPr id="10" name="Footer Placeholder 4">
            <a:extLst>
              <a:ext uri="{FF2B5EF4-FFF2-40B4-BE49-F238E27FC236}">
                <a16:creationId xmlns:a16="http://schemas.microsoft.com/office/drawing/2014/main" id="{435EB721-E44C-476D-9CC5-4534B5D3BC82}"/>
              </a:ext>
            </a:extLst>
          </p:cNvPr>
          <p:cNvSpPr>
            <a:spLocks noGrp="1"/>
          </p:cNvSpPr>
          <p:nvPr>
            <p:ph type="ftr" sz="quarter" idx="11"/>
          </p:nvPr>
        </p:nvSpPr>
        <p:spPr>
          <a:xfrm>
            <a:off x="154379" y="6378499"/>
            <a:ext cx="11447813" cy="365125"/>
          </a:xfrm>
        </p:spPr>
        <p:txBody>
          <a:bodyPr/>
          <a:lstStyle/>
          <a:p>
            <a:r>
              <a:rPr lang="en-US" u="sng" dirty="0">
                <a:solidFill>
                  <a:schemeClr val="bg1">
                    <a:lumMod val="75000"/>
                  </a:schemeClr>
                </a:solidFill>
              </a:rPr>
              <a:t>Telegram:</a:t>
            </a:r>
            <a:r>
              <a:rPr lang="en-US" dirty="0"/>
              <a:t> t.me/</a:t>
            </a:r>
            <a:r>
              <a:rPr lang="en-US" dirty="0" err="1"/>
              <a:t>DcInsiders</a:t>
            </a:r>
            <a:r>
              <a:rPr lang="en-US" dirty="0"/>
              <a:t>     </a:t>
            </a:r>
            <a:r>
              <a:rPr lang="en-US" u="sng" dirty="0">
                <a:solidFill>
                  <a:schemeClr val="bg1">
                    <a:lumMod val="85000"/>
                  </a:schemeClr>
                </a:solidFill>
              </a:rPr>
              <a:t>Website:</a:t>
            </a:r>
            <a:r>
              <a:rPr lang="en-US" dirty="0">
                <a:solidFill>
                  <a:schemeClr val="bg1">
                    <a:lumMod val="85000"/>
                  </a:schemeClr>
                </a:solidFill>
              </a:rPr>
              <a:t> </a:t>
            </a:r>
            <a:r>
              <a:rPr lang="en-US" dirty="0"/>
              <a:t>www.drivechain.info        </a:t>
            </a:r>
            <a:r>
              <a:rPr lang="en-US" u="sng" dirty="0">
                <a:solidFill>
                  <a:schemeClr val="bg1">
                    <a:lumMod val="75000"/>
                  </a:schemeClr>
                </a:solidFill>
              </a:rPr>
              <a:t>Paul’s Twitter:</a:t>
            </a:r>
            <a:r>
              <a:rPr lang="en-US" dirty="0">
                <a:solidFill>
                  <a:schemeClr val="bg1">
                    <a:lumMod val="75000"/>
                  </a:schemeClr>
                </a:solidFill>
              </a:rPr>
              <a:t> </a:t>
            </a:r>
            <a:r>
              <a:rPr lang="en-US" dirty="0"/>
              <a:t>@truthcoin</a:t>
            </a:r>
          </a:p>
        </p:txBody>
      </p:sp>
    </p:spTree>
    <p:extLst>
      <p:ext uri="{BB962C8B-B14F-4D97-AF65-F5344CB8AC3E}">
        <p14:creationId xmlns:p14="http://schemas.microsoft.com/office/powerpoint/2010/main" val="2501790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C929A4-3FE5-4134-AFB2-CBA9C203FD82}"/>
              </a:ext>
            </a:extLst>
          </p:cNvPr>
          <p:cNvSpPr>
            <a:spLocks noGrp="1"/>
          </p:cNvSpPr>
          <p:nvPr>
            <p:ph type="title"/>
          </p:nvPr>
        </p:nvSpPr>
        <p:spPr>
          <a:xfrm>
            <a:off x="515748" y="200025"/>
            <a:ext cx="2684652" cy="3800475"/>
          </a:xfrm>
        </p:spPr>
        <p:txBody>
          <a:bodyPr/>
          <a:lstStyle/>
          <a:p>
            <a:r>
              <a:rPr lang="en-US" dirty="0"/>
              <a:t>Losing Customers to Monero (?)</a:t>
            </a:r>
          </a:p>
        </p:txBody>
      </p:sp>
      <p:sp>
        <p:nvSpPr>
          <p:cNvPr id="5" name="Slide Number Placeholder 4">
            <a:extLst>
              <a:ext uri="{FF2B5EF4-FFF2-40B4-BE49-F238E27FC236}">
                <a16:creationId xmlns:a16="http://schemas.microsoft.com/office/drawing/2014/main" id="{475528E2-9DDA-4138-B58A-27208AA62851}"/>
              </a:ext>
            </a:extLst>
          </p:cNvPr>
          <p:cNvSpPr>
            <a:spLocks noGrp="1"/>
          </p:cNvSpPr>
          <p:nvPr>
            <p:ph type="sldNum" sz="quarter" idx="12"/>
          </p:nvPr>
        </p:nvSpPr>
        <p:spPr/>
        <p:txBody>
          <a:bodyPr/>
          <a:lstStyle/>
          <a:p>
            <a:fld id="{64A73B7B-B545-4723-8D44-5CC401310D8B}" type="slidenum">
              <a:rPr lang="en-US" smtClean="0"/>
              <a:t>22</a:t>
            </a:fld>
            <a:endParaRPr lang="en-US" dirty="0"/>
          </a:p>
        </p:txBody>
      </p:sp>
      <p:pic>
        <p:nvPicPr>
          <p:cNvPr id="8" name="Picture 7">
            <a:extLst>
              <a:ext uri="{FF2B5EF4-FFF2-40B4-BE49-F238E27FC236}">
                <a16:creationId xmlns:a16="http://schemas.microsoft.com/office/drawing/2014/main" id="{F4881BBA-D58C-48C4-9C0C-BD1A8E28D0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70682" y="200025"/>
            <a:ext cx="8305570" cy="5926137"/>
          </a:xfrm>
          <a:prstGeom prst="rect">
            <a:avLst/>
          </a:prstGeom>
          <a:ln>
            <a:noFill/>
          </a:ln>
          <a:effectLst>
            <a:outerShdw blurRad="292100" dist="139700" dir="2700000" algn="tl" rotWithShape="0">
              <a:srgbClr val="333333">
                <a:alpha val="65000"/>
              </a:srgbClr>
            </a:outerShdw>
          </a:effectLst>
        </p:spPr>
      </p:pic>
      <p:sp>
        <p:nvSpPr>
          <p:cNvPr id="10" name="Rectangle 9">
            <a:extLst>
              <a:ext uri="{FF2B5EF4-FFF2-40B4-BE49-F238E27FC236}">
                <a16:creationId xmlns:a16="http://schemas.microsoft.com/office/drawing/2014/main" id="{E1B8C2AF-871C-40D1-A0B8-20168E89934D}"/>
              </a:ext>
            </a:extLst>
          </p:cNvPr>
          <p:cNvSpPr/>
          <p:nvPr/>
        </p:nvSpPr>
        <p:spPr>
          <a:xfrm>
            <a:off x="9372600" y="1041400"/>
            <a:ext cx="1727200" cy="54610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0D7F7EE-AFB2-43A9-AD6A-C8290586AAB5}"/>
              </a:ext>
            </a:extLst>
          </p:cNvPr>
          <p:cNvSpPr/>
          <p:nvPr/>
        </p:nvSpPr>
        <p:spPr>
          <a:xfrm>
            <a:off x="3568700" y="1554162"/>
            <a:ext cx="4457700" cy="54610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A90D4EA3-8A6C-4806-9A6E-9EBBF1D2CA87}"/>
              </a:ext>
            </a:extLst>
          </p:cNvPr>
          <p:cNvSpPr txBox="1"/>
          <p:nvPr/>
        </p:nvSpPr>
        <p:spPr>
          <a:xfrm>
            <a:off x="5232085" y="2090989"/>
            <a:ext cx="1244600" cy="523220"/>
          </a:xfrm>
          <a:prstGeom prst="rect">
            <a:avLst/>
          </a:prstGeom>
          <a:noFill/>
        </p:spPr>
        <p:txBody>
          <a:bodyPr wrap="square" rtlCol="0">
            <a:spAutoFit/>
          </a:bodyPr>
          <a:lstStyle/>
          <a:p>
            <a:r>
              <a:rPr lang="en-US" sz="2800" b="1" dirty="0">
                <a:solidFill>
                  <a:srgbClr val="FF0000"/>
                </a:solidFill>
              </a:rPr>
              <a:t>Lame!</a:t>
            </a:r>
          </a:p>
        </p:txBody>
      </p:sp>
      <p:sp>
        <p:nvSpPr>
          <p:cNvPr id="9" name="Footer Placeholder 4">
            <a:extLst>
              <a:ext uri="{FF2B5EF4-FFF2-40B4-BE49-F238E27FC236}">
                <a16:creationId xmlns:a16="http://schemas.microsoft.com/office/drawing/2014/main" id="{312C9AAD-B01F-420C-86C5-BB649D37577E}"/>
              </a:ext>
            </a:extLst>
          </p:cNvPr>
          <p:cNvSpPr>
            <a:spLocks noGrp="1"/>
          </p:cNvSpPr>
          <p:nvPr>
            <p:ph type="ftr" sz="quarter" idx="11"/>
          </p:nvPr>
        </p:nvSpPr>
        <p:spPr>
          <a:xfrm>
            <a:off x="206138" y="6378499"/>
            <a:ext cx="11447813" cy="365125"/>
          </a:xfrm>
        </p:spPr>
        <p:txBody>
          <a:bodyPr/>
          <a:lstStyle/>
          <a:p>
            <a:r>
              <a:rPr lang="en-US" u="sng" dirty="0">
                <a:solidFill>
                  <a:schemeClr val="bg1">
                    <a:lumMod val="75000"/>
                  </a:schemeClr>
                </a:solidFill>
              </a:rPr>
              <a:t>Telegram:</a:t>
            </a:r>
            <a:r>
              <a:rPr lang="en-US" dirty="0"/>
              <a:t> t.me/</a:t>
            </a:r>
            <a:r>
              <a:rPr lang="en-US" dirty="0" err="1"/>
              <a:t>DcInsiders</a:t>
            </a:r>
            <a:r>
              <a:rPr lang="en-US" dirty="0"/>
              <a:t>     </a:t>
            </a:r>
            <a:r>
              <a:rPr lang="en-US" u="sng" dirty="0">
                <a:solidFill>
                  <a:schemeClr val="bg1">
                    <a:lumMod val="85000"/>
                  </a:schemeClr>
                </a:solidFill>
              </a:rPr>
              <a:t>Website:</a:t>
            </a:r>
            <a:r>
              <a:rPr lang="en-US" dirty="0">
                <a:solidFill>
                  <a:schemeClr val="bg1">
                    <a:lumMod val="85000"/>
                  </a:schemeClr>
                </a:solidFill>
              </a:rPr>
              <a:t> </a:t>
            </a:r>
            <a:r>
              <a:rPr lang="en-US" dirty="0"/>
              <a:t>www.drivechain.info        </a:t>
            </a:r>
            <a:r>
              <a:rPr lang="en-US" u="sng" dirty="0">
                <a:solidFill>
                  <a:schemeClr val="bg1">
                    <a:lumMod val="75000"/>
                  </a:schemeClr>
                </a:solidFill>
              </a:rPr>
              <a:t>Paul’s Twitter:</a:t>
            </a:r>
            <a:r>
              <a:rPr lang="en-US" dirty="0">
                <a:solidFill>
                  <a:schemeClr val="bg1">
                    <a:lumMod val="75000"/>
                  </a:schemeClr>
                </a:solidFill>
              </a:rPr>
              <a:t> </a:t>
            </a:r>
            <a:r>
              <a:rPr lang="en-US" dirty="0"/>
              <a:t>@truthcoin</a:t>
            </a:r>
          </a:p>
        </p:txBody>
      </p:sp>
      <p:sp>
        <p:nvSpPr>
          <p:cNvPr id="3" name="Rectangle 2">
            <a:extLst>
              <a:ext uri="{FF2B5EF4-FFF2-40B4-BE49-F238E27FC236}">
                <a16:creationId xmlns:a16="http://schemas.microsoft.com/office/drawing/2014/main" id="{129DE94C-4385-4815-B566-8530A4E0F5A9}"/>
              </a:ext>
            </a:extLst>
          </p:cNvPr>
          <p:cNvSpPr/>
          <p:nvPr/>
        </p:nvSpPr>
        <p:spPr>
          <a:xfrm>
            <a:off x="515748" y="4348264"/>
            <a:ext cx="2684652" cy="12062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“White House Market”</a:t>
            </a:r>
            <a:br>
              <a:rPr lang="en-US" dirty="0"/>
            </a:br>
            <a:r>
              <a:rPr lang="en-US" dirty="0"/>
              <a:t>Retired (not exit scam) on Oct 4, 2021</a:t>
            </a:r>
            <a:br>
              <a:rPr lang="en-US" dirty="0"/>
            </a:br>
            <a:r>
              <a:rPr lang="en-US" dirty="0"/>
              <a:t>[last month]</a:t>
            </a:r>
          </a:p>
        </p:txBody>
      </p:sp>
    </p:spTree>
    <p:extLst>
      <p:ext uri="{BB962C8B-B14F-4D97-AF65-F5344CB8AC3E}">
        <p14:creationId xmlns:p14="http://schemas.microsoft.com/office/powerpoint/2010/main" val="1674485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ooter Placeholder 4">
            <a:extLst>
              <a:ext uri="{FF2B5EF4-FFF2-40B4-BE49-F238E27FC236}">
                <a16:creationId xmlns:a16="http://schemas.microsoft.com/office/drawing/2014/main" id="{DBC16463-200A-470B-A41E-70749F11DA39}"/>
              </a:ext>
            </a:extLst>
          </p:cNvPr>
          <p:cNvSpPr>
            <a:spLocks noGrp="1"/>
          </p:cNvSpPr>
          <p:nvPr>
            <p:ph type="ftr" sz="quarter" idx="11"/>
          </p:nvPr>
        </p:nvSpPr>
        <p:spPr>
          <a:xfrm>
            <a:off x="206138" y="6378499"/>
            <a:ext cx="11447813" cy="365125"/>
          </a:xfrm>
        </p:spPr>
        <p:txBody>
          <a:bodyPr/>
          <a:lstStyle/>
          <a:p>
            <a:r>
              <a:rPr lang="en-US" u="sng" dirty="0">
                <a:solidFill>
                  <a:schemeClr val="bg1">
                    <a:lumMod val="75000"/>
                  </a:schemeClr>
                </a:solidFill>
              </a:rPr>
              <a:t>Telegram:</a:t>
            </a:r>
            <a:r>
              <a:rPr lang="en-US" dirty="0"/>
              <a:t> t.me/</a:t>
            </a:r>
            <a:r>
              <a:rPr lang="en-US" dirty="0" err="1"/>
              <a:t>DcInsiders</a:t>
            </a:r>
            <a:r>
              <a:rPr lang="en-US" dirty="0"/>
              <a:t>     </a:t>
            </a:r>
            <a:r>
              <a:rPr lang="en-US" u="sng" dirty="0">
                <a:solidFill>
                  <a:schemeClr val="bg1">
                    <a:lumMod val="85000"/>
                  </a:schemeClr>
                </a:solidFill>
              </a:rPr>
              <a:t>Website:</a:t>
            </a:r>
            <a:r>
              <a:rPr lang="en-US" dirty="0">
                <a:solidFill>
                  <a:schemeClr val="bg1">
                    <a:lumMod val="85000"/>
                  </a:schemeClr>
                </a:solidFill>
              </a:rPr>
              <a:t> </a:t>
            </a:r>
            <a:r>
              <a:rPr lang="en-US" dirty="0"/>
              <a:t>www.drivechain.info        </a:t>
            </a:r>
            <a:r>
              <a:rPr lang="en-US" u="sng" dirty="0">
                <a:solidFill>
                  <a:schemeClr val="bg1">
                    <a:lumMod val="75000"/>
                  </a:schemeClr>
                </a:solidFill>
              </a:rPr>
              <a:t>Paul’s Twitter:</a:t>
            </a:r>
            <a:r>
              <a:rPr lang="en-US" dirty="0">
                <a:solidFill>
                  <a:schemeClr val="bg1">
                    <a:lumMod val="75000"/>
                  </a:schemeClr>
                </a:solidFill>
              </a:rPr>
              <a:t> </a:t>
            </a:r>
            <a:r>
              <a:rPr lang="en-US" dirty="0"/>
              <a:t>@truthcoin</a:t>
            </a:r>
          </a:p>
        </p:txBody>
      </p:sp>
      <p:sp>
        <p:nvSpPr>
          <p:cNvPr id="5" name="Slide Number Placeholder 4">
            <a:extLst>
              <a:ext uri="{FF2B5EF4-FFF2-40B4-BE49-F238E27FC236}">
                <a16:creationId xmlns:a16="http://schemas.microsoft.com/office/drawing/2014/main" id="{A0E02E43-6DCB-44CB-A08B-5006957010C1}"/>
              </a:ext>
            </a:extLst>
          </p:cNvPr>
          <p:cNvSpPr>
            <a:spLocks noGrp="1"/>
          </p:cNvSpPr>
          <p:nvPr>
            <p:ph type="sldNum" sz="quarter" idx="12"/>
          </p:nvPr>
        </p:nvSpPr>
        <p:spPr/>
        <p:txBody>
          <a:bodyPr/>
          <a:lstStyle/>
          <a:p>
            <a:fld id="{64A73B7B-B545-4723-8D44-5CC401310D8B}" type="slidenum">
              <a:rPr lang="en-US" smtClean="0"/>
              <a:t>23</a:t>
            </a:fld>
            <a:endParaRPr lang="en-US" dirty="0"/>
          </a:p>
        </p:txBody>
      </p:sp>
      <p:sp>
        <p:nvSpPr>
          <p:cNvPr id="11" name="Title 1">
            <a:extLst>
              <a:ext uri="{FF2B5EF4-FFF2-40B4-BE49-F238E27FC236}">
                <a16:creationId xmlns:a16="http://schemas.microsoft.com/office/drawing/2014/main" id="{9F076DE1-2038-4BC6-BCA9-A072B16147C0}"/>
              </a:ext>
            </a:extLst>
          </p:cNvPr>
          <p:cNvSpPr txBox="1">
            <a:spLocks/>
          </p:cNvSpPr>
          <p:nvPr/>
        </p:nvSpPr>
        <p:spPr>
          <a:xfrm>
            <a:off x="285664" y="384214"/>
            <a:ext cx="3848100" cy="21494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Altcoins we should copy (?): </a:t>
            </a:r>
            <a:r>
              <a:rPr lang="en-US" dirty="0" err="1"/>
              <a:t>NameCoin</a:t>
            </a:r>
            <a:endParaRPr lang="en-US" dirty="0"/>
          </a:p>
        </p:txBody>
      </p:sp>
      <p:pic>
        <p:nvPicPr>
          <p:cNvPr id="17" name="Picture 16">
            <a:extLst>
              <a:ext uri="{FF2B5EF4-FFF2-40B4-BE49-F238E27FC236}">
                <a16:creationId xmlns:a16="http://schemas.microsoft.com/office/drawing/2014/main" id="{3B18AFFA-F386-41A8-A2D0-8FCCADBC05E6}"/>
              </a:ext>
            </a:extLst>
          </p:cNvPr>
          <p:cNvPicPr>
            <a:picLocks noChangeAspect="1"/>
          </p:cNvPicPr>
          <p:nvPr/>
        </p:nvPicPr>
        <p:blipFill>
          <a:blip r:embed="rId2"/>
          <a:stretch>
            <a:fillRect/>
          </a:stretch>
        </p:blipFill>
        <p:spPr>
          <a:xfrm>
            <a:off x="3854536" y="121692"/>
            <a:ext cx="8051800" cy="2898983"/>
          </a:xfrm>
          <a:prstGeom prst="rect">
            <a:avLst/>
          </a:prstGeom>
          <a:ln>
            <a:noFill/>
          </a:ln>
          <a:effectLst>
            <a:outerShdw blurRad="292100" dist="139700" dir="2700000" algn="tl" rotWithShape="0">
              <a:srgbClr val="333333">
                <a:alpha val="65000"/>
              </a:srgbClr>
            </a:outerShdw>
          </a:effectLst>
        </p:spPr>
      </p:pic>
      <p:sp>
        <p:nvSpPr>
          <p:cNvPr id="22" name="Rectangle 21">
            <a:extLst>
              <a:ext uri="{FF2B5EF4-FFF2-40B4-BE49-F238E27FC236}">
                <a16:creationId xmlns:a16="http://schemas.microsoft.com/office/drawing/2014/main" id="{D8439215-9ED3-4708-BD86-E124E1BD6495}"/>
              </a:ext>
            </a:extLst>
          </p:cNvPr>
          <p:cNvSpPr/>
          <p:nvPr/>
        </p:nvSpPr>
        <p:spPr>
          <a:xfrm>
            <a:off x="5173121" y="1082327"/>
            <a:ext cx="6721509" cy="282412"/>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a:extLst>
              <a:ext uri="{FF2B5EF4-FFF2-40B4-BE49-F238E27FC236}">
                <a16:creationId xmlns:a16="http://schemas.microsoft.com/office/drawing/2014/main" id="{BC955148-9191-41FB-B6C8-E81E49BCD6FB}"/>
              </a:ext>
            </a:extLst>
          </p:cNvPr>
          <p:cNvPicPr>
            <a:picLocks noChangeAspect="1"/>
          </p:cNvPicPr>
          <p:nvPr/>
        </p:nvPicPr>
        <p:blipFill rotWithShape="1">
          <a:blip r:embed="rId3"/>
          <a:srcRect l="12463" b="41054"/>
          <a:stretch/>
        </p:blipFill>
        <p:spPr>
          <a:xfrm>
            <a:off x="206137" y="3211882"/>
            <a:ext cx="6456049" cy="2727671"/>
          </a:xfrm>
          <a:prstGeom prst="rect">
            <a:avLst/>
          </a:prstGeom>
          <a:ln>
            <a:noFill/>
          </a:ln>
          <a:effectLst>
            <a:outerShdw blurRad="292100" dist="139700" dir="2700000" algn="tl" rotWithShape="0">
              <a:srgbClr val="333333">
                <a:alpha val="65000"/>
              </a:srgbClr>
            </a:outerShdw>
          </a:effectLst>
        </p:spPr>
      </p:pic>
      <p:sp>
        <p:nvSpPr>
          <p:cNvPr id="15" name="Rectangle 14">
            <a:extLst>
              <a:ext uri="{FF2B5EF4-FFF2-40B4-BE49-F238E27FC236}">
                <a16:creationId xmlns:a16="http://schemas.microsoft.com/office/drawing/2014/main" id="{29072381-ED08-4E87-8E16-74F9942FD963}"/>
              </a:ext>
            </a:extLst>
          </p:cNvPr>
          <p:cNvSpPr/>
          <p:nvPr/>
        </p:nvSpPr>
        <p:spPr>
          <a:xfrm>
            <a:off x="428602" y="5442328"/>
            <a:ext cx="6137298" cy="52596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a:extLst>
              <a:ext uri="{FF2B5EF4-FFF2-40B4-BE49-F238E27FC236}">
                <a16:creationId xmlns:a16="http://schemas.microsoft.com/office/drawing/2014/main" id="{4453EBF1-ABB6-4170-B060-04C9CD44E1AD}"/>
              </a:ext>
            </a:extLst>
          </p:cNvPr>
          <p:cNvPicPr>
            <a:picLocks noChangeAspect="1"/>
          </p:cNvPicPr>
          <p:nvPr/>
        </p:nvPicPr>
        <p:blipFill rotWithShape="1">
          <a:blip r:embed="rId4"/>
          <a:srcRect r="17527"/>
          <a:stretch/>
        </p:blipFill>
        <p:spPr>
          <a:xfrm>
            <a:off x="1941232" y="3479067"/>
            <a:ext cx="7047193" cy="1477328"/>
          </a:xfrm>
          <a:prstGeom prst="rect">
            <a:avLst/>
          </a:prstGeom>
          <a:ln>
            <a:noFill/>
          </a:ln>
          <a:effectLst>
            <a:outerShdw blurRad="292100" dist="139700" dir="2700000" algn="tl" rotWithShape="0">
              <a:srgbClr val="333333">
                <a:alpha val="65000"/>
              </a:srgbClr>
            </a:outerShdw>
          </a:effectLst>
        </p:spPr>
      </p:pic>
      <p:sp>
        <p:nvSpPr>
          <p:cNvPr id="23" name="Rectangle 22">
            <a:extLst>
              <a:ext uri="{FF2B5EF4-FFF2-40B4-BE49-F238E27FC236}">
                <a16:creationId xmlns:a16="http://schemas.microsoft.com/office/drawing/2014/main" id="{3734BC88-0A92-46A4-A78B-B1128414C716}"/>
              </a:ext>
            </a:extLst>
          </p:cNvPr>
          <p:cNvSpPr/>
          <p:nvPr/>
        </p:nvSpPr>
        <p:spPr>
          <a:xfrm>
            <a:off x="6423002" y="4688472"/>
            <a:ext cx="797823" cy="282413"/>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B7DE57E2-23C7-4178-8DA5-EE1163C9F572}"/>
              </a:ext>
            </a:extLst>
          </p:cNvPr>
          <p:cNvSpPr txBox="1"/>
          <p:nvPr/>
        </p:nvSpPr>
        <p:spPr>
          <a:xfrm>
            <a:off x="7637652" y="3659966"/>
            <a:ext cx="4038600" cy="2308324"/>
          </a:xfrm>
          <a:prstGeom prst="rect">
            <a:avLst/>
          </a:prstGeom>
          <a:solidFill>
            <a:schemeClr val="bg1"/>
          </a:solidFill>
          <a:ln>
            <a:solidFill>
              <a:schemeClr val="tx1"/>
            </a:solidFill>
          </a:ln>
        </p:spPr>
        <p:txBody>
          <a:bodyPr wrap="square">
            <a:spAutoFit/>
          </a:bodyPr>
          <a:lstStyle/>
          <a:p>
            <a:r>
              <a:rPr lang="en-US" dirty="0"/>
              <a:t>Fun facts -- in this thread, Satoshi:</a:t>
            </a:r>
            <a:br>
              <a:rPr lang="en-US" dirty="0"/>
            </a:br>
            <a:r>
              <a:rPr lang="en-US" dirty="0"/>
              <a:t>* Invents what is now known as Merged Mining.</a:t>
            </a:r>
            <a:br>
              <a:rPr lang="en-US" dirty="0"/>
            </a:br>
            <a:r>
              <a:rPr lang="en-US" dirty="0"/>
              <a:t>* Assumes that there will be many separate blockchains that pay different fees (as if this were non-controversial!).</a:t>
            </a:r>
          </a:p>
          <a:p>
            <a:r>
              <a:rPr lang="en-US" dirty="0"/>
              <a:t>* The term “side chain” is used numerous times!</a:t>
            </a:r>
          </a:p>
        </p:txBody>
      </p:sp>
    </p:spTree>
    <p:extLst>
      <p:ext uri="{BB962C8B-B14F-4D97-AF65-F5344CB8AC3E}">
        <p14:creationId xmlns:p14="http://schemas.microsoft.com/office/powerpoint/2010/main" val="6475961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DE8DAC6E-0F52-486A-B620-C8E644757627}"/>
              </a:ext>
            </a:extLst>
          </p:cNvPr>
          <p:cNvSpPr>
            <a:spLocks noGrp="1"/>
          </p:cNvSpPr>
          <p:nvPr>
            <p:ph type="sldNum" sz="quarter" idx="12"/>
          </p:nvPr>
        </p:nvSpPr>
        <p:spPr/>
        <p:txBody>
          <a:bodyPr/>
          <a:lstStyle/>
          <a:p>
            <a:fld id="{64A73B7B-B545-4723-8D44-5CC401310D8B}" type="slidenum">
              <a:rPr lang="en-US" smtClean="0"/>
              <a:t>24</a:t>
            </a:fld>
            <a:endParaRPr lang="en-US" dirty="0"/>
          </a:p>
        </p:txBody>
      </p:sp>
      <p:pic>
        <p:nvPicPr>
          <p:cNvPr id="11" name="Picture 10">
            <a:extLst>
              <a:ext uri="{FF2B5EF4-FFF2-40B4-BE49-F238E27FC236}">
                <a16:creationId xmlns:a16="http://schemas.microsoft.com/office/drawing/2014/main" id="{2F2491EB-6D6D-4D06-8BBD-01D9669EC09C}"/>
              </a:ext>
            </a:extLst>
          </p:cNvPr>
          <p:cNvPicPr>
            <a:picLocks noChangeAspect="1"/>
          </p:cNvPicPr>
          <p:nvPr/>
        </p:nvPicPr>
        <p:blipFill>
          <a:blip r:embed="rId2"/>
          <a:stretch>
            <a:fillRect/>
          </a:stretch>
        </p:blipFill>
        <p:spPr>
          <a:xfrm>
            <a:off x="3970527" y="114376"/>
            <a:ext cx="7705725" cy="6115050"/>
          </a:xfrm>
          <a:prstGeom prst="rect">
            <a:avLst/>
          </a:prstGeom>
          <a:ln>
            <a:noFill/>
          </a:ln>
          <a:effectLst>
            <a:outerShdw blurRad="292100" dist="139700" dir="2700000" algn="tl" rotWithShape="0">
              <a:srgbClr val="333333">
                <a:alpha val="65000"/>
              </a:srgbClr>
            </a:outerShdw>
          </a:effectLst>
        </p:spPr>
      </p:pic>
      <p:sp>
        <p:nvSpPr>
          <p:cNvPr id="12" name="Title 1">
            <a:extLst>
              <a:ext uri="{FF2B5EF4-FFF2-40B4-BE49-F238E27FC236}">
                <a16:creationId xmlns:a16="http://schemas.microsoft.com/office/drawing/2014/main" id="{39D48532-42B0-4AF2-83A5-96808AAE9D1C}"/>
              </a:ext>
            </a:extLst>
          </p:cNvPr>
          <p:cNvSpPr txBox="1">
            <a:spLocks/>
          </p:cNvSpPr>
          <p:nvPr/>
        </p:nvSpPr>
        <p:spPr>
          <a:xfrm>
            <a:off x="285664" y="384214"/>
            <a:ext cx="3848100" cy="21494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Altcoins we should copy (?): </a:t>
            </a:r>
            <a:r>
              <a:rPr lang="en-US" dirty="0" err="1"/>
              <a:t>NameCoin</a:t>
            </a:r>
            <a:endParaRPr lang="en-US" dirty="0"/>
          </a:p>
        </p:txBody>
      </p:sp>
      <p:sp>
        <p:nvSpPr>
          <p:cNvPr id="16" name="Title 1">
            <a:extLst>
              <a:ext uri="{FF2B5EF4-FFF2-40B4-BE49-F238E27FC236}">
                <a16:creationId xmlns:a16="http://schemas.microsoft.com/office/drawing/2014/main" id="{49D25FB2-A6B1-4F6C-AC23-67E97143383E}"/>
              </a:ext>
            </a:extLst>
          </p:cNvPr>
          <p:cNvSpPr txBox="1">
            <a:spLocks/>
          </p:cNvSpPr>
          <p:nvPr/>
        </p:nvSpPr>
        <p:spPr>
          <a:xfrm>
            <a:off x="88900" y="2906694"/>
            <a:ext cx="3602780" cy="30988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t>Screenshot #0 from</a:t>
            </a:r>
            <a:br>
              <a:rPr lang="en-US" sz="3200" dirty="0"/>
            </a:br>
            <a:r>
              <a:rPr lang="en-US" sz="3200" dirty="0"/>
              <a:t> </a:t>
            </a:r>
            <a:r>
              <a:rPr lang="en-US" sz="3200" u="sng" dirty="0"/>
              <a:t>www.truthcoin.info/blog/bitnames/</a:t>
            </a:r>
            <a:r>
              <a:rPr lang="en-US" sz="3200" dirty="0"/>
              <a:t> </a:t>
            </a:r>
          </a:p>
        </p:txBody>
      </p:sp>
      <p:sp>
        <p:nvSpPr>
          <p:cNvPr id="7" name="Footer Placeholder 4">
            <a:extLst>
              <a:ext uri="{FF2B5EF4-FFF2-40B4-BE49-F238E27FC236}">
                <a16:creationId xmlns:a16="http://schemas.microsoft.com/office/drawing/2014/main" id="{7FF6713F-FB1D-4B8F-94EB-A14F3B695A82}"/>
              </a:ext>
            </a:extLst>
          </p:cNvPr>
          <p:cNvSpPr>
            <a:spLocks noGrp="1"/>
          </p:cNvSpPr>
          <p:nvPr>
            <p:ph type="ftr" sz="quarter" idx="11"/>
          </p:nvPr>
        </p:nvSpPr>
        <p:spPr>
          <a:xfrm>
            <a:off x="206138" y="6378499"/>
            <a:ext cx="11447813" cy="365125"/>
          </a:xfrm>
        </p:spPr>
        <p:txBody>
          <a:bodyPr/>
          <a:lstStyle/>
          <a:p>
            <a:r>
              <a:rPr lang="en-US" u="sng" dirty="0">
                <a:solidFill>
                  <a:schemeClr val="bg1">
                    <a:lumMod val="75000"/>
                  </a:schemeClr>
                </a:solidFill>
              </a:rPr>
              <a:t>Telegram:</a:t>
            </a:r>
            <a:r>
              <a:rPr lang="en-US" dirty="0"/>
              <a:t> t.me/</a:t>
            </a:r>
            <a:r>
              <a:rPr lang="en-US" dirty="0" err="1"/>
              <a:t>DcInsiders</a:t>
            </a:r>
            <a:r>
              <a:rPr lang="en-US" dirty="0"/>
              <a:t>     </a:t>
            </a:r>
            <a:r>
              <a:rPr lang="en-US" u="sng" dirty="0">
                <a:solidFill>
                  <a:schemeClr val="bg1">
                    <a:lumMod val="85000"/>
                  </a:schemeClr>
                </a:solidFill>
              </a:rPr>
              <a:t>Website:</a:t>
            </a:r>
            <a:r>
              <a:rPr lang="en-US" dirty="0">
                <a:solidFill>
                  <a:schemeClr val="bg1">
                    <a:lumMod val="85000"/>
                  </a:schemeClr>
                </a:solidFill>
              </a:rPr>
              <a:t> </a:t>
            </a:r>
            <a:r>
              <a:rPr lang="en-US" dirty="0"/>
              <a:t>www.drivechain.info        </a:t>
            </a:r>
            <a:r>
              <a:rPr lang="en-US" u="sng" dirty="0">
                <a:solidFill>
                  <a:schemeClr val="bg1">
                    <a:lumMod val="75000"/>
                  </a:schemeClr>
                </a:solidFill>
              </a:rPr>
              <a:t>Paul’s Twitter:</a:t>
            </a:r>
            <a:r>
              <a:rPr lang="en-US" dirty="0">
                <a:solidFill>
                  <a:schemeClr val="bg1">
                    <a:lumMod val="75000"/>
                  </a:schemeClr>
                </a:solidFill>
              </a:rPr>
              <a:t> </a:t>
            </a:r>
            <a:r>
              <a:rPr lang="en-US" dirty="0"/>
              <a:t>@truthcoin</a:t>
            </a:r>
          </a:p>
        </p:txBody>
      </p:sp>
    </p:spTree>
    <p:extLst>
      <p:ext uri="{BB962C8B-B14F-4D97-AF65-F5344CB8AC3E}">
        <p14:creationId xmlns:p14="http://schemas.microsoft.com/office/powerpoint/2010/main" val="28864369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7BA0B8-D46A-4955-A37C-79D4F683A16C}"/>
              </a:ext>
            </a:extLst>
          </p:cNvPr>
          <p:cNvSpPr>
            <a:spLocks noGrp="1"/>
          </p:cNvSpPr>
          <p:nvPr>
            <p:ph type="title"/>
          </p:nvPr>
        </p:nvSpPr>
        <p:spPr>
          <a:xfrm>
            <a:off x="88900" y="2906694"/>
            <a:ext cx="3602780" cy="3098800"/>
          </a:xfrm>
        </p:spPr>
        <p:txBody>
          <a:bodyPr>
            <a:normAutofit/>
          </a:bodyPr>
          <a:lstStyle/>
          <a:p>
            <a:pPr lvl="0"/>
            <a:r>
              <a:rPr lang="en-US" sz="3200" dirty="0"/>
              <a:t>Screenshot #1 from</a:t>
            </a:r>
            <a:br>
              <a:rPr lang="en-US" sz="3200" dirty="0"/>
            </a:br>
            <a:r>
              <a:rPr lang="en-US" sz="3200" dirty="0"/>
              <a:t> </a:t>
            </a:r>
            <a:r>
              <a:rPr lang="en-US" sz="3200" u="sng" dirty="0"/>
              <a:t>www.truthcoin.info/blog/bitnames/</a:t>
            </a:r>
            <a:r>
              <a:rPr lang="en-US" sz="3200" dirty="0"/>
              <a:t> </a:t>
            </a:r>
          </a:p>
        </p:txBody>
      </p:sp>
      <p:sp>
        <p:nvSpPr>
          <p:cNvPr id="5" name="Slide Number Placeholder 4">
            <a:extLst>
              <a:ext uri="{FF2B5EF4-FFF2-40B4-BE49-F238E27FC236}">
                <a16:creationId xmlns:a16="http://schemas.microsoft.com/office/drawing/2014/main" id="{DE8DAC6E-0F52-486A-B620-C8E644757627}"/>
              </a:ext>
            </a:extLst>
          </p:cNvPr>
          <p:cNvSpPr>
            <a:spLocks noGrp="1"/>
          </p:cNvSpPr>
          <p:nvPr>
            <p:ph type="sldNum" sz="quarter" idx="12"/>
          </p:nvPr>
        </p:nvSpPr>
        <p:spPr/>
        <p:txBody>
          <a:bodyPr/>
          <a:lstStyle/>
          <a:p>
            <a:fld id="{64A73B7B-B545-4723-8D44-5CC401310D8B}" type="slidenum">
              <a:rPr lang="en-US" smtClean="0"/>
              <a:t>25</a:t>
            </a:fld>
            <a:endParaRPr lang="en-US" dirty="0"/>
          </a:p>
        </p:txBody>
      </p:sp>
      <p:pic>
        <p:nvPicPr>
          <p:cNvPr id="6" name="Picture 5">
            <a:extLst>
              <a:ext uri="{FF2B5EF4-FFF2-40B4-BE49-F238E27FC236}">
                <a16:creationId xmlns:a16="http://schemas.microsoft.com/office/drawing/2014/main" id="{6EF2ABBD-8640-48BA-8211-E2358135FA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91680" y="711199"/>
            <a:ext cx="8202950" cy="5080807"/>
          </a:xfrm>
          <a:prstGeom prst="rect">
            <a:avLst/>
          </a:prstGeom>
          <a:ln>
            <a:noFill/>
          </a:ln>
          <a:effectLst>
            <a:outerShdw blurRad="292100" dist="139700" dir="2700000" algn="tl" rotWithShape="0">
              <a:srgbClr val="333333">
                <a:alpha val="65000"/>
              </a:srgbClr>
            </a:outerShdw>
          </a:effectLst>
        </p:spPr>
      </p:pic>
      <p:sp>
        <p:nvSpPr>
          <p:cNvPr id="8" name="Title 1">
            <a:extLst>
              <a:ext uri="{FF2B5EF4-FFF2-40B4-BE49-F238E27FC236}">
                <a16:creationId xmlns:a16="http://schemas.microsoft.com/office/drawing/2014/main" id="{819FF84A-2F4A-480E-89F1-EC4999921855}"/>
              </a:ext>
            </a:extLst>
          </p:cNvPr>
          <p:cNvSpPr txBox="1">
            <a:spLocks/>
          </p:cNvSpPr>
          <p:nvPr/>
        </p:nvSpPr>
        <p:spPr>
          <a:xfrm>
            <a:off x="285664" y="384214"/>
            <a:ext cx="3848100" cy="21494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Altcoins we should copy (?): </a:t>
            </a:r>
            <a:r>
              <a:rPr lang="en-US" dirty="0" err="1"/>
              <a:t>NameCoin</a:t>
            </a:r>
            <a:endParaRPr lang="en-US" dirty="0"/>
          </a:p>
        </p:txBody>
      </p:sp>
      <p:sp>
        <p:nvSpPr>
          <p:cNvPr id="7" name="Footer Placeholder 4">
            <a:extLst>
              <a:ext uri="{FF2B5EF4-FFF2-40B4-BE49-F238E27FC236}">
                <a16:creationId xmlns:a16="http://schemas.microsoft.com/office/drawing/2014/main" id="{E5BDA2C7-3C39-4ECF-A191-F53E97F21A93}"/>
              </a:ext>
            </a:extLst>
          </p:cNvPr>
          <p:cNvSpPr>
            <a:spLocks noGrp="1"/>
          </p:cNvSpPr>
          <p:nvPr>
            <p:ph type="ftr" sz="quarter" idx="11"/>
          </p:nvPr>
        </p:nvSpPr>
        <p:spPr>
          <a:xfrm>
            <a:off x="206138" y="6378499"/>
            <a:ext cx="11447813" cy="365125"/>
          </a:xfrm>
        </p:spPr>
        <p:txBody>
          <a:bodyPr/>
          <a:lstStyle/>
          <a:p>
            <a:r>
              <a:rPr lang="en-US" u="sng" dirty="0">
                <a:solidFill>
                  <a:schemeClr val="bg1">
                    <a:lumMod val="75000"/>
                  </a:schemeClr>
                </a:solidFill>
              </a:rPr>
              <a:t>Telegram:</a:t>
            </a:r>
            <a:r>
              <a:rPr lang="en-US" dirty="0"/>
              <a:t> t.me/</a:t>
            </a:r>
            <a:r>
              <a:rPr lang="en-US" dirty="0" err="1"/>
              <a:t>DcInsiders</a:t>
            </a:r>
            <a:r>
              <a:rPr lang="en-US" dirty="0"/>
              <a:t>     </a:t>
            </a:r>
            <a:r>
              <a:rPr lang="en-US" u="sng" dirty="0">
                <a:solidFill>
                  <a:schemeClr val="bg1">
                    <a:lumMod val="85000"/>
                  </a:schemeClr>
                </a:solidFill>
              </a:rPr>
              <a:t>Website:</a:t>
            </a:r>
            <a:r>
              <a:rPr lang="en-US" dirty="0">
                <a:solidFill>
                  <a:schemeClr val="bg1">
                    <a:lumMod val="85000"/>
                  </a:schemeClr>
                </a:solidFill>
              </a:rPr>
              <a:t> </a:t>
            </a:r>
            <a:r>
              <a:rPr lang="en-US" dirty="0"/>
              <a:t>www.drivechain.info        </a:t>
            </a:r>
            <a:r>
              <a:rPr lang="en-US" u="sng" dirty="0">
                <a:solidFill>
                  <a:schemeClr val="bg1">
                    <a:lumMod val="75000"/>
                  </a:schemeClr>
                </a:solidFill>
              </a:rPr>
              <a:t>Paul’s Twitter:</a:t>
            </a:r>
            <a:r>
              <a:rPr lang="en-US" dirty="0">
                <a:solidFill>
                  <a:schemeClr val="bg1">
                    <a:lumMod val="75000"/>
                  </a:schemeClr>
                </a:solidFill>
              </a:rPr>
              <a:t> </a:t>
            </a:r>
            <a:r>
              <a:rPr lang="en-US" dirty="0"/>
              <a:t>@truthcoin</a:t>
            </a:r>
          </a:p>
        </p:txBody>
      </p:sp>
    </p:spTree>
    <p:extLst>
      <p:ext uri="{BB962C8B-B14F-4D97-AF65-F5344CB8AC3E}">
        <p14:creationId xmlns:p14="http://schemas.microsoft.com/office/powerpoint/2010/main" val="13425701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B580D0B-BCEB-467B-8808-8B24D6F6FE95}"/>
              </a:ext>
            </a:extLst>
          </p:cNvPr>
          <p:cNvSpPr>
            <a:spLocks noGrp="1"/>
          </p:cNvSpPr>
          <p:nvPr>
            <p:ph type="sldNum" sz="quarter" idx="12"/>
          </p:nvPr>
        </p:nvSpPr>
        <p:spPr/>
        <p:txBody>
          <a:bodyPr/>
          <a:lstStyle/>
          <a:p>
            <a:fld id="{64A73B7B-B545-4723-8D44-5CC401310D8B}" type="slidenum">
              <a:rPr lang="en-US" smtClean="0"/>
              <a:t>26</a:t>
            </a:fld>
            <a:endParaRPr lang="en-US" dirty="0"/>
          </a:p>
        </p:txBody>
      </p:sp>
      <p:pic>
        <p:nvPicPr>
          <p:cNvPr id="8" name="Picture 7">
            <a:extLst>
              <a:ext uri="{FF2B5EF4-FFF2-40B4-BE49-F238E27FC236}">
                <a16:creationId xmlns:a16="http://schemas.microsoft.com/office/drawing/2014/main" id="{DF7AE2AC-F2CF-43D7-B7E5-5B22789FED0D}"/>
              </a:ext>
            </a:extLst>
          </p:cNvPr>
          <p:cNvPicPr>
            <a:picLocks noChangeAspect="1"/>
          </p:cNvPicPr>
          <p:nvPr/>
        </p:nvPicPr>
        <p:blipFill rotWithShape="1">
          <a:blip r:embed="rId2">
            <a:extLst>
              <a:ext uri="{28A0092B-C50C-407E-A947-70E740481C1C}">
                <a14:useLocalDpi xmlns:a14="http://schemas.microsoft.com/office/drawing/2010/main" val="0"/>
              </a:ext>
            </a:extLst>
          </a:blip>
          <a:srcRect r="17415"/>
          <a:stretch/>
        </p:blipFill>
        <p:spPr>
          <a:xfrm>
            <a:off x="3740892" y="655809"/>
            <a:ext cx="7861300" cy="5191585"/>
          </a:xfrm>
          <a:prstGeom prst="rect">
            <a:avLst/>
          </a:prstGeom>
          <a:ln>
            <a:noFill/>
          </a:ln>
          <a:effectLst>
            <a:outerShdw blurRad="292100" dist="139700" dir="2700000" algn="tl" rotWithShape="0">
              <a:srgbClr val="333333">
                <a:alpha val="65000"/>
              </a:srgbClr>
            </a:outerShdw>
          </a:effectLst>
        </p:spPr>
      </p:pic>
      <p:sp>
        <p:nvSpPr>
          <p:cNvPr id="9" name="Title 1">
            <a:extLst>
              <a:ext uri="{FF2B5EF4-FFF2-40B4-BE49-F238E27FC236}">
                <a16:creationId xmlns:a16="http://schemas.microsoft.com/office/drawing/2014/main" id="{0B618630-F451-4CC5-8CA6-F2676FC33C0D}"/>
              </a:ext>
            </a:extLst>
          </p:cNvPr>
          <p:cNvSpPr>
            <a:spLocks noGrp="1"/>
          </p:cNvSpPr>
          <p:nvPr>
            <p:ph type="title"/>
          </p:nvPr>
        </p:nvSpPr>
        <p:spPr>
          <a:xfrm>
            <a:off x="88900" y="2906694"/>
            <a:ext cx="3602780" cy="3098800"/>
          </a:xfrm>
        </p:spPr>
        <p:txBody>
          <a:bodyPr>
            <a:normAutofit/>
          </a:bodyPr>
          <a:lstStyle/>
          <a:p>
            <a:pPr lvl="0"/>
            <a:r>
              <a:rPr lang="en-US" sz="3200" dirty="0"/>
              <a:t>Screenshot #2 from</a:t>
            </a:r>
            <a:br>
              <a:rPr lang="en-US" sz="3200" dirty="0"/>
            </a:br>
            <a:r>
              <a:rPr lang="en-US" sz="3200" dirty="0"/>
              <a:t> </a:t>
            </a:r>
            <a:r>
              <a:rPr lang="en-US" sz="3200" u="sng" dirty="0"/>
              <a:t>www.truthcoin.info/blog/bitnames/</a:t>
            </a:r>
            <a:r>
              <a:rPr lang="en-US" sz="3200" dirty="0"/>
              <a:t> </a:t>
            </a:r>
          </a:p>
        </p:txBody>
      </p:sp>
      <p:sp>
        <p:nvSpPr>
          <p:cNvPr id="10" name="Title 1">
            <a:extLst>
              <a:ext uri="{FF2B5EF4-FFF2-40B4-BE49-F238E27FC236}">
                <a16:creationId xmlns:a16="http://schemas.microsoft.com/office/drawing/2014/main" id="{6D00A10E-21BE-489B-BD67-454EADC7EB34}"/>
              </a:ext>
            </a:extLst>
          </p:cNvPr>
          <p:cNvSpPr txBox="1">
            <a:spLocks/>
          </p:cNvSpPr>
          <p:nvPr/>
        </p:nvSpPr>
        <p:spPr>
          <a:xfrm>
            <a:off x="285664" y="384214"/>
            <a:ext cx="3848100" cy="21494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Altcoins we should copy (?): </a:t>
            </a:r>
            <a:r>
              <a:rPr lang="en-US" dirty="0" err="1"/>
              <a:t>NameCoin</a:t>
            </a:r>
            <a:endParaRPr lang="en-US" dirty="0"/>
          </a:p>
        </p:txBody>
      </p:sp>
      <p:sp>
        <p:nvSpPr>
          <p:cNvPr id="7" name="Footer Placeholder 4">
            <a:extLst>
              <a:ext uri="{FF2B5EF4-FFF2-40B4-BE49-F238E27FC236}">
                <a16:creationId xmlns:a16="http://schemas.microsoft.com/office/drawing/2014/main" id="{A7F9DD60-82F9-4A75-B7F8-F2CCCC250374}"/>
              </a:ext>
            </a:extLst>
          </p:cNvPr>
          <p:cNvSpPr>
            <a:spLocks noGrp="1"/>
          </p:cNvSpPr>
          <p:nvPr>
            <p:ph type="ftr" sz="quarter" idx="11"/>
          </p:nvPr>
        </p:nvSpPr>
        <p:spPr>
          <a:xfrm>
            <a:off x="206138" y="6378499"/>
            <a:ext cx="11447813" cy="365125"/>
          </a:xfrm>
        </p:spPr>
        <p:txBody>
          <a:bodyPr/>
          <a:lstStyle/>
          <a:p>
            <a:r>
              <a:rPr lang="en-US" u="sng" dirty="0">
                <a:solidFill>
                  <a:schemeClr val="bg1">
                    <a:lumMod val="75000"/>
                  </a:schemeClr>
                </a:solidFill>
              </a:rPr>
              <a:t>Telegram:</a:t>
            </a:r>
            <a:r>
              <a:rPr lang="en-US" dirty="0"/>
              <a:t> t.me/</a:t>
            </a:r>
            <a:r>
              <a:rPr lang="en-US" dirty="0" err="1"/>
              <a:t>DcInsiders</a:t>
            </a:r>
            <a:r>
              <a:rPr lang="en-US" dirty="0"/>
              <a:t>     </a:t>
            </a:r>
            <a:r>
              <a:rPr lang="en-US" u="sng" dirty="0">
                <a:solidFill>
                  <a:schemeClr val="bg1">
                    <a:lumMod val="85000"/>
                  </a:schemeClr>
                </a:solidFill>
              </a:rPr>
              <a:t>Website:</a:t>
            </a:r>
            <a:r>
              <a:rPr lang="en-US" dirty="0">
                <a:solidFill>
                  <a:schemeClr val="bg1">
                    <a:lumMod val="85000"/>
                  </a:schemeClr>
                </a:solidFill>
              </a:rPr>
              <a:t> </a:t>
            </a:r>
            <a:r>
              <a:rPr lang="en-US" dirty="0"/>
              <a:t>www.drivechain.info        </a:t>
            </a:r>
            <a:r>
              <a:rPr lang="en-US" u="sng" dirty="0">
                <a:solidFill>
                  <a:schemeClr val="bg1">
                    <a:lumMod val="75000"/>
                  </a:schemeClr>
                </a:solidFill>
              </a:rPr>
              <a:t>Paul’s Twitter:</a:t>
            </a:r>
            <a:r>
              <a:rPr lang="en-US" dirty="0">
                <a:solidFill>
                  <a:schemeClr val="bg1">
                    <a:lumMod val="75000"/>
                  </a:schemeClr>
                </a:solidFill>
              </a:rPr>
              <a:t> </a:t>
            </a:r>
            <a:r>
              <a:rPr lang="en-US" dirty="0"/>
              <a:t>@truthcoin</a:t>
            </a:r>
          </a:p>
        </p:txBody>
      </p:sp>
    </p:spTree>
    <p:extLst>
      <p:ext uri="{BB962C8B-B14F-4D97-AF65-F5344CB8AC3E}">
        <p14:creationId xmlns:p14="http://schemas.microsoft.com/office/powerpoint/2010/main" val="619529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E868FAAF-3C7B-42DA-8044-03BC1444E6F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425834" y="1269565"/>
            <a:ext cx="7176358" cy="4804569"/>
          </a:xfrm>
          <a:prstGeom prst="rect">
            <a:avLst/>
          </a:prstGeom>
          <a:ln>
            <a:noFill/>
          </a:ln>
          <a:effectLst>
            <a:outerShdw blurRad="292100" dist="139700" dir="2700000" algn="tl" rotWithShape="0">
              <a:srgbClr val="333333">
                <a:alpha val="65000"/>
              </a:srgbClr>
            </a:outerShdw>
          </a:effectLst>
        </p:spPr>
      </p:pic>
      <p:sp>
        <p:nvSpPr>
          <p:cNvPr id="4" name="Slide Number Placeholder 3">
            <a:extLst>
              <a:ext uri="{FF2B5EF4-FFF2-40B4-BE49-F238E27FC236}">
                <a16:creationId xmlns:a16="http://schemas.microsoft.com/office/drawing/2014/main" id="{EC47D3FE-8199-4E93-A7B1-D6DF1D6C9081}"/>
              </a:ext>
            </a:extLst>
          </p:cNvPr>
          <p:cNvSpPr>
            <a:spLocks noGrp="1"/>
          </p:cNvSpPr>
          <p:nvPr>
            <p:ph type="sldNum" sz="quarter" idx="12"/>
          </p:nvPr>
        </p:nvSpPr>
        <p:spPr/>
        <p:txBody>
          <a:bodyPr/>
          <a:lstStyle/>
          <a:p>
            <a:fld id="{64A73B7B-B545-4723-8D44-5CC401310D8B}" type="slidenum">
              <a:rPr lang="en-US" smtClean="0"/>
              <a:t>27</a:t>
            </a:fld>
            <a:endParaRPr lang="en-US" dirty="0"/>
          </a:p>
        </p:txBody>
      </p:sp>
      <p:sp>
        <p:nvSpPr>
          <p:cNvPr id="9" name="Title 1">
            <a:extLst>
              <a:ext uri="{FF2B5EF4-FFF2-40B4-BE49-F238E27FC236}">
                <a16:creationId xmlns:a16="http://schemas.microsoft.com/office/drawing/2014/main" id="{CE29426E-BDE9-4C4B-B3E2-9E385D917BB4}"/>
              </a:ext>
            </a:extLst>
          </p:cNvPr>
          <p:cNvSpPr>
            <a:spLocks noGrp="1"/>
          </p:cNvSpPr>
          <p:nvPr>
            <p:ph type="title"/>
          </p:nvPr>
        </p:nvSpPr>
        <p:spPr>
          <a:xfrm>
            <a:off x="88900" y="2906694"/>
            <a:ext cx="3602780" cy="3098800"/>
          </a:xfrm>
        </p:spPr>
        <p:txBody>
          <a:bodyPr>
            <a:normAutofit/>
          </a:bodyPr>
          <a:lstStyle/>
          <a:p>
            <a:pPr lvl="0"/>
            <a:r>
              <a:rPr lang="en-US" sz="3200" dirty="0"/>
              <a:t>Screenshot #3 from</a:t>
            </a:r>
            <a:br>
              <a:rPr lang="en-US" sz="3200" dirty="0"/>
            </a:br>
            <a:r>
              <a:rPr lang="en-US" sz="3200" dirty="0"/>
              <a:t> </a:t>
            </a:r>
            <a:r>
              <a:rPr lang="en-US" sz="3200" u="sng" dirty="0"/>
              <a:t>www.truthcoin.info/blog/bitnames/</a:t>
            </a:r>
            <a:r>
              <a:rPr lang="en-US" sz="3200" dirty="0"/>
              <a:t> </a:t>
            </a:r>
          </a:p>
        </p:txBody>
      </p:sp>
      <p:sp>
        <p:nvSpPr>
          <p:cNvPr id="10" name="Title 1">
            <a:extLst>
              <a:ext uri="{FF2B5EF4-FFF2-40B4-BE49-F238E27FC236}">
                <a16:creationId xmlns:a16="http://schemas.microsoft.com/office/drawing/2014/main" id="{E6F82C4E-C2B1-4B5E-A90C-A90846F9322D}"/>
              </a:ext>
            </a:extLst>
          </p:cNvPr>
          <p:cNvSpPr txBox="1">
            <a:spLocks/>
          </p:cNvSpPr>
          <p:nvPr/>
        </p:nvSpPr>
        <p:spPr>
          <a:xfrm>
            <a:off x="285664" y="384214"/>
            <a:ext cx="3848100" cy="21494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Altcoins we should copy (?): </a:t>
            </a:r>
            <a:r>
              <a:rPr lang="en-US" dirty="0" err="1"/>
              <a:t>NameCoin</a:t>
            </a:r>
            <a:endParaRPr lang="en-US" dirty="0"/>
          </a:p>
        </p:txBody>
      </p:sp>
      <p:sp>
        <p:nvSpPr>
          <p:cNvPr id="8" name="Footer Placeholder 4">
            <a:extLst>
              <a:ext uri="{FF2B5EF4-FFF2-40B4-BE49-F238E27FC236}">
                <a16:creationId xmlns:a16="http://schemas.microsoft.com/office/drawing/2014/main" id="{08CCD40B-5B3E-4EC7-A330-933F13A9FD1C}"/>
              </a:ext>
            </a:extLst>
          </p:cNvPr>
          <p:cNvSpPr>
            <a:spLocks noGrp="1"/>
          </p:cNvSpPr>
          <p:nvPr>
            <p:ph type="ftr" sz="quarter" idx="11"/>
          </p:nvPr>
        </p:nvSpPr>
        <p:spPr>
          <a:xfrm>
            <a:off x="206138" y="6378499"/>
            <a:ext cx="11447813" cy="365125"/>
          </a:xfrm>
        </p:spPr>
        <p:txBody>
          <a:bodyPr/>
          <a:lstStyle/>
          <a:p>
            <a:r>
              <a:rPr lang="en-US" u="sng" dirty="0">
                <a:solidFill>
                  <a:schemeClr val="bg1">
                    <a:lumMod val="75000"/>
                  </a:schemeClr>
                </a:solidFill>
              </a:rPr>
              <a:t>Telegram:</a:t>
            </a:r>
            <a:r>
              <a:rPr lang="en-US" dirty="0"/>
              <a:t> t.me/</a:t>
            </a:r>
            <a:r>
              <a:rPr lang="en-US" dirty="0" err="1"/>
              <a:t>DcInsiders</a:t>
            </a:r>
            <a:r>
              <a:rPr lang="en-US" dirty="0"/>
              <a:t>     </a:t>
            </a:r>
            <a:r>
              <a:rPr lang="en-US" u="sng" dirty="0">
                <a:solidFill>
                  <a:schemeClr val="bg1">
                    <a:lumMod val="85000"/>
                  </a:schemeClr>
                </a:solidFill>
              </a:rPr>
              <a:t>Website:</a:t>
            </a:r>
            <a:r>
              <a:rPr lang="en-US" dirty="0">
                <a:solidFill>
                  <a:schemeClr val="bg1">
                    <a:lumMod val="85000"/>
                  </a:schemeClr>
                </a:solidFill>
              </a:rPr>
              <a:t> </a:t>
            </a:r>
            <a:r>
              <a:rPr lang="en-US" dirty="0"/>
              <a:t>www.drivechain.info        </a:t>
            </a:r>
            <a:r>
              <a:rPr lang="en-US" u="sng" dirty="0">
                <a:solidFill>
                  <a:schemeClr val="bg1">
                    <a:lumMod val="75000"/>
                  </a:schemeClr>
                </a:solidFill>
              </a:rPr>
              <a:t>Paul’s Twitter:</a:t>
            </a:r>
            <a:r>
              <a:rPr lang="en-US" dirty="0">
                <a:solidFill>
                  <a:schemeClr val="bg1">
                    <a:lumMod val="75000"/>
                  </a:schemeClr>
                </a:solidFill>
              </a:rPr>
              <a:t> </a:t>
            </a:r>
            <a:r>
              <a:rPr lang="en-US" dirty="0"/>
              <a:t>@truthcoin</a:t>
            </a:r>
          </a:p>
        </p:txBody>
      </p:sp>
    </p:spTree>
    <p:extLst>
      <p:ext uri="{BB962C8B-B14F-4D97-AF65-F5344CB8AC3E}">
        <p14:creationId xmlns:p14="http://schemas.microsoft.com/office/powerpoint/2010/main" val="25985583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E7AAD7-4E2B-4176-9DD8-73E7AC16F937}"/>
              </a:ext>
            </a:extLst>
          </p:cNvPr>
          <p:cNvSpPr>
            <a:spLocks noGrp="1"/>
          </p:cNvSpPr>
          <p:nvPr>
            <p:ph type="title"/>
          </p:nvPr>
        </p:nvSpPr>
        <p:spPr>
          <a:xfrm>
            <a:off x="598398" y="200025"/>
            <a:ext cx="10995204" cy="765175"/>
          </a:xfrm>
        </p:spPr>
        <p:txBody>
          <a:bodyPr>
            <a:normAutofit fontScale="90000"/>
          </a:bodyPr>
          <a:lstStyle/>
          <a:p>
            <a:r>
              <a:rPr lang="en-US" dirty="0"/>
              <a:t>Altcoins we should copy (?): XCP / </a:t>
            </a:r>
            <a:r>
              <a:rPr lang="en-US" dirty="0" err="1"/>
              <a:t>BitAssets</a:t>
            </a:r>
            <a:r>
              <a:rPr lang="en-US" dirty="0"/>
              <a:t> / ERC20</a:t>
            </a:r>
          </a:p>
        </p:txBody>
      </p:sp>
      <p:sp>
        <p:nvSpPr>
          <p:cNvPr id="3" name="Content Placeholder 2">
            <a:extLst>
              <a:ext uri="{FF2B5EF4-FFF2-40B4-BE49-F238E27FC236}">
                <a16:creationId xmlns:a16="http://schemas.microsoft.com/office/drawing/2014/main" id="{CA255FC2-F906-4EC4-8EDE-ACC1C0EE953D}"/>
              </a:ext>
            </a:extLst>
          </p:cNvPr>
          <p:cNvSpPr>
            <a:spLocks noGrp="1"/>
          </p:cNvSpPr>
          <p:nvPr>
            <p:ph idx="1"/>
          </p:nvPr>
        </p:nvSpPr>
        <p:spPr/>
        <p:txBody>
          <a:bodyPr/>
          <a:lstStyle/>
          <a:p>
            <a:r>
              <a:rPr lang="en-US" dirty="0"/>
              <a:t>Screenshots NFT craze, Cap table, Outstanding Bonds</a:t>
            </a:r>
          </a:p>
        </p:txBody>
      </p:sp>
      <p:sp>
        <p:nvSpPr>
          <p:cNvPr id="5" name="Slide Number Placeholder 4">
            <a:extLst>
              <a:ext uri="{FF2B5EF4-FFF2-40B4-BE49-F238E27FC236}">
                <a16:creationId xmlns:a16="http://schemas.microsoft.com/office/drawing/2014/main" id="{8D9FB934-99B6-401B-AE1A-DF25396D967F}"/>
              </a:ext>
            </a:extLst>
          </p:cNvPr>
          <p:cNvSpPr>
            <a:spLocks noGrp="1"/>
          </p:cNvSpPr>
          <p:nvPr>
            <p:ph type="sldNum" sz="quarter" idx="12"/>
          </p:nvPr>
        </p:nvSpPr>
        <p:spPr/>
        <p:txBody>
          <a:bodyPr/>
          <a:lstStyle/>
          <a:p>
            <a:fld id="{64A73B7B-B545-4723-8D44-5CC401310D8B}" type="slidenum">
              <a:rPr lang="en-US" smtClean="0"/>
              <a:t>28</a:t>
            </a:fld>
            <a:endParaRPr lang="en-US" dirty="0"/>
          </a:p>
        </p:txBody>
      </p:sp>
      <p:pic>
        <p:nvPicPr>
          <p:cNvPr id="9" name="Picture 8">
            <a:extLst>
              <a:ext uri="{FF2B5EF4-FFF2-40B4-BE49-F238E27FC236}">
                <a16:creationId xmlns:a16="http://schemas.microsoft.com/office/drawing/2014/main" id="{9873DCCA-077C-49D6-BEA3-3ECA2F6E2DFB}"/>
              </a:ext>
            </a:extLst>
          </p:cNvPr>
          <p:cNvPicPr>
            <a:picLocks noChangeAspect="1"/>
          </p:cNvPicPr>
          <p:nvPr/>
        </p:nvPicPr>
        <p:blipFill>
          <a:blip r:embed="rId2"/>
          <a:stretch>
            <a:fillRect/>
          </a:stretch>
        </p:blipFill>
        <p:spPr>
          <a:xfrm>
            <a:off x="681047" y="1166736"/>
            <a:ext cx="10995205" cy="4617389"/>
          </a:xfrm>
          <a:prstGeom prst="rect">
            <a:avLst/>
          </a:prstGeom>
        </p:spPr>
      </p:pic>
      <p:sp>
        <p:nvSpPr>
          <p:cNvPr id="10" name="TextBox 9">
            <a:extLst>
              <a:ext uri="{FF2B5EF4-FFF2-40B4-BE49-F238E27FC236}">
                <a16:creationId xmlns:a16="http://schemas.microsoft.com/office/drawing/2014/main" id="{A9759B89-C0A5-42F5-996F-EAB1AB69CC6D}"/>
              </a:ext>
            </a:extLst>
          </p:cNvPr>
          <p:cNvSpPr txBox="1"/>
          <p:nvPr/>
        </p:nvSpPr>
        <p:spPr>
          <a:xfrm>
            <a:off x="8483600" y="4908550"/>
            <a:ext cx="1104900" cy="369332"/>
          </a:xfrm>
          <a:prstGeom prst="rect">
            <a:avLst/>
          </a:prstGeom>
          <a:noFill/>
        </p:spPr>
        <p:txBody>
          <a:bodyPr wrap="square" rtlCol="0">
            <a:spAutoFit/>
          </a:bodyPr>
          <a:lstStyle/>
          <a:p>
            <a:r>
              <a:rPr lang="en-US" b="1" dirty="0">
                <a:solidFill>
                  <a:srgbClr val="FF0000"/>
                </a:solidFill>
              </a:rPr>
              <a:t>So lame!!</a:t>
            </a:r>
          </a:p>
        </p:txBody>
      </p:sp>
      <p:sp>
        <p:nvSpPr>
          <p:cNvPr id="8" name="Footer Placeholder 4">
            <a:extLst>
              <a:ext uri="{FF2B5EF4-FFF2-40B4-BE49-F238E27FC236}">
                <a16:creationId xmlns:a16="http://schemas.microsoft.com/office/drawing/2014/main" id="{D2C83FBD-C4ED-4F17-A654-4965CD826B58}"/>
              </a:ext>
            </a:extLst>
          </p:cNvPr>
          <p:cNvSpPr>
            <a:spLocks noGrp="1"/>
          </p:cNvSpPr>
          <p:nvPr>
            <p:ph type="ftr" sz="quarter" idx="11"/>
          </p:nvPr>
        </p:nvSpPr>
        <p:spPr>
          <a:xfrm>
            <a:off x="206138" y="6378499"/>
            <a:ext cx="11447813" cy="365125"/>
          </a:xfrm>
        </p:spPr>
        <p:txBody>
          <a:bodyPr/>
          <a:lstStyle/>
          <a:p>
            <a:r>
              <a:rPr lang="en-US" u="sng" dirty="0">
                <a:solidFill>
                  <a:schemeClr val="bg1">
                    <a:lumMod val="75000"/>
                  </a:schemeClr>
                </a:solidFill>
              </a:rPr>
              <a:t>Telegram:</a:t>
            </a:r>
            <a:r>
              <a:rPr lang="en-US" dirty="0"/>
              <a:t> t.me/</a:t>
            </a:r>
            <a:r>
              <a:rPr lang="en-US" dirty="0" err="1"/>
              <a:t>DcInsiders</a:t>
            </a:r>
            <a:r>
              <a:rPr lang="en-US" dirty="0"/>
              <a:t>     </a:t>
            </a:r>
            <a:r>
              <a:rPr lang="en-US" u="sng" dirty="0">
                <a:solidFill>
                  <a:schemeClr val="bg1">
                    <a:lumMod val="85000"/>
                  </a:schemeClr>
                </a:solidFill>
              </a:rPr>
              <a:t>Website:</a:t>
            </a:r>
            <a:r>
              <a:rPr lang="en-US" dirty="0">
                <a:solidFill>
                  <a:schemeClr val="bg1">
                    <a:lumMod val="85000"/>
                  </a:schemeClr>
                </a:solidFill>
              </a:rPr>
              <a:t> </a:t>
            </a:r>
            <a:r>
              <a:rPr lang="en-US" dirty="0"/>
              <a:t>www.drivechain.info        </a:t>
            </a:r>
            <a:r>
              <a:rPr lang="en-US" u="sng" dirty="0">
                <a:solidFill>
                  <a:schemeClr val="bg1">
                    <a:lumMod val="75000"/>
                  </a:schemeClr>
                </a:solidFill>
              </a:rPr>
              <a:t>Paul’s Twitter:</a:t>
            </a:r>
            <a:r>
              <a:rPr lang="en-US" dirty="0">
                <a:solidFill>
                  <a:schemeClr val="bg1">
                    <a:lumMod val="75000"/>
                  </a:schemeClr>
                </a:solidFill>
              </a:rPr>
              <a:t> </a:t>
            </a:r>
            <a:r>
              <a:rPr lang="en-US" dirty="0"/>
              <a:t>@truthcoin</a:t>
            </a:r>
          </a:p>
        </p:txBody>
      </p:sp>
    </p:spTree>
    <p:extLst>
      <p:ext uri="{BB962C8B-B14F-4D97-AF65-F5344CB8AC3E}">
        <p14:creationId xmlns:p14="http://schemas.microsoft.com/office/powerpoint/2010/main" val="348254250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333903-DCC9-4C1D-9997-B121EFFF823F}"/>
              </a:ext>
            </a:extLst>
          </p:cNvPr>
          <p:cNvSpPr>
            <a:spLocks noGrp="1"/>
          </p:cNvSpPr>
          <p:nvPr>
            <p:ph type="title"/>
          </p:nvPr>
        </p:nvSpPr>
        <p:spPr/>
        <p:txBody>
          <a:bodyPr/>
          <a:lstStyle/>
          <a:p>
            <a:r>
              <a:rPr lang="en-US" dirty="0"/>
              <a:t>Prediction Markets</a:t>
            </a:r>
          </a:p>
        </p:txBody>
      </p:sp>
      <p:sp>
        <p:nvSpPr>
          <p:cNvPr id="3" name="Content Placeholder 2">
            <a:extLst>
              <a:ext uri="{FF2B5EF4-FFF2-40B4-BE49-F238E27FC236}">
                <a16:creationId xmlns:a16="http://schemas.microsoft.com/office/drawing/2014/main" id="{85BEC084-025F-46DB-8A83-68CE52AD61D0}"/>
              </a:ext>
            </a:extLst>
          </p:cNvPr>
          <p:cNvSpPr>
            <a:spLocks noGrp="1"/>
          </p:cNvSpPr>
          <p:nvPr>
            <p:ph idx="1"/>
          </p:nvPr>
        </p:nvSpPr>
        <p:spPr>
          <a:xfrm>
            <a:off x="5878285" y="327024"/>
            <a:ext cx="5397500" cy="511175"/>
          </a:xfrm>
        </p:spPr>
        <p:txBody>
          <a:bodyPr>
            <a:normAutofit fontScale="70000" lnSpcReduction="20000"/>
          </a:bodyPr>
          <a:lstStyle/>
          <a:p>
            <a:r>
              <a:rPr lang="en-US" dirty="0"/>
              <a:t>Screenshots</a:t>
            </a:r>
            <a:r>
              <a:rPr lang="en-US" baseline="0" dirty="0"/>
              <a:t> from my own BTC sidechain project</a:t>
            </a:r>
          </a:p>
          <a:p>
            <a:endParaRPr lang="en-US" dirty="0"/>
          </a:p>
        </p:txBody>
      </p:sp>
      <p:sp>
        <p:nvSpPr>
          <p:cNvPr id="4" name="Slide Number Placeholder 3">
            <a:extLst>
              <a:ext uri="{FF2B5EF4-FFF2-40B4-BE49-F238E27FC236}">
                <a16:creationId xmlns:a16="http://schemas.microsoft.com/office/drawing/2014/main" id="{424CFB27-8612-4626-A422-D127584B6916}"/>
              </a:ext>
            </a:extLst>
          </p:cNvPr>
          <p:cNvSpPr>
            <a:spLocks noGrp="1"/>
          </p:cNvSpPr>
          <p:nvPr>
            <p:ph type="sldNum" sz="quarter" idx="12"/>
          </p:nvPr>
        </p:nvSpPr>
        <p:spPr/>
        <p:txBody>
          <a:bodyPr/>
          <a:lstStyle/>
          <a:p>
            <a:fld id="{64A73B7B-B545-4723-8D44-5CC401310D8B}" type="slidenum">
              <a:rPr lang="en-US" smtClean="0"/>
              <a:t>29</a:t>
            </a:fld>
            <a:endParaRPr lang="en-US" dirty="0"/>
          </a:p>
        </p:txBody>
      </p:sp>
      <p:sp>
        <p:nvSpPr>
          <p:cNvPr id="5" name="Footer Placeholder 4">
            <a:extLst>
              <a:ext uri="{FF2B5EF4-FFF2-40B4-BE49-F238E27FC236}">
                <a16:creationId xmlns:a16="http://schemas.microsoft.com/office/drawing/2014/main" id="{9124E994-0769-47AA-8E59-55B17EEDB4BB}"/>
              </a:ext>
            </a:extLst>
          </p:cNvPr>
          <p:cNvSpPr>
            <a:spLocks noGrp="1"/>
          </p:cNvSpPr>
          <p:nvPr>
            <p:ph type="ftr" sz="quarter" idx="11"/>
          </p:nvPr>
        </p:nvSpPr>
        <p:spPr/>
        <p:txBody>
          <a:bodyPr/>
          <a:lstStyle/>
          <a:p>
            <a:r>
              <a:rPr lang="en-US" u="sng" dirty="0">
                <a:solidFill>
                  <a:schemeClr val="bg1">
                    <a:lumMod val="75000"/>
                  </a:schemeClr>
                </a:solidFill>
              </a:rPr>
              <a:t>Telegram:</a:t>
            </a:r>
            <a:r>
              <a:rPr lang="en-US" dirty="0"/>
              <a:t> t.me/</a:t>
            </a:r>
            <a:r>
              <a:rPr lang="en-US" dirty="0" err="1"/>
              <a:t>DcInsiders</a:t>
            </a:r>
            <a:r>
              <a:rPr lang="en-US" dirty="0"/>
              <a:t>     </a:t>
            </a:r>
            <a:r>
              <a:rPr lang="en-US" u="sng" dirty="0">
                <a:solidFill>
                  <a:schemeClr val="bg1">
                    <a:lumMod val="85000"/>
                  </a:schemeClr>
                </a:solidFill>
              </a:rPr>
              <a:t>Website:</a:t>
            </a:r>
            <a:r>
              <a:rPr lang="en-US" dirty="0">
                <a:solidFill>
                  <a:schemeClr val="bg1">
                    <a:lumMod val="85000"/>
                  </a:schemeClr>
                </a:solidFill>
              </a:rPr>
              <a:t> </a:t>
            </a:r>
            <a:r>
              <a:rPr lang="en-US" dirty="0"/>
              <a:t>www.drivechain.info        </a:t>
            </a:r>
            <a:r>
              <a:rPr lang="en-US" u="sng" dirty="0">
                <a:solidFill>
                  <a:schemeClr val="bg1">
                    <a:lumMod val="75000"/>
                  </a:schemeClr>
                </a:solidFill>
              </a:rPr>
              <a:t>Paul’s Twitter:</a:t>
            </a:r>
            <a:r>
              <a:rPr lang="en-US" dirty="0">
                <a:solidFill>
                  <a:schemeClr val="bg1">
                    <a:lumMod val="75000"/>
                  </a:schemeClr>
                </a:solidFill>
              </a:rPr>
              <a:t> </a:t>
            </a:r>
            <a:r>
              <a:rPr lang="en-US" dirty="0"/>
              <a:t>@truthcoin</a:t>
            </a:r>
          </a:p>
        </p:txBody>
      </p:sp>
      <p:pic>
        <p:nvPicPr>
          <p:cNvPr id="6" name="Picture 5" descr="A screenshot of a cell phone&#10;&#10;Description automatically generated">
            <a:extLst>
              <a:ext uri="{FF2B5EF4-FFF2-40B4-BE49-F238E27FC236}">
                <a16:creationId xmlns:a16="http://schemas.microsoft.com/office/drawing/2014/main" id="{C12F3474-7C54-4320-A5A3-918DC5D97E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0184" y="653567"/>
            <a:ext cx="8418411" cy="6004407"/>
          </a:xfrm>
          <a:prstGeom prst="rect">
            <a:avLst/>
          </a:prstGeom>
          <a:ln>
            <a:noFill/>
          </a:ln>
          <a:effectLst>
            <a:outerShdw blurRad="292100" dist="139700" dir="2700000" algn="tl" rotWithShape="0">
              <a:srgbClr val="333333">
                <a:alpha val="65000"/>
              </a:srgbClr>
            </a:outerShdw>
          </a:effectLst>
        </p:spPr>
      </p:pic>
      <p:sp>
        <p:nvSpPr>
          <p:cNvPr id="7" name="Content Placeholder 2">
            <a:extLst>
              <a:ext uri="{FF2B5EF4-FFF2-40B4-BE49-F238E27FC236}">
                <a16:creationId xmlns:a16="http://schemas.microsoft.com/office/drawing/2014/main" id="{00282280-1A7B-47C4-AF3A-990C2B788564}"/>
              </a:ext>
            </a:extLst>
          </p:cNvPr>
          <p:cNvSpPr txBox="1">
            <a:spLocks/>
          </p:cNvSpPr>
          <p:nvPr/>
        </p:nvSpPr>
        <p:spPr>
          <a:xfrm>
            <a:off x="9256611" y="709610"/>
            <a:ext cx="2771221" cy="5111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i="1" dirty="0"/>
              <a:t>www.BitcoinHivemind.com</a:t>
            </a:r>
          </a:p>
        </p:txBody>
      </p:sp>
    </p:spTree>
    <p:extLst>
      <p:ext uri="{BB962C8B-B14F-4D97-AF65-F5344CB8AC3E}">
        <p14:creationId xmlns:p14="http://schemas.microsoft.com/office/powerpoint/2010/main" val="28248080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7497A6-6AA4-4CBF-A197-422FF714806C}"/>
              </a:ext>
            </a:extLst>
          </p:cNvPr>
          <p:cNvSpPr>
            <a:spLocks noGrp="1"/>
          </p:cNvSpPr>
          <p:nvPr>
            <p:ph type="title"/>
          </p:nvPr>
        </p:nvSpPr>
        <p:spPr/>
        <p:txBody>
          <a:bodyPr>
            <a:normAutofit fontScale="90000"/>
          </a:bodyPr>
          <a:lstStyle/>
          <a:p>
            <a:r>
              <a:rPr lang="en-US" sz="5400" dirty="0"/>
              <a:t>The Goal</a:t>
            </a:r>
          </a:p>
        </p:txBody>
      </p:sp>
      <p:sp>
        <p:nvSpPr>
          <p:cNvPr id="5" name="Slide Number Placeholder 4">
            <a:extLst>
              <a:ext uri="{FF2B5EF4-FFF2-40B4-BE49-F238E27FC236}">
                <a16:creationId xmlns:a16="http://schemas.microsoft.com/office/drawing/2014/main" id="{E52F484F-FFEC-472D-8918-68E2E5456F75}"/>
              </a:ext>
            </a:extLst>
          </p:cNvPr>
          <p:cNvSpPr>
            <a:spLocks noGrp="1"/>
          </p:cNvSpPr>
          <p:nvPr>
            <p:ph type="sldNum" sz="quarter" idx="12"/>
          </p:nvPr>
        </p:nvSpPr>
        <p:spPr/>
        <p:txBody>
          <a:bodyPr/>
          <a:lstStyle/>
          <a:p>
            <a:fld id="{64A73B7B-B545-4723-8D44-5CC401310D8B}" type="slidenum">
              <a:rPr lang="en-US" smtClean="0"/>
              <a:t>3</a:t>
            </a:fld>
            <a:endParaRPr lang="en-US" dirty="0"/>
          </a:p>
        </p:txBody>
      </p:sp>
      <p:sp>
        <p:nvSpPr>
          <p:cNvPr id="6" name="Speech Bubble: Oval 5">
            <a:extLst>
              <a:ext uri="{FF2B5EF4-FFF2-40B4-BE49-F238E27FC236}">
                <a16:creationId xmlns:a16="http://schemas.microsoft.com/office/drawing/2014/main" id="{37EC36BD-DDAA-4661-9C36-E13B7F2EF144}"/>
              </a:ext>
            </a:extLst>
          </p:cNvPr>
          <p:cNvSpPr/>
          <p:nvPr/>
        </p:nvSpPr>
        <p:spPr>
          <a:xfrm>
            <a:off x="2551010" y="668164"/>
            <a:ext cx="6747369" cy="1530105"/>
          </a:xfrm>
          <a:prstGeom prst="wedgeEllipseCallout">
            <a:avLst>
              <a:gd name="adj1" fmla="val -51929"/>
              <a:gd name="adj2" fmla="val 10919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Bitcoin does seem great… but can it do _______ ?</a:t>
            </a:r>
          </a:p>
        </p:txBody>
      </p:sp>
      <p:pic>
        <p:nvPicPr>
          <p:cNvPr id="8" name="Picture 7">
            <a:extLst>
              <a:ext uri="{FF2B5EF4-FFF2-40B4-BE49-F238E27FC236}">
                <a16:creationId xmlns:a16="http://schemas.microsoft.com/office/drawing/2014/main" id="{27101454-BC0B-40E3-A7F9-68E0135CF8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1783" y="2835169"/>
            <a:ext cx="2539682" cy="2539682"/>
          </a:xfrm>
          <a:prstGeom prst="rect">
            <a:avLst/>
          </a:prstGeom>
        </p:spPr>
      </p:pic>
      <p:pic>
        <p:nvPicPr>
          <p:cNvPr id="9" name="Picture 8">
            <a:extLst>
              <a:ext uri="{FF2B5EF4-FFF2-40B4-BE49-F238E27FC236}">
                <a16:creationId xmlns:a16="http://schemas.microsoft.com/office/drawing/2014/main" id="{FF85FD84-6442-4E34-8017-46F0CBA82F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00023" y="2490785"/>
            <a:ext cx="2799779" cy="2799779"/>
          </a:xfrm>
          <a:prstGeom prst="rect">
            <a:avLst/>
          </a:prstGeom>
        </p:spPr>
      </p:pic>
      <p:sp>
        <p:nvSpPr>
          <p:cNvPr id="10" name="Speech Bubble: Oval 9">
            <a:extLst>
              <a:ext uri="{FF2B5EF4-FFF2-40B4-BE49-F238E27FC236}">
                <a16:creationId xmlns:a16="http://schemas.microsoft.com/office/drawing/2014/main" id="{26F07696-73C1-44B1-8FE3-8A85DBCB2B4F}"/>
              </a:ext>
            </a:extLst>
          </p:cNvPr>
          <p:cNvSpPr/>
          <p:nvPr/>
        </p:nvSpPr>
        <p:spPr>
          <a:xfrm>
            <a:off x="4724882" y="4902634"/>
            <a:ext cx="2945998" cy="1255062"/>
          </a:xfrm>
          <a:prstGeom prst="wedgeEllipseCallout">
            <a:avLst>
              <a:gd name="adj1" fmla="val 94853"/>
              <a:gd name="adj2" fmla="val -194082"/>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solidFill>
                  <a:schemeClr val="bg1"/>
                </a:solidFill>
              </a:rPr>
              <a:t>Yes.</a:t>
            </a:r>
            <a:br>
              <a:rPr lang="en-US" sz="2800" dirty="0">
                <a:solidFill>
                  <a:schemeClr val="bg1"/>
                </a:solidFill>
              </a:rPr>
            </a:br>
            <a:r>
              <a:rPr lang="en-US" sz="2800" dirty="0">
                <a:solidFill>
                  <a:schemeClr val="bg1"/>
                </a:solidFill>
              </a:rPr>
              <a:t>See BIP 300.</a:t>
            </a:r>
          </a:p>
        </p:txBody>
      </p:sp>
      <p:sp>
        <p:nvSpPr>
          <p:cNvPr id="11" name="TextBox 10">
            <a:extLst>
              <a:ext uri="{FF2B5EF4-FFF2-40B4-BE49-F238E27FC236}">
                <a16:creationId xmlns:a16="http://schemas.microsoft.com/office/drawing/2014/main" id="{A7F1684F-A847-4ACF-90AC-6BFE601B815D}"/>
              </a:ext>
            </a:extLst>
          </p:cNvPr>
          <p:cNvSpPr txBox="1"/>
          <p:nvPr/>
        </p:nvSpPr>
        <p:spPr>
          <a:xfrm>
            <a:off x="1656916" y="5511365"/>
            <a:ext cx="1369415" cy="646331"/>
          </a:xfrm>
          <a:prstGeom prst="rect">
            <a:avLst/>
          </a:prstGeom>
          <a:noFill/>
        </p:spPr>
        <p:txBody>
          <a:bodyPr wrap="square" rtlCol="0">
            <a:spAutoFit/>
          </a:bodyPr>
          <a:lstStyle/>
          <a:p>
            <a:pPr algn="ctr"/>
            <a:r>
              <a:rPr lang="en-US" sz="3600" dirty="0"/>
              <a:t>Noob</a:t>
            </a:r>
          </a:p>
        </p:txBody>
      </p:sp>
      <p:sp>
        <p:nvSpPr>
          <p:cNvPr id="12" name="TextBox 11">
            <a:extLst>
              <a:ext uri="{FF2B5EF4-FFF2-40B4-BE49-F238E27FC236}">
                <a16:creationId xmlns:a16="http://schemas.microsoft.com/office/drawing/2014/main" id="{9ED44430-DEF2-48EB-93BD-CA66BD9B7EEE}"/>
              </a:ext>
            </a:extLst>
          </p:cNvPr>
          <p:cNvSpPr txBox="1"/>
          <p:nvPr/>
        </p:nvSpPr>
        <p:spPr>
          <a:xfrm>
            <a:off x="7670879" y="5409003"/>
            <a:ext cx="2799779" cy="646331"/>
          </a:xfrm>
          <a:prstGeom prst="rect">
            <a:avLst/>
          </a:prstGeom>
          <a:noFill/>
        </p:spPr>
        <p:txBody>
          <a:bodyPr wrap="square" rtlCol="0">
            <a:spAutoFit/>
          </a:bodyPr>
          <a:lstStyle/>
          <a:p>
            <a:pPr algn="ctr"/>
            <a:r>
              <a:rPr lang="en-US" sz="3600" dirty="0" err="1"/>
              <a:t>Bitcoiner</a:t>
            </a:r>
            <a:endParaRPr lang="en-US" sz="3600" dirty="0"/>
          </a:p>
        </p:txBody>
      </p:sp>
      <p:sp>
        <p:nvSpPr>
          <p:cNvPr id="13" name="Speech Bubble: Oval 12">
            <a:extLst>
              <a:ext uri="{FF2B5EF4-FFF2-40B4-BE49-F238E27FC236}">
                <a16:creationId xmlns:a16="http://schemas.microsoft.com/office/drawing/2014/main" id="{39D9911D-7E8C-4C8A-8FDE-A3633527DB19}"/>
              </a:ext>
            </a:extLst>
          </p:cNvPr>
          <p:cNvSpPr/>
          <p:nvPr/>
        </p:nvSpPr>
        <p:spPr>
          <a:xfrm>
            <a:off x="3026331" y="2562926"/>
            <a:ext cx="4773691" cy="2339708"/>
          </a:xfrm>
          <a:prstGeom prst="wedgeEllipseCallout">
            <a:avLst>
              <a:gd name="adj1" fmla="val 77544"/>
              <a:gd name="adj2" fmla="val -28778"/>
            </a:avLst>
          </a:prstGeom>
          <a:noFill/>
          <a:ln w="762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Actually we DON’T want Bitcoin to do ______ in the first place because it is actually a bad due to _______, as you can read ______. But if by ______ you really mean ______, then yes Bitcoin can do that!  Eventually we are working on _____ which should be able to do ______ even better than ______ anyway but it is actually a good thing that the protocol is so difficult to upgrade </a:t>
            </a:r>
            <a:r>
              <a:rPr lang="en-US" sz="1400" dirty="0" err="1">
                <a:solidFill>
                  <a:schemeClr val="tx1"/>
                </a:solidFill>
              </a:rPr>
              <a:t>beca</a:t>
            </a:r>
            <a:r>
              <a:rPr lang="en-US" sz="1400" dirty="0">
                <a:solidFill>
                  <a:schemeClr val="tx1"/>
                </a:solidFill>
              </a:rPr>
              <a:t> …</a:t>
            </a:r>
          </a:p>
        </p:txBody>
      </p:sp>
      <p:sp>
        <p:nvSpPr>
          <p:cNvPr id="14" name="Multiplication Sign 13">
            <a:extLst>
              <a:ext uri="{FF2B5EF4-FFF2-40B4-BE49-F238E27FC236}">
                <a16:creationId xmlns:a16="http://schemas.microsoft.com/office/drawing/2014/main" id="{348EF7D1-BF8F-4646-9017-E87798FFF0AC}"/>
              </a:ext>
            </a:extLst>
          </p:cNvPr>
          <p:cNvSpPr/>
          <p:nvPr/>
        </p:nvSpPr>
        <p:spPr>
          <a:xfrm>
            <a:off x="3964905" y="1779042"/>
            <a:ext cx="3200046" cy="3299915"/>
          </a:xfrm>
          <a:prstGeom prst="mathMultiply">
            <a:avLst>
              <a:gd name="adj1" fmla="val 8588"/>
            </a:avLst>
          </a:prstGeom>
          <a:solidFill>
            <a:schemeClr val="tx1">
              <a:alpha val="25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5">
            <a:extLst>
              <a:ext uri="{FF2B5EF4-FFF2-40B4-BE49-F238E27FC236}">
                <a16:creationId xmlns:a16="http://schemas.microsoft.com/office/drawing/2014/main" id="{0AE5513E-0F16-4FA9-86B1-1F4E055469C7}"/>
              </a:ext>
            </a:extLst>
          </p:cNvPr>
          <p:cNvCxnSpPr>
            <a:cxnSpLocks/>
          </p:cNvCxnSpPr>
          <p:nvPr/>
        </p:nvCxnSpPr>
        <p:spPr>
          <a:xfrm flipV="1">
            <a:off x="7255823" y="700304"/>
            <a:ext cx="2799779" cy="962242"/>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B93B7DF3-547F-437F-BAD0-E45EA0E9111A}"/>
              </a:ext>
            </a:extLst>
          </p:cNvPr>
          <p:cNvCxnSpPr>
            <a:cxnSpLocks/>
          </p:cNvCxnSpPr>
          <p:nvPr/>
        </p:nvCxnSpPr>
        <p:spPr>
          <a:xfrm flipV="1">
            <a:off x="10103102" y="498764"/>
            <a:ext cx="0" cy="2336405"/>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F4F0CF6C-DF53-47A2-B78D-807C186B3C46}"/>
              </a:ext>
            </a:extLst>
          </p:cNvPr>
          <p:cNvSpPr txBox="1"/>
          <p:nvPr/>
        </p:nvSpPr>
        <p:spPr>
          <a:xfrm>
            <a:off x="10150603" y="428218"/>
            <a:ext cx="2007917" cy="2677656"/>
          </a:xfrm>
          <a:prstGeom prst="rect">
            <a:avLst/>
          </a:prstGeom>
          <a:noFill/>
        </p:spPr>
        <p:txBody>
          <a:bodyPr wrap="square" rtlCol="0">
            <a:spAutoFit/>
          </a:bodyPr>
          <a:lstStyle/>
          <a:p>
            <a:r>
              <a:rPr lang="en-US" sz="1600" dirty="0"/>
              <a:t>Smart Contracts</a:t>
            </a:r>
            <a:br>
              <a:rPr lang="en-US" dirty="0"/>
            </a:br>
            <a:r>
              <a:rPr lang="en-US" dirty="0" err="1"/>
              <a:t>DeFi</a:t>
            </a:r>
            <a:br>
              <a:rPr lang="en-US" dirty="0"/>
            </a:br>
            <a:r>
              <a:rPr lang="en-US" sz="1600" dirty="0"/>
              <a:t>Turing Completeness</a:t>
            </a:r>
            <a:br>
              <a:rPr lang="en-US" dirty="0"/>
            </a:br>
            <a:r>
              <a:rPr lang="en-US" dirty="0"/>
              <a:t>Ring Signatures</a:t>
            </a:r>
            <a:br>
              <a:rPr lang="en-US" dirty="0"/>
            </a:br>
            <a:r>
              <a:rPr lang="en-US" dirty="0"/>
              <a:t>zk-Snarks</a:t>
            </a:r>
            <a:br>
              <a:rPr lang="en-US" dirty="0"/>
            </a:br>
            <a:r>
              <a:rPr lang="en-US" sz="1600" dirty="0"/>
              <a:t>Large </a:t>
            </a:r>
            <a:r>
              <a:rPr lang="en-US" sz="1600" dirty="0" err="1"/>
              <a:t>Blocksizes</a:t>
            </a:r>
            <a:endParaRPr lang="en-US" sz="1600" dirty="0"/>
          </a:p>
          <a:p>
            <a:r>
              <a:rPr lang="en-US" sz="1600" dirty="0"/>
              <a:t>NFTs</a:t>
            </a:r>
            <a:br>
              <a:rPr lang="en-US" dirty="0"/>
            </a:br>
            <a:r>
              <a:rPr lang="en-US" dirty="0"/>
              <a:t>Oracles</a:t>
            </a:r>
          </a:p>
          <a:p>
            <a:r>
              <a:rPr lang="en-US" dirty="0" err="1"/>
              <a:t>Mimblewimble</a:t>
            </a:r>
            <a:endParaRPr lang="en-US" dirty="0"/>
          </a:p>
          <a:p>
            <a:r>
              <a:rPr lang="en-US" sz="1400" dirty="0"/>
              <a:t>…(</a:t>
            </a:r>
            <a:r>
              <a:rPr lang="en-US" sz="1400" dirty="0" err="1"/>
              <a:t>etc</a:t>
            </a:r>
            <a:r>
              <a:rPr lang="en-US" sz="1400" dirty="0"/>
              <a:t>)</a:t>
            </a:r>
            <a:endParaRPr lang="en-US" dirty="0"/>
          </a:p>
        </p:txBody>
      </p:sp>
      <p:sp>
        <p:nvSpPr>
          <p:cNvPr id="23" name="Footer Placeholder 4">
            <a:extLst>
              <a:ext uri="{FF2B5EF4-FFF2-40B4-BE49-F238E27FC236}">
                <a16:creationId xmlns:a16="http://schemas.microsoft.com/office/drawing/2014/main" id="{219D494D-9CA4-459E-BA8B-65B7BFD83B26}"/>
              </a:ext>
            </a:extLst>
          </p:cNvPr>
          <p:cNvSpPr>
            <a:spLocks noGrp="1"/>
          </p:cNvSpPr>
          <p:nvPr>
            <p:ph type="ftr" sz="quarter" idx="11"/>
          </p:nvPr>
        </p:nvSpPr>
        <p:spPr>
          <a:xfrm>
            <a:off x="154379" y="6378499"/>
            <a:ext cx="11447813" cy="365125"/>
          </a:xfrm>
        </p:spPr>
        <p:txBody>
          <a:bodyPr/>
          <a:lstStyle/>
          <a:p>
            <a:r>
              <a:rPr lang="en-US" u="sng" dirty="0">
                <a:solidFill>
                  <a:schemeClr val="bg1">
                    <a:lumMod val="75000"/>
                  </a:schemeClr>
                </a:solidFill>
              </a:rPr>
              <a:t>Telegram:</a:t>
            </a:r>
            <a:r>
              <a:rPr lang="en-US" dirty="0"/>
              <a:t> t.me/</a:t>
            </a:r>
            <a:r>
              <a:rPr lang="en-US" dirty="0" err="1"/>
              <a:t>DcInsiders</a:t>
            </a:r>
            <a:r>
              <a:rPr lang="en-US" dirty="0"/>
              <a:t>     </a:t>
            </a:r>
            <a:r>
              <a:rPr lang="en-US" u="sng" dirty="0">
                <a:solidFill>
                  <a:schemeClr val="bg1">
                    <a:lumMod val="85000"/>
                  </a:schemeClr>
                </a:solidFill>
              </a:rPr>
              <a:t>Website:</a:t>
            </a:r>
            <a:r>
              <a:rPr lang="en-US" dirty="0">
                <a:solidFill>
                  <a:schemeClr val="bg1">
                    <a:lumMod val="85000"/>
                  </a:schemeClr>
                </a:solidFill>
              </a:rPr>
              <a:t> </a:t>
            </a:r>
            <a:r>
              <a:rPr lang="en-US" dirty="0"/>
              <a:t>www.drivechain.info        </a:t>
            </a:r>
            <a:r>
              <a:rPr lang="en-US" u="sng" dirty="0">
                <a:solidFill>
                  <a:schemeClr val="bg1">
                    <a:lumMod val="75000"/>
                  </a:schemeClr>
                </a:solidFill>
              </a:rPr>
              <a:t>Paul’s Twitter:</a:t>
            </a:r>
            <a:r>
              <a:rPr lang="en-US" dirty="0">
                <a:solidFill>
                  <a:schemeClr val="bg1">
                    <a:lumMod val="75000"/>
                  </a:schemeClr>
                </a:solidFill>
              </a:rPr>
              <a:t> </a:t>
            </a:r>
            <a:r>
              <a:rPr lang="en-US" dirty="0"/>
              <a:t>@truthcoin</a:t>
            </a:r>
          </a:p>
        </p:txBody>
      </p:sp>
    </p:spTree>
    <p:extLst>
      <p:ext uri="{BB962C8B-B14F-4D97-AF65-F5344CB8AC3E}">
        <p14:creationId xmlns:p14="http://schemas.microsoft.com/office/powerpoint/2010/main" val="22939650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333903-DCC9-4C1D-9997-B121EFFF823F}"/>
              </a:ext>
            </a:extLst>
          </p:cNvPr>
          <p:cNvSpPr>
            <a:spLocks noGrp="1"/>
          </p:cNvSpPr>
          <p:nvPr>
            <p:ph type="title"/>
          </p:nvPr>
        </p:nvSpPr>
        <p:spPr/>
        <p:txBody>
          <a:bodyPr/>
          <a:lstStyle/>
          <a:p>
            <a:r>
              <a:rPr lang="en-US" dirty="0"/>
              <a:t>Prediction Markets</a:t>
            </a:r>
          </a:p>
        </p:txBody>
      </p:sp>
      <p:sp>
        <p:nvSpPr>
          <p:cNvPr id="4" name="Slide Number Placeholder 3">
            <a:extLst>
              <a:ext uri="{FF2B5EF4-FFF2-40B4-BE49-F238E27FC236}">
                <a16:creationId xmlns:a16="http://schemas.microsoft.com/office/drawing/2014/main" id="{424CFB27-8612-4626-A422-D127584B6916}"/>
              </a:ext>
            </a:extLst>
          </p:cNvPr>
          <p:cNvSpPr>
            <a:spLocks noGrp="1"/>
          </p:cNvSpPr>
          <p:nvPr>
            <p:ph type="sldNum" sz="quarter" idx="12"/>
          </p:nvPr>
        </p:nvSpPr>
        <p:spPr/>
        <p:txBody>
          <a:bodyPr/>
          <a:lstStyle/>
          <a:p>
            <a:fld id="{64A73B7B-B545-4723-8D44-5CC401310D8B}" type="slidenum">
              <a:rPr lang="en-US" smtClean="0"/>
              <a:t>30</a:t>
            </a:fld>
            <a:endParaRPr lang="en-US" dirty="0"/>
          </a:p>
        </p:txBody>
      </p:sp>
      <p:sp>
        <p:nvSpPr>
          <p:cNvPr id="5" name="Footer Placeholder 4">
            <a:extLst>
              <a:ext uri="{FF2B5EF4-FFF2-40B4-BE49-F238E27FC236}">
                <a16:creationId xmlns:a16="http://schemas.microsoft.com/office/drawing/2014/main" id="{9124E994-0769-47AA-8E59-55B17EEDB4BB}"/>
              </a:ext>
            </a:extLst>
          </p:cNvPr>
          <p:cNvSpPr>
            <a:spLocks noGrp="1"/>
          </p:cNvSpPr>
          <p:nvPr>
            <p:ph type="ftr" sz="quarter" idx="11"/>
          </p:nvPr>
        </p:nvSpPr>
        <p:spPr/>
        <p:txBody>
          <a:bodyPr/>
          <a:lstStyle/>
          <a:p>
            <a:r>
              <a:rPr lang="en-US" u="sng">
                <a:solidFill>
                  <a:schemeClr val="bg1">
                    <a:lumMod val="75000"/>
                  </a:schemeClr>
                </a:solidFill>
              </a:rPr>
              <a:t>Telegram:</a:t>
            </a:r>
            <a:r>
              <a:rPr lang="en-US"/>
              <a:t> t.me/DcInsiders     </a:t>
            </a:r>
            <a:r>
              <a:rPr lang="en-US" u="sng">
                <a:solidFill>
                  <a:schemeClr val="bg1">
                    <a:lumMod val="85000"/>
                  </a:schemeClr>
                </a:solidFill>
              </a:rPr>
              <a:t>Website:</a:t>
            </a:r>
            <a:r>
              <a:rPr lang="en-US">
                <a:solidFill>
                  <a:schemeClr val="bg1">
                    <a:lumMod val="85000"/>
                  </a:schemeClr>
                </a:solidFill>
              </a:rPr>
              <a:t> </a:t>
            </a:r>
            <a:r>
              <a:rPr lang="en-US"/>
              <a:t>www.bip300.info        </a:t>
            </a:r>
            <a:r>
              <a:rPr lang="en-US" u="sng">
                <a:solidFill>
                  <a:schemeClr val="bg1">
                    <a:lumMod val="75000"/>
                  </a:schemeClr>
                </a:solidFill>
              </a:rPr>
              <a:t>Paul’s Twitter:</a:t>
            </a:r>
            <a:r>
              <a:rPr lang="en-US">
                <a:solidFill>
                  <a:schemeClr val="bg1">
                    <a:lumMod val="75000"/>
                  </a:schemeClr>
                </a:solidFill>
              </a:rPr>
              <a:t> </a:t>
            </a:r>
            <a:r>
              <a:rPr lang="en-US"/>
              <a:t>@truthcoin</a:t>
            </a:r>
            <a:endParaRPr lang="en-US" dirty="0"/>
          </a:p>
        </p:txBody>
      </p:sp>
      <p:pic>
        <p:nvPicPr>
          <p:cNvPr id="6" name="Picture 5" descr="A screenshot of a cell phone&#10;&#10;Description automatically generated">
            <a:extLst>
              <a:ext uri="{FF2B5EF4-FFF2-40B4-BE49-F238E27FC236}">
                <a16:creationId xmlns:a16="http://schemas.microsoft.com/office/drawing/2014/main" id="{C12F3474-7C54-4320-A5A3-918DC5D97E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0184" y="653567"/>
            <a:ext cx="8418411" cy="6004407"/>
          </a:xfrm>
          <a:prstGeom prst="rect">
            <a:avLst/>
          </a:prstGeom>
          <a:ln>
            <a:noFill/>
          </a:ln>
          <a:effectLst>
            <a:outerShdw blurRad="292100" dist="139700" dir="2700000" algn="tl" rotWithShape="0">
              <a:srgbClr val="333333">
                <a:alpha val="65000"/>
              </a:srgbClr>
            </a:outerShdw>
          </a:effectLst>
        </p:spPr>
      </p:pic>
      <p:pic>
        <p:nvPicPr>
          <p:cNvPr id="8" name="Picture 7" descr="A screenshot of a social media post&#10;&#10;Description automatically generated">
            <a:extLst>
              <a:ext uri="{FF2B5EF4-FFF2-40B4-BE49-F238E27FC236}">
                <a16:creationId xmlns:a16="http://schemas.microsoft.com/office/drawing/2014/main" id="{E19108F2-E77F-4A60-B2F6-2A8A8966AE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80624" y="761596"/>
            <a:ext cx="8209769" cy="6036079"/>
          </a:xfrm>
          <a:prstGeom prst="rect">
            <a:avLst/>
          </a:prstGeom>
          <a:ln>
            <a:noFill/>
          </a:ln>
          <a:effectLst>
            <a:outerShdw blurRad="292100" dist="139700" dir="2700000" algn="tl" rotWithShape="0">
              <a:srgbClr val="333333">
                <a:alpha val="65000"/>
              </a:srgbClr>
            </a:outerShdw>
          </a:effectLst>
        </p:spPr>
      </p:pic>
      <p:sp>
        <p:nvSpPr>
          <p:cNvPr id="11" name="Content Placeholder 10">
            <a:extLst>
              <a:ext uri="{FF2B5EF4-FFF2-40B4-BE49-F238E27FC236}">
                <a16:creationId xmlns:a16="http://schemas.microsoft.com/office/drawing/2014/main" id="{DB57653B-832C-4EFE-9CD5-0D1F69E6A0FB}"/>
              </a:ext>
            </a:extLst>
          </p:cNvPr>
          <p:cNvSpPr>
            <a:spLocks noGrp="1"/>
          </p:cNvSpPr>
          <p:nvPr>
            <p:ph idx="1"/>
          </p:nvPr>
        </p:nvSpPr>
        <p:spPr/>
        <p:txBody>
          <a:bodyPr/>
          <a:lstStyle/>
          <a:p>
            <a:endParaRPr lang="en-US"/>
          </a:p>
        </p:txBody>
      </p:sp>
      <p:sp>
        <p:nvSpPr>
          <p:cNvPr id="12" name="Content Placeholder 2">
            <a:extLst>
              <a:ext uri="{FF2B5EF4-FFF2-40B4-BE49-F238E27FC236}">
                <a16:creationId xmlns:a16="http://schemas.microsoft.com/office/drawing/2014/main" id="{E46D6991-3709-423A-9B5C-F4C03A25C9D0}"/>
              </a:ext>
            </a:extLst>
          </p:cNvPr>
          <p:cNvSpPr txBox="1">
            <a:spLocks/>
          </p:cNvSpPr>
          <p:nvPr/>
        </p:nvSpPr>
        <p:spPr>
          <a:xfrm>
            <a:off x="5878285" y="327024"/>
            <a:ext cx="5397500" cy="511175"/>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Screenshots from my own BTC sidechain project</a:t>
            </a:r>
          </a:p>
          <a:p>
            <a:endParaRPr lang="en-US" dirty="0"/>
          </a:p>
        </p:txBody>
      </p:sp>
      <p:sp>
        <p:nvSpPr>
          <p:cNvPr id="13" name="Content Placeholder 2">
            <a:extLst>
              <a:ext uri="{FF2B5EF4-FFF2-40B4-BE49-F238E27FC236}">
                <a16:creationId xmlns:a16="http://schemas.microsoft.com/office/drawing/2014/main" id="{519B0BFA-ABAF-49D5-B2A4-64AA42A6835E}"/>
              </a:ext>
            </a:extLst>
          </p:cNvPr>
          <p:cNvSpPr txBox="1">
            <a:spLocks/>
          </p:cNvSpPr>
          <p:nvPr/>
        </p:nvSpPr>
        <p:spPr>
          <a:xfrm>
            <a:off x="9256611" y="709610"/>
            <a:ext cx="2771221" cy="5111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i="1" dirty="0"/>
              <a:t>www.BitcoinHivemind.com</a:t>
            </a:r>
          </a:p>
        </p:txBody>
      </p:sp>
    </p:spTree>
    <p:extLst>
      <p:ext uri="{BB962C8B-B14F-4D97-AF65-F5344CB8AC3E}">
        <p14:creationId xmlns:p14="http://schemas.microsoft.com/office/powerpoint/2010/main" val="32555660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333903-DCC9-4C1D-9997-B121EFFF823F}"/>
              </a:ext>
            </a:extLst>
          </p:cNvPr>
          <p:cNvSpPr>
            <a:spLocks noGrp="1"/>
          </p:cNvSpPr>
          <p:nvPr>
            <p:ph type="title"/>
          </p:nvPr>
        </p:nvSpPr>
        <p:spPr/>
        <p:txBody>
          <a:bodyPr/>
          <a:lstStyle/>
          <a:p>
            <a:r>
              <a:rPr lang="en-US" dirty="0"/>
              <a:t>Prediction Markets</a:t>
            </a:r>
          </a:p>
        </p:txBody>
      </p:sp>
      <p:sp>
        <p:nvSpPr>
          <p:cNvPr id="4" name="Slide Number Placeholder 3">
            <a:extLst>
              <a:ext uri="{FF2B5EF4-FFF2-40B4-BE49-F238E27FC236}">
                <a16:creationId xmlns:a16="http://schemas.microsoft.com/office/drawing/2014/main" id="{424CFB27-8612-4626-A422-D127584B6916}"/>
              </a:ext>
            </a:extLst>
          </p:cNvPr>
          <p:cNvSpPr>
            <a:spLocks noGrp="1"/>
          </p:cNvSpPr>
          <p:nvPr>
            <p:ph type="sldNum" sz="quarter" idx="12"/>
          </p:nvPr>
        </p:nvSpPr>
        <p:spPr/>
        <p:txBody>
          <a:bodyPr/>
          <a:lstStyle/>
          <a:p>
            <a:fld id="{64A73B7B-B545-4723-8D44-5CC401310D8B}" type="slidenum">
              <a:rPr lang="en-US" smtClean="0"/>
              <a:t>31</a:t>
            </a:fld>
            <a:endParaRPr lang="en-US" dirty="0"/>
          </a:p>
        </p:txBody>
      </p:sp>
      <p:sp>
        <p:nvSpPr>
          <p:cNvPr id="5" name="Footer Placeholder 4">
            <a:extLst>
              <a:ext uri="{FF2B5EF4-FFF2-40B4-BE49-F238E27FC236}">
                <a16:creationId xmlns:a16="http://schemas.microsoft.com/office/drawing/2014/main" id="{9124E994-0769-47AA-8E59-55B17EEDB4BB}"/>
              </a:ext>
            </a:extLst>
          </p:cNvPr>
          <p:cNvSpPr>
            <a:spLocks noGrp="1"/>
          </p:cNvSpPr>
          <p:nvPr>
            <p:ph type="ftr" sz="quarter" idx="11"/>
          </p:nvPr>
        </p:nvSpPr>
        <p:spPr/>
        <p:txBody>
          <a:bodyPr/>
          <a:lstStyle/>
          <a:p>
            <a:r>
              <a:rPr lang="en-US" u="sng">
                <a:solidFill>
                  <a:schemeClr val="bg1">
                    <a:lumMod val="75000"/>
                  </a:schemeClr>
                </a:solidFill>
              </a:rPr>
              <a:t>Telegram:</a:t>
            </a:r>
            <a:r>
              <a:rPr lang="en-US"/>
              <a:t> t.me/DcInsiders     </a:t>
            </a:r>
            <a:r>
              <a:rPr lang="en-US" u="sng">
                <a:solidFill>
                  <a:schemeClr val="bg1">
                    <a:lumMod val="85000"/>
                  </a:schemeClr>
                </a:solidFill>
              </a:rPr>
              <a:t>Website:</a:t>
            </a:r>
            <a:r>
              <a:rPr lang="en-US">
                <a:solidFill>
                  <a:schemeClr val="bg1">
                    <a:lumMod val="85000"/>
                  </a:schemeClr>
                </a:solidFill>
              </a:rPr>
              <a:t> </a:t>
            </a:r>
            <a:r>
              <a:rPr lang="en-US"/>
              <a:t>www.bip300.info        </a:t>
            </a:r>
            <a:r>
              <a:rPr lang="en-US" u="sng">
                <a:solidFill>
                  <a:schemeClr val="bg1">
                    <a:lumMod val="75000"/>
                  </a:schemeClr>
                </a:solidFill>
              </a:rPr>
              <a:t>Paul’s Twitter:</a:t>
            </a:r>
            <a:r>
              <a:rPr lang="en-US">
                <a:solidFill>
                  <a:schemeClr val="bg1">
                    <a:lumMod val="75000"/>
                  </a:schemeClr>
                </a:solidFill>
              </a:rPr>
              <a:t> </a:t>
            </a:r>
            <a:r>
              <a:rPr lang="en-US"/>
              <a:t>@truthcoin</a:t>
            </a:r>
            <a:endParaRPr lang="en-US" dirty="0"/>
          </a:p>
        </p:txBody>
      </p:sp>
      <p:pic>
        <p:nvPicPr>
          <p:cNvPr id="6" name="Picture 5" descr="A screenshot of a cell phone&#10;&#10;Description automatically generated">
            <a:extLst>
              <a:ext uri="{FF2B5EF4-FFF2-40B4-BE49-F238E27FC236}">
                <a16:creationId xmlns:a16="http://schemas.microsoft.com/office/drawing/2014/main" id="{C12F3474-7C54-4320-A5A3-918DC5D97E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0184" y="653567"/>
            <a:ext cx="8418411" cy="6004407"/>
          </a:xfrm>
          <a:prstGeom prst="rect">
            <a:avLst/>
          </a:prstGeom>
          <a:ln>
            <a:noFill/>
          </a:ln>
          <a:effectLst>
            <a:outerShdw blurRad="292100" dist="139700" dir="2700000" algn="tl" rotWithShape="0">
              <a:srgbClr val="333333">
                <a:alpha val="65000"/>
              </a:srgbClr>
            </a:outerShdw>
          </a:effectLst>
        </p:spPr>
      </p:pic>
      <p:pic>
        <p:nvPicPr>
          <p:cNvPr id="8" name="Picture 7" descr="A screenshot of a social media post&#10;&#10;Description automatically generated">
            <a:extLst>
              <a:ext uri="{FF2B5EF4-FFF2-40B4-BE49-F238E27FC236}">
                <a16:creationId xmlns:a16="http://schemas.microsoft.com/office/drawing/2014/main" id="{E19108F2-E77F-4A60-B2F6-2A8A8966AE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80624" y="761596"/>
            <a:ext cx="8209769" cy="6036079"/>
          </a:xfrm>
          <a:prstGeom prst="rect">
            <a:avLst/>
          </a:prstGeom>
          <a:ln>
            <a:noFill/>
          </a:ln>
          <a:effectLst>
            <a:outerShdw blurRad="292100" dist="139700" dir="2700000" algn="tl" rotWithShape="0">
              <a:srgbClr val="333333">
                <a:alpha val="65000"/>
              </a:srgbClr>
            </a:outerShdw>
          </a:effectLst>
        </p:spPr>
      </p:pic>
      <p:pic>
        <p:nvPicPr>
          <p:cNvPr id="9" name="Content Placeholder 8" descr="A screenshot of a cell phone&#10;&#10;Description automatically generated">
            <a:extLst>
              <a:ext uri="{FF2B5EF4-FFF2-40B4-BE49-F238E27FC236}">
                <a16:creationId xmlns:a16="http://schemas.microsoft.com/office/drawing/2014/main" id="{987BE7B7-238C-43DD-ABC5-A732D9081C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84536" y="548345"/>
            <a:ext cx="8053085" cy="6195279"/>
          </a:xfrm>
          <a:prstGeom prst="rect">
            <a:avLst/>
          </a:prstGeom>
          <a:ln>
            <a:noFill/>
          </a:ln>
          <a:effectLst>
            <a:outerShdw blurRad="292100" dist="139700" dir="2700000" algn="tl" rotWithShape="0">
              <a:srgbClr val="333333">
                <a:alpha val="65000"/>
              </a:srgbClr>
            </a:outerShdw>
          </a:effectLst>
        </p:spPr>
      </p:pic>
      <p:sp>
        <p:nvSpPr>
          <p:cNvPr id="10" name="Content Placeholder 9">
            <a:extLst>
              <a:ext uri="{FF2B5EF4-FFF2-40B4-BE49-F238E27FC236}">
                <a16:creationId xmlns:a16="http://schemas.microsoft.com/office/drawing/2014/main" id="{DEEDF83C-D66A-416A-A221-61CE62D8F716}"/>
              </a:ext>
            </a:extLst>
          </p:cNvPr>
          <p:cNvSpPr>
            <a:spLocks noGrp="1"/>
          </p:cNvSpPr>
          <p:nvPr>
            <p:ph idx="1"/>
          </p:nvPr>
        </p:nvSpPr>
        <p:spPr/>
        <p:txBody>
          <a:bodyPr/>
          <a:lstStyle/>
          <a:p>
            <a:endParaRPr lang="en-US"/>
          </a:p>
        </p:txBody>
      </p:sp>
      <p:sp>
        <p:nvSpPr>
          <p:cNvPr id="11" name="Content Placeholder 2">
            <a:extLst>
              <a:ext uri="{FF2B5EF4-FFF2-40B4-BE49-F238E27FC236}">
                <a16:creationId xmlns:a16="http://schemas.microsoft.com/office/drawing/2014/main" id="{0DF4DDD6-D9E3-4819-9347-7E3777140BFD}"/>
              </a:ext>
            </a:extLst>
          </p:cNvPr>
          <p:cNvSpPr txBox="1">
            <a:spLocks/>
          </p:cNvSpPr>
          <p:nvPr/>
        </p:nvSpPr>
        <p:spPr>
          <a:xfrm>
            <a:off x="5878285" y="327024"/>
            <a:ext cx="5397500" cy="511175"/>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Screenshots from my own BTC sidechain project</a:t>
            </a:r>
          </a:p>
          <a:p>
            <a:endParaRPr lang="en-US" dirty="0"/>
          </a:p>
        </p:txBody>
      </p:sp>
      <p:sp>
        <p:nvSpPr>
          <p:cNvPr id="12" name="Content Placeholder 2">
            <a:extLst>
              <a:ext uri="{FF2B5EF4-FFF2-40B4-BE49-F238E27FC236}">
                <a16:creationId xmlns:a16="http://schemas.microsoft.com/office/drawing/2014/main" id="{5BC1372E-F6BB-4BF1-BE83-214D3861058F}"/>
              </a:ext>
            </a:extLst>
          </p:cNvPr>
          <p:cNvSpPr txBox="1">
            <a:spLocks/>
          </p:cNvSpPr>
          <p:nvPr/>
        </p:nvSpPr>
        <p:spPr>
          <a:xfrm>
            <a:off x="9256611" y="709610"/>
            <a:ext cx="2771221" cy="5111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i="1" dirty="0"/>
              <a:t>www.BitcoinHivemind.com</a:t>
            </a:r>
          </a:p>
        </p:txBody>
      </p:sp>
    </p:spTree>
    <p:extLst>
      <p:ext uri="{BB962C8B-B14F-4D97-AF65-F5344CB8AC3E}">
        <p14:creationId xmlns:p14="http://schemas.microsoft.com/office/powerpoint/2010/main" val="261862736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333903-DCC9-4C1D-9997-B121EFFF823F}"/>
              </a:ext>
            </a:extLst>
          </p:cNvPr>
          <p:cNvSpPr>
            <a:spLocks noGrp="1"/>
          </p:cNvSpPr>
          <p:nvPr>
            <p:ph type="title"/>
          </p:nvPr>
        </p:nvSpPr>
        <p:spPr/>
        <p:txBody>
          <a:bodyPr/>
          <a:lstStyle/>
          <a:p>
            <a:r>
              <a:rPr lang="en-US" dirty="0"/>
              <a:t>Prediction Markets</a:t>
            </a:r>
          </a:p>
        </p:txBody>
      </p:sp>
      <p:sp>
        <p:nvSpPr>
          <p:cNvPr id="4" name="Slide Number Placeholder 3">
            <a:extLst>
              <a:ext uri="{FF2B5EF4-FFF2-40B4-BE49-F238E27FC236}">
                <a16:creationId xmlns:a16="http://schemas.microsoft.com/office/drawing/2014/main" id="{424CFB27-8612-4626-A422-D127584B6916}"/>
              </a:ext>
            </a:extLst>
          </p:cNvPr>
          <p:cNvSpPr>
            <a:spLocks noGrp="1"/>
          </p:cNvSpPr>
          <p:nvPr>
            <p:ph type="sldNum" sz="quarter" idx="12"/>
          </p:nvPr>
        </p:nvSpPr>
        <p:spPr/>
        <p:txBody>
          <a:bodyPr/>
          <a:lstStyle/>
          <a:p>
            <a:fld id="{64A73B7B-B545-4723-8D44-5CC401310D8B}" type="slidenum">
              <a:rPr lang="en-US" smtClean="0"/>
              <a:t>32</a:t>
            </a:fld>
            <a:endParaRPr lang="en-US" dirty="0"/>
          </a:p>
        </p:txBody>
      </p:sp>
      <p:sp>
        <p:nvSpPr>
          <p:cNvPr id="5" name="Footer Placeholder 4">
            <a:extLst>
              <a:ext uri="{FF2B5EF4-FFF2-40B4-BE49-F238E27FC236}">
                <a16:creationId xmlns:a16="http://schemas.microsoft.com/office/drawing/2014/main" id="{9124E994-0769-47AA-8E59-55B17EEDB4BB}"/>
              </a:ext>
            </a:extLst>
          </p:cNvPr>
          <p:cNvSpPr>
            <a:spLocks noGrp="1"/>
          </p:cNvSpPr>
          <p:nvPr>
            <p:ph type="ftr" sz="quarter" idx="11"/>
          </p:nvPr>
        </p:nvSpPr>
        <p:spPr/>
        <p:txBody>
          <a:bodyPr/>
          <a:lstStyle/>
          <a:p>
            <a:r>
              <a:rPr lang="en-US" u="sng">
                <a:solidFill>
                  <a:schemeClr val="bg1">
                    <a:lumMod val="75000"/>
                  </a:schemeClr>
                </a:solidFill>
              </a:rPr>
              <a:t>Telegram:</a:t>
            </a:r>
            <a:r>
              <a:rPr lang="en-US"/>
              <a:t> t.me/DcInsiders     </a:t>
            </a:r>
            <a:r>
              <a:rPr lang="en-US" u="sng">
                <a:solidFill>
                  <a:schemeClr val="bg1">
                    <a:lumMod val="85000"/>
                  </a:schemeClr>
                </a:solidFill>
              </a:rPr>
              <a:t>Website:</a:t>
            </a:r>
            <a:r>
              <a:rPr lang="en-US">
                <a:solidFill>
                  <a:schemeClr val="bg1">
                    <a:lumMod val="85000"/>
                  </a:schemeClr>
                </a:solidFill>
              </a:rPr>
              <a:t> </a:t>
            </a:r>
            <a:r>
              <a:rPr lang="en-US"/>
              <a:t>www.bip300.info        </a:t>
            </a:r>
            <a:r>
              <a:rPr lang="en-US" u="sng">
                <a:solidFill>
                  <a:schemeClr val="bg1">
                    <a:lumMod val="75000"/>
                  </a:schemeClr>
                </a:solidFill>
              </a:rPr>
              <a:t>Paul’s Twitter:</a:t>
            </a:r>
            <a:r>
              <a:rPr lang="en-US">
                <a:solidFill>
                  <a:schemeClr val="bg1">
                    <a:lumMod val="75000"/>
                  </a:schemeClr>
                </a:solidFill>
              </a:rPr>
              <a:t> </a:t>
            </a:r>
            <a:r>
              <a:rPr lang="en-US"/>
              <a:t>@truthcoin</a:t>
            </a:r>
            <a:endParaRPr lang="en-US" dirty="0"/>
          </a:p>
        </p:txBody>
      </p:sp>
      <p:pic>
        <p:nvPicPr>
          <p:cNvPr id="6" name="Picture 5" descr="A screenshot of a cell phone&#10;&#10;Description automatically generated">
            <a:extLst>
              <a:ext uri="{FF2B5EF4-FFF2-40B4-BE49-F238E27FC236}">
                <a16:creationId xmlns:a16="http://schemas.microsoft.com/office/drawing/2014/main" id="{C12F3474-7C54-4320-A5A3-918DC5D97E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0184" y="653567"/>
            <a:ext cx="8418411" cy="6004407"/>
          </a:xfrm>
          <a:prstGeom prst="rect">
            <a:avLst/>
          </a:prstGeom>
          <a:ln>
            <a:noFill/>
          </a:ln>
          <a:effectLst>
            <a:outerShdw blurRad="292100" dist="139700" dir="2700000" algn="tl" rotWithShape="0">
              <a:srgbClr val="333333">
                <a:alpha val="65000"/>
              </a:srgbClr>
            </a:outerShdw>
          </a:effectLst>
        </p:spPr>
      </p:pic>
      <p:pic>
        <p:nvPicPr>
          <p:cNvPr id="8" name="Picture 7" descr="A screenshot of a social media post&#10;&#10;Description automatically generated">
            <a:extLst>
              <a:ext uri="{FF2B5EF4-FFF2-40B4-BE49-F238E27FC236}">
                <a16:creationId xmlns:a16="http://schemas.microsoft.com/office/drawing/2014/main" id="{E19108F2-E77F-4A60-B2F6-2A8A8966AE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80624" y="761596"/>
            <a:ext cx="8209769" cy="6036079"/>
          </a:xfrm>
          <a:prstGeom prst="rect">
            <a:avLst/>
          </a:prstGeom>
          <a:ln>
            <a:noFill/>
          </a:ln>
          <a:effectLst>
            <a:outerShdw blurRad="292100" dist="139700" dir="2700000" algn="tl" rotWithShape="0">
              <a:srgbClr val="333333">
                <a:alpha val="65000"/>
              </a:srgbClr>
            </a:outerShdw>
          </a:effectLst>
        </p:spPr>
      </p:pic>
      <p:pic>
        <p:nvPicPr>
          <p:cNvPr id="9" name="Content Placeholder 8" descr="A screenshot of a cell phone&#10;&#10;Description automatically generated">
            <a:extLst>
              <a:ext uri="{FF2B5EF4-FFF2-40B4-BE49-F238E27FC236}">
                <a16:creationId xmlns:a16="http://schemas.microsoft.com/office/drawing/2014/main" id="{987BE7B7-238C-43DD-ABC5-A732D9081C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84536" y="548345"/>
            <a:ext cx="8053085" cy="6195279"/>
          </a:xfrm>
          <a:prstGeom prst="rect">
            <a:avLst/>
          </a:prstGeom>
          <a:ln>
            <a:noFill/>
          </a:ln>
          <a:effectLst>
            <a:outerShdw blurRad="292100" dist="139700" dir="2700000" algn="tl" rotWithShape="0">
              <a:srgbClr val="333333">
                <a:alpha val="65000"/>
              </a:srgbClr>
            </a:outerShdw>
          </a:effectLst>
        </p:spPr>
      </p:pic>
      <p:sp>
        <p:nvSpPr>
          <p:cNvPr id="7" name="TextBox 6">
            <a:extLst>
              <a:ext uri="{FF2B5EF4-FFF2-40B4-BE49-F238E27FC236}">
                <a16:creationId xmlns:a16="http://schemas.microsoft.com/office/drawing/2014/main" id="{D7B17E94-8107-4CBD-8792-56DE074C2060}"/>
              </a:ext>
            </a:extLst>
          </p:cNvPr>
          <p:cNvSpPr txBox="1"/>
          <p:nvPr/>
        </p:nvSpPr>
        <p:spPr>
          <a:xfrm>
            <a:off x="491227" y="4884506"/>
            <a:ext cx="5044355" cy="1200329"/>
          </a:xfrm>
          <a:prstGeom prst="rect">
            <a:avLst/>
          </a:prstGeom>
          <a:solidFill>
            <a:schemeClr val="accent2">
              <a:lumMod val="60000"/>
              <a:lumOff val="40000"/>
            </a:schemeClr>
          </a:solidFill>
          <a:ln>
            <a:solidFill>
              <a:schemeClr val="tx1"/>
            </a:solidFill>
          </a:ln>
        </p:spPr>
        <p:txBody>
          <a:bodyPr wrap="square" rtlCol="0">
            <a:spAutoFit/>
          </a:bodyPr>
          <a:lstStyle/>
          <a:p>
            <a:r>
              <a:rPr lang="en-US" sz="2400" dirty="0"/>
              <a:t>Key Idea: “Futarchy” --</a:t>
            </a:r>
            <a:r>
              <a:rPr lang="en-US" sz="2400" dirty="0">
                <a:effectLst/>
                <a:latin typeface="Calibri" panose="020F0502020204030204" pitchFamily="34" charset="0"/>
                <a:ea typeface="Calibri" panose="020F0502020204030204" pitchFamily="34" charset="0"/>
                <a:cs typeface="Times New Roman" panose="02020603050405020304" pitchFamily="18" charset="0"/>
              </a:rPr>
              <a:t> futures markets for how well certain leaders would perform, if they were in charge.</a:t>
            </a:r>
            <a:endParaRPr lang="en-US" sz="2400" dirty="0"/>
          </a:p>
        </p:txBody>
      </p:sp>
      <p:sp>
        <p:nvSpPr>
          <p:cNvPr id="11" name="Content Placeholder 10">
            <a:extLst>
              <a:ext uri="{FF2B5EF4-FFF2-40B4-BE49-F238E27FC236}">
                <a16:creationId xmlns:a16="http://schemas.microsoft.com/office/drawing/2014/main" id="{1F0BCC6A-6833-4113-ACB2-9B707A1F02F3}"/>
              </a:ext>
            </a:extLst>
          </p:cNvPr>
          <p:cNvSpPr>
            <a:spLocks noGrp="1"/>
          </p:cNvSpPr>
          <p:nvPr>
            <p:ph idx="1"/>
          </p:nvPr>
        </p:nvSpPr>
        <p:spPr/>
        <p:txBody>
          <a:bodyPr/>
          <a:lstStyle/>
          <a:p>
            <a:endParaRPr lang="en-US"/>
          </a:p>
        </p:txBody>
      </p:sp>
      <p:sp>
        <p:nvSpPr>
          <p:cNvPr id="12" name="Content Placeholder 2">
            <a:extLst>
              <a:ext uri="{FF2B5EF4-FFF2-40B4-BE49-F238E27FC236}">
                <a16:creationId xmlns:a16="http://schemas.microsoft.com/office/drawing/2014/main" id="{07063250-1C61-4628-9F90-DB8143276C9F}"/>
              </a:ext>
            </a:extLst>
          </p:cNvPr>
          <p:cNvSpPr txBox="1">
            <a:spLocks/>
          </p:cNvSpPr>
          <p:nvPr/>
        </p:nvSpPr>
        <p:spPr>
          <a:xfrm>
            <a:off x="5878285" y="327024"/>
            <a:ext cx="5397500" cy="511175"/>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Screenshots from my own BTC sidechain project</a:t>
            </a:r>
          </a:p>
          <a:p>
            <a:endParaRPr lang="en-US" dirty="0"/>
          </a:p>
        </p:txBody>
      </p:sp>
      <p:sp>
        <p:nvSpPr>
          <p:cNvPr id="13" name="Content Placeholder 2">
            <a:extLst>
              <a:ext uri="{FF2B5EF4-FFF2-40B4-BE49-F238E27FC236}">
                <a16:creationId xmlns:a16="http://schemas.microsoft.com/office/drawing/2014/main" id="{FA1DB536-1E8E-4F63-A110-6547E71F2517}"/>
              </a:ext>
            </a:extLst>
          </p:cNvPr>
          <p:cNvSpPr txBox="1">
            <a:spLocks/>
          </p:cNvSpPr>
          <p:nvPr/>
        </p:nvSpPr>
        <p:spPr>
          <a:xfrm>
            <a:off x="9256611" y="709610"/>
            <a:ext cx="2771221" cy="5111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i="1" dirty="0"/>
              <a:t>www.BitcoinHivemind.com</a:t>
            </a:r>
          </a:p>
        </p:txBody>
      </p:sp>
    </p:spTree>
    <p:extLst>
      <p:ext uri="{BB962C8B-B14F-4D97-AF65-F5344CB8AC3E}">
        <p14:creationId xmlns:p14="http://schemas.microsoft.com/office/powerpoint/2010/main" val="219613720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350F33-F336-4828-B25F-54D60421182C}"/>
              </a:ext>
            </a:extLst>
          </p:cNvPr>
          <p:cNvSpPr>
            <a:spLocks noGrp="1"/>
          </p:cNvSpPr>
          <p:nvPr>
            <p:ph type="title"/>
          </p:nvPr>
        </p:nvSpPr>
        <p:spPr/>
        <p:txBody>
          <a:bodyPr/>
          <a:lstStyle/>
          <a:p>
            <a:r>
              <a:rPr lang="en-US" dirty="0"/>
              <a:t>Altcoins we should copy (?): Sia</a:t>
            </a:r>
          </a:p>
        </p:txBody>
      </p:sp>
      <p:sp>
        <p:nvSpPr>
          <p:cNvPr id="3" name="Content Placeholder 2">
            <a:extLst>
              <a:ext uri="{FF2B5EF4-FFF2-40B4-BE49-F238E27FC236}">
                <a16:creationId xmlns:a16="http://schemas.microsoft.com/office/drawing/2014/main" id="{AE87FA3C-B48D-4991-904F-7BDE91AE57AC}"/>
              </a:ext>
            </a:extLst>
          </p:cNvPr>
          <p:cNvSpPr>
            <a:spLocks noGrp="1"/>
          </p:cNvSpPr>
          <p:nvPr>
            <p:ph idx="1"/>
          </p:nvPr>
        </p:nvSpPr>
        <p:spPr>
          <a:xfrm>
            <a:off x="838200" y="1549324"/>
            <a:ext cx="7378700" cy="4627639"/>
          </a:xfrm>
        </p:spPr>
        <p:txBody>
          <a:bodyPr/>
          <a:lstStyle/>
          <a:p>
            <a:r>
              <a:rPr lang="en-US" dirty="0"/>
              <a:t>P2P Cloud Storage – Managed via Blockchain</a:t>
            </a:r>
            <a:endParaRPr lang="en-US" i="1" u="sng" dirty="0"/>
          </a:p>
          <a:p>
            <a:r>
              <a:rPr lang="en-US" baseline="0" dirty="0"/>
              <a:t>Running for 5 years</a:t>
            </a:r>
          </a:p>
          <a:p>
            <a:r>
              <a:rPr lang="en-US" baseline="0" dirty="0"/>
              <a:t>No files ever lost?</a:t>
            </a:r>
          </a:p>
          <a:p>
            <a:r>
              <a:rPr lang="en-US" dirty="0"/>
              <a:t>$1-2 per TB/month (vs $23 on Amazon S3)</a:t>
            </a:r>
            <a:endParaRPr lang="en-US" baseline="0" dirty="0"/>
          </a:p>
        </p:txBody>
      </p:sp>
      <p:sp>
        <p:nvSpPr>
          <p:cNvPr id="5" name="Slide Number Placeholder 4">
            <a:extLst>
              <a:ext uri="{FF2B5EF4-FFF2-40B4-BE49-F238E27FC236}">
                <a16:creationId xmlns:a16="http://schemas.microsoft.com/office/drawing/2014/main" id="{7A2C3C2B-AE1C-4109-9586-540578E9783A}"/>
              </a:ext>
            </a:extLst>
          </p:cNvPr>
          <p:cNvSpPr>
            <a:spLocks noGrp="1"/>
          </p:cNvSpPr>
          <p:nvPr>
            <p:ph type="sldNum" sz="quarter" idx="12"/>
          </p:nvPr>
        </p:nvSpPr>
        <p:spPr/>
        <p:txBody>
          <a:bodyPr/>
          <a:lstStyle/>
          <a:p>
            <a:fld id="{64A73B7B-B545-4723-8D44-5CC401310D8B}" type="slidenum">
              <a:rPr lang="en-US" smtClean="0"/>
              <a:t>33</a:t>
            </a:fld>
            <a:endParaRPr lang="en-US" dirty="0"/>
          </a:p>
        </p:txBody>
      </p:sp>
      <p:pic>
        <p:nvPicPr>
          <p:cNvPr id="11" name="Picture 10">
            <a:extLst>
              <a:ext uri="{FF2B5EF4-FFF2-40B4-BE49-F238E27FC236}">
                <a16:creationId xmlns:a16="http://schemas.microsoft.com/office/drawing/2014/main" id="{C71C938E-66DB-49FB-B2C8-3B305534BC67}"/>
              </a:ext>
            </a:extLst>
          </p:cNvPr>
          <p:cNvPicPr>
            <a:picLocks noChangeAspect="1"/>
          </p:cNvPicPr>
          <p:nvPr/>
        </p:nvPicPr>
        <p:blipFill>
          <a:blip r:embed="rId2"/>
          <a:stretch>
            <a:fillRect/>
          </a:stretch>
        </p:blipFill>
        <p:spPr>
          <a:xfrm>
            <a:off x="963951" y="4291730"/>
            <a:ext cx="10058400" cy="1038225"/>
          </a:xfrm>
          <a:prstGeom prst="rect">
            <a:avLst/>
          </a:prstGeom>
          <a:ln w="127000" cap="sq">
            <a:solidFill>
              <a:srgbClr val="000000"/>
            </a:solidFill>
            <a:miter lim="800000"/>
          </a:ln>
          <a:effectLst>
            <a:outerShdw blurRad="57150" dist="50800" dir="2700000" algn="tl" rotWithShape="0">
              <a:srgbClr val="000000">
                <a:alpha val="40000"/>
              </a:srgbClr>
            </a:outerShdw>
          </a:effectLst>
        </p:spPr>
      </p:pic>
      <p:pic>
        <p:nvPicPr>
          <p:cNvPr id="13" name="Picture 12">
            <a:extLst>
              <a:ext uri="{FF2B5EF4-FFF2-40B4-BE49-F238E27FC236}">
                <a16:creationId xmlns:a16="http://schemas.microsoft.com/office/drawing/2014/main" id="{60B7E9F1-12B1-4FB0-9C7F-BA4CBC2193C2}"/>
              </a:ext>
            </a:extLst>
          </p:cNvPr>
          <p:cNvPicPr>
            <a:picLocks noChangeAspect="1"/>
          </p:cNvPicPr>
          <p:nvPr/>
        </p:nvPicPr>
        <p:blipFill>
          <a:blip r:embed="rId3"/>
          <a:stretch>
            <a:fillRect/>
          </a:stretch>
        </p:blipFill>
        <p:spPr>
          <a:xfrm>
            <a:off x="8430179" y="990034"/>
            <a:ext cx="2644221" cy="2681816"/>
          </a:xfrm>
          <a:prstGeom prst="rect">
            <a:avLst/>
          </a:prstGeom>
          <a:ln>
            <a:noFill/>
          </a:ln>
          <a:effectLst>
            <a:outerShdw blurRad="292100" dist="139700" dir="2700000" algn="tl" rotWithShape="0">
              <a:srgbClr val="333333">
                <a:alpha val="65000"/>
              </a:srgbClr>
            </a:outerShdw>
          </a:effectLst>
        </p:spPr>
      </p:pic>
      <p:sp>
        <p:nvSpPr>
          <p:cNvPr id="15" name="TextBox 14">
            <a:extLst>
              <a:ext uri="{FF2B5EF4-FFF2-40B4-BE49-F238E27FC236}">
                <a16:creationId xmlns:a16="http://schemas.microsoft.com/office/drawing/2014/main" id="{4D668C11-EE8B-46FA-A7AA-0B09C630B240}"/>
              </a:ext>
            </a:extLst>
          </p:cNvPr>
          <p:cNvSpPr txBox="1"/>
          <p:nvPr/>
        </p:nvSpPr>
        <p:spPr>
          <a:xfrm>
            <a:off x="8531779" y="3696684"/>
            <a:ext cx="2644221" cy="523220"/>
          </a:xfrm>
          <a:prstGeom prst="rect">
            <a:avLst/>
          </a:prstGeom>
          <a:noFill/>
        </p:spPr>
        <p:txBody>
          <a:bodyPr wrap="square">
            <a:spAutoFit/>
          </a:bodyPr>
          <a:lstStyle/>
          <a:p>
            <a:r>
              <a:rPr lang="en-US" sz="2800" i="1" u="sng" dirty="0"/>
              <a:t>https://sia.tech </a:t>
            </a:r>
            <a:endParaRPr lang="en-US" sz="2800" dirty="0"/>
          </a:p>
        </p:txBody>
      </p:sp>
      <p:sp>
        <p:nvSpPr>
          <p:cNvPr id="9" name="Footer Placeholder 4">
            <a:extLst>
              <a:ext uri="{FF2B5EF4-FFF2-40B4-BE49-F238E27FC236}">
                <a16:creationId xmlns:a16="http://schemas.microsoft.com/office/drawing/2014/main" id="{B9B60AA7-CE8A-4128-BAC3-FCF0B0BE9D17}"/>
              </a:ext>
            </a:extLst>
          </p:cNvPr>
          <p:cNvSpPr>
            <a:spLocks noGrp="1"/>
          </p:cNvSpPr>
          <p:nvPr>
            <p:ph type="ftr" sz="quarter" idx="11"/>
          </p:nvPr>
        </p:nvSpPr>
        <p:spPr>
          <a:xfrm>
            <a:off x="206138" y="6391199"/>
            <a:ext cx="11447813" cy="365125"/>
          </a:xfrm>
        </p:spPr>
        <p:txBody>
          <a:bodyPr/>
          <a:lstStyle/>
          <a:p>
            <a:r>
              <a:rPr lang="en-US" u="sng" dirty="0">
                <a:solidFill>
                  <a:schemeClr val="bg1">
                    <a:lumMod val="75000"/>
                  </a:schemeClr>
                </a:solidFill>
              </a:rPr>
              <a:t>Telegram:</a:t>
            </a:r>
            <a:r>
              <a:rPr lang="en-US" dirty="0"/>
              <a:t> t.me/</a:t>
            </a:r>
            <a:r>
              <a:rPr lang="en-US" dirty="0" err="1"/>
              <a:t>DcInsiders</a:t>
            </a:r>
            <a:r>
              <a:rPr lang="en-US" dirty="0"/>
              <a:t>     </a:t>
            </a:r>
            <a:r>
              <a:rPr lang="en-US" u="sng" dirty="0">
                <a:solidFill>
                  <a:schemeClr val="bg1">
                    <a:lumMod val="85000"/>
                  </a:schemeClr>
                </a:solidFill>
              </a:rPr>
              <a:t>Website:</a:t>
            </a:r>
            <a:r>
              <a:rPr lang="en-US" dirty="0">
                <a:solidFill>
                  <a:schemeClr val="bg1">
                    <a:lumMod val="85000"/>
                  </a:schemeClr>
                </a:solidFill>
              </a:rPr>
              <a:t> </a:t>
            </a:r>
            <a:r>
              <a:rPr lang="en-US" dirty="0"/>
              <a:t>www.drivechain.info        </a:t>
            </a:r>
            <a:r>
              <a:rPr lang="en-US" u="sng" dirty="0">
                <a:solidFill>
                  <a:schemeClr val="bg1">
                    <a:lumMod val="75000"/>
                  </a:schemeClr>
                </a:solidFill>
              </a:rPr>
              <a:t>Paul’s Twitter:</a:t>
            </a:r>
            <a:r>
              <a:rPr lang="en-US" dirty="0">
                <a:solidFill>
                  <a:schemeClr val="bg1">
                    <a:lumMod val="75000"/>
                  </a:schemeClr>
                </a:solidFill>
              </a:rPr>
              <a:t> </a:t>
            </a:r>
            <a:r>
              <a:rPr lang="en-US" dirty="0"/>
              <a:t>@truthcoin</a:t>
            </a:r>
          </a:p>
        </p:txBody>
      </p:sp>
      <p:sp>
        <p:nvSpPr>
          <p:cNvPr id="8" name="Rectangle 7">
            <a:extLst>
              <a:ext uri="{FF2B5EF4-FFF2-40B4-BE49-F238E27FC236}">
                <a16:creationId xmlns:a16="http://schemas.microsoft.com/office/drawing/2014/main" id="{49863325-CFDF-4425-82DD-B0371C98D1EB}"/>
              </a:ext>
            </a:extLst>
          </p:cNvPr>
          <p:cNvSpPr/>
          <p:nvPr/>
        </p:nvSpPr>
        <p:spPr>
          <a:xfrm>
            <a:off x="172950" y="4543040"/>
            <a:ext cx="791001" cy="28210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June 4</a:t>
            </a:r>
          </a:p>
        </p:txBody>
      </p:sp>
    </p:spTree>
    <p:extLst>
      <p:ext uri="{BB962C8B-B14F-4D97-AF65-F5344CB8AC3E}">
        <p14:creationId xmlns:p14="http://schemas.microsoft.com/office/powerpoint/2010/main" val="3194594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350F33-F336-4828-B25F-54D60421182C}"/>
              </a:ext>
            </a:extLst>
          </p:cNvPr>
          <p:cNvSpPr>
            <a:spLocks noGrp="1"/>
          </p:cNvSpPr>
          <p:nvPr>
            <p:ph type="title"/>
          </p:nvPr>
        </p:nvSpPr>
        <p:spPr/>
        <p:txBody>
          <a:bodyPr/>
          <a:lstStyle/>
          <a:p>
            <a:r>
              <a:rPr lang="en-US" dirty="0"/>
              <a:t>Altcoins we should copy (?): Sia</a:t>
            </a:r>
          </a:p>
        </p:txBody>
      </p:sp>
      <p:sp>
        <p:nvSpPr>
          <p:cNvPr id="3" name="Content Placeholder 2">
            <a:extLst>
              <a:ext uri="{FF2B5EF4-FFF2-40B4-BE49-F238E27FC236}">
                <a16:creationId xmlns:a16="http://schemas.microsoft.com/office/drawing/2014/main" id="{AE87FA3C-B48D-4991-904F-7BDE91AE57AC}"/>
              </a:ext>
            </a:extLst>
          </p:cNvPr>
          <p:cNvSpPr>
            <a:spLocks noGrp="1"/>
          </p:cNvSpPr>
          <p:nvPr>
            <p:ph idx="1"/>
          </p:nvPr>
        </p:nvSpPr>
        <p:spPr>
          <a:xfrm>
            <a:off x="838200" y="1549324"/>
            <a:ext cx="7378700" cy="4627639"/>
          </a:xfrm>
        </p:spPr>
        <p:txBody>
          <a:bodyPr/>
          <a:lstStyle/>
          <a:p>
            <a:r>
              <a:rPr lang="en-US" dirty="0"/>
              <a:t>P2P Cloud Storage – Managed via Blockchain</a:t>
            </a:r>
            <a:endParaRPr lang="en-US" i="1" u="sng" dirty="0"/>
          </a:p>
          <a:p>
            <a:r>
              <a:rPr lang="en-US" baseline="0" dirty="0"/>
              <a:t>Running for 5 years</a:t>
            </a:r>
          </a:p>
          <a:p>
            <a:r>
              <a:rPr lang="en-US" baseline="0" dirty="0"/>
              <a:t>No files ever lost?</a:t>
            </a:r>
          </a:p>
          <a:p>
            <a:r>
              <a:rPr lang="en-US" dirty="0"/>
              <a:t>$1-2 per TB/month (vs $23 on Amazon S3)</a:t>
            </a:r>
            <a:endParaRPr lang="en-US" baseline="0" dirty="0"/>
          </a:p>
        </p:txBody>
      </p:sp>
      <p:sp>
        <p:nvSpPr>
          <p:cNvPr id="5" name="Slide Number Placeholder 4">
            <a:extLst>
              <a:ext uri="{FF2B5EF4-FFF2-40B4-BE49-F238E27FC236}">
                <a16:creationId xmlns:a16="http://schemas.microsoft.com/office/drawing/2014/main" id="{7A2C3C2B-AE1C-4109-9586-540578E9783A}"/>
              </a:ext>
            </a:extLst>
          </p:cNvPr>
          <p:cNvSpPr>
            <a:spLocks noGrp="1"/>
          </p:cNvSpPr>
          <p:nvPr>
            <p:ph type="sldNum" sz="quarter" idx="12"/>
          </p:nvPr>
        </p:nvSpPr>
        <p:spPr/>
        <p:txBody>
          <a:bodyPr/>
          <a:lstStyle/>
          <a:p>
            <a:fld id="{64A73B7B-B545-4723-8D44-5CC401310D8B}" type="slidenum">
              <a:rPr lang="en-US" smtClean="0"/>
              <a:t>34</a:t>
            </a:fld>
            <a:endParaRPr lang="en-US" dirty="0"/>
          </a:p>
        </p:txBody>
      </p:sp>
      <p:pic>
        <p:nvPicPr>
          <p:cNvPr id="11" name="Picture 10">
            <a:extLst>
              <a:ext uri="{FF2B5EF4-FFF2-40B4-BE49-F238E27FC236}">
                <a16:creationId xmlns:a16="http://schemas.microsoft.com/office/drawing/2014/main" id="{C71C938E-66DB-49FB-B2C8-3B305534BC67}"/>
              </a:ext>
            </a:extLst>
          </p:cNvPr>
          <p:cNvPicPr>
            <a:picLocks noChangeAspect="1"/>
          </p:cNvPicPr>
          <p:nvPr/>
        </p:nvPicPr>
        <p:blipFill>
          <a:blip r:embed="rId2"/>
          <a:stretch>
            <a:fillRect/>
          </a:stretch>
        </p:blipFill>
        <p:spPr>
          <a:xfrm>
            <a:off x="963951" y="4291730"/>
            <a:ext cx="10058400" cy="1038225"/>
          </a:xfrm>
          <a:prstGeom prst="rect">
            <a:avLst/>
          </a:prstGeom>
          <a:ln w="127000" cap="sq">
            <a:solidFill>
              <a:srgbClr val="000000"/>
            </a:solidFill>
            <a:miter lim="800000"/>
          </a:ln>
          <a:effectLst>
            <a:outerShdw blurRad="57150" dist="50800" dir="2700000" algn="tl" rotWithShape="0">
              <a:srgbClr val="000000">
                <a:alpha val="40000"/>
              </a:srgbClr>
            </a:outerShdw>
          </a:effectLst>
        </p:spPr>
      </p:pic>
      <p:pic>
        <p:nvPicPr>
          <p:cNvPr id="13" name="Picture 12">
            <a:extLst>
              <a:ext uri="{FF2B5EF4-FFF2-40B4-BE49-F238E27FC236}">
                <a16:creationId xmlns:a16="http://schemas.microsoft.com/office/drawing/2014/main" id="{60B7E9F1-12B1-4FB0-9C7F-BA4CBC2193C2}"/>
              </a:ext>
            </a:extLst>
          </p:cNvPr>
          <p:cNvPicPr>
            <a:picLocks noChangeAspect="1"/>
          </p:cNvPicPr>
          <p:nvPr/>
        </p:nvPicPr>
        <p:blipFill>
          <a:blip r:embed="rId3"/>
          <a:stretch>
            <a:fillRect/>
          </a:stretch>
        </p:blipFill>
        <p:spPr>
          <a:xfrm>
            <a:off x="8430179" y="990034"/>
            <a:ext cx="2644221" cy="2681816"/>
          </a:xfrm>
          <a:prstGeom prst="rect">
            <a:avLst/>
          </a:prstGeom>
          <a:ln>
            <a:noFill/>
          </a:ln>
          <a:effectLst>
            <a:outerShdw blurRad="292100" dist="139700" dir="2700000" algn="tl" rotWithShape="0">
              <a:srgbClr val="333333">
                <a:alpha val="65000"/>
              </a:srgbClr>
            </a:outerShdw>
          </a:effectLst>
        </p:spPr>
      </p:pic>
      <p:sp>
        <p:nvSpPr>
          <p:cNvPr id="9" name="Footer Placeholder 4">
            <a:extLst>
              <a:ext uri="{FF2B5EF4-FFF2-40B4-BE49-F238E27FC236}">
                <a16:creationId xmlns:a16="http://schemas.microsoft.com/office/drawing/2014/main" id="{B9B60AA7-CE8A-4128-BAC3-FCF0B0BE9D17}"/>
              </a:ext>
            </a:extLst>
          </p:cNvPr>
          <p:cNvSpPr>
            <a:spLocks noGrp="1"/>
          </p:cNvSpPr>
          <p:nvPr>
            <p:ph type="ftr" sz="quarter" idx="11"/>
          </p:nvPr>
        </p:nvSpPr>
        <p:spPr>
          <a:xfrm>
            <a:off x="206138" y="6391199"/>
            <a:ext cx="11447813" cy="365125"/>
          </a:xfrm>
        </p:spPr>
        <p:txBody>
          <a:bodyPr/>
          <a:lstStyle/>
          <a:p>
            <a:r>
              <a:rPr lang="en-US" u="sng" dirty="0">
                <a:solidFill>
                  <a:schemeClr val="bg1">
                    <a:lumMod val="75000"/>
                  </a:schemeClr>
                </a:solidFill>
              </a:rPr>
              <a:t>Telegram:</a:t>
            </a:r>
            <a:r>
              <a:rPr lang="en-US" dirty="0"/>
              <a:t> t.me/</a:t>
            </a:r>
            <a:r>
              <a:rPr lang="en-US" dirty="0" err="1"/>
              <a:t>DcInsiders</a:t>
            </a:r>
            <a:r>
              <a:rPr lang="en-US" dirty="0"/>
              <a:t>     </a:t>
            </a:r>
            <a:r>
              <a:rPr lang="en-US" u="sng" dirty="0">
                <a:solidFill>
                  <a:schemeClr val="bg1">
                    <a:lumMod val="85000"/>
                  </a:schemeClr>
                </a:solidFill>
              </a:rPr>
              <a:t>Website:</a:t>
            </a:r>
            <a:r>
              <a:rPr lang="en-US" dirty="0">
                <a:solidFill>
                  <a:schemeClr val="bg1">
                    <a:lumMod val="85000"/>
                  </a:schemeClr>
                </a:solidFill>
              </a:rPr>
              <a:t> </a:t>
            </a:r>
            <a:r>
              <a:rPr lang="en-US" dirty="0"/>
              <a:t>www.drivechain.info        </a:t>
            </a:r>
            <a:r>
              <a:rPr lang="en-US" u="sng" dirty="0">
                <a:solidFill>
                  <a:schemeClr val="bg1">
                    <a:lumMod val="75000"/>
                  </a:schemeClr>
                </a:solidFill>
              </a:rPr>
              <a:t>Paul’s Twitter:</a:t>
            </a:r>
            <a:r>
              <a:rPr lang="en-US" dirty="0">
                <a:solidFill>
                  <a:schemeClr val="bg1">
                    <a:lumMod val="75000"/>
                  </a:schemeClr>
                </a:solidFill>
              </a:rPr>
              <a:t> </a:t>
            </a:r>
            <a:r>
              <a:rPr lang="en-US" dirty="0"/>
              <a:t>@truthcoin</a:t>
            </a:r>
          </a:p>
        </p:txBody>
      </p:sp>
      <p:pic>
        <p:nvPicPr>
          <p:cNvPr id="7" name="Picture 6">
            <a:extLst>
              <a:ext uri="{FF2B5EF4-FFF2-40B4-BE49-F238E27FC236}">
                <a16:creationId xmlns:a16="http://schemas.microsoft.com/office/drawing/2014/main" id="{8A45AF74-17FC-445A-BD5A-6BA03378FB7F}"/>
              </a:ext>
            </a:extLst>
          </p:cNvPr>
          <p:cNvPicPr>
            <a:picLocks noChangeAspect="1"/>
          </p:cNvPicPr>
          <p:nvPr/>
        </p:nvPicPr>
        <p:blipFill>
          <a:blip r:embed="rId4"/>
          <a:stretch>
            <a:fillRect/>
          </a:stretch>
        </p:blipFill>
        <p:spPr>
          <a:xfrm>
            <a:off x="1417827" y="4976739"/>
            <a:ext cx="10258425" cy="1123950"/>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
        <p:nvSpPr>
          <p:cNvPr id="8" name="Rectangle 7">
            <a:extLst>
              <a:ext uri="{FF2B5EF4-FFF2-40B4-BE49-F238E27FC236}">
                <a16:creationId xmlns:a16="http://schemas.microsoft.com/office/drawing/2014/main" id="{49863325-CFDF-4425-82DD-B0371C98D1EB}"/>
              </a:ext>
            </a:extLst>
          </p:cNvPr>
          <p:cNvSpPr/>
          <p:nvPr/>
        </p:nvSpPr>
        <p:spPr>
          <a:xfrm>
            <a:off x="172950" y="4543040"/>
            <a:ext cx="791001" cy="28210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June 4</a:t>
            </a:r>
          </a:p>
        </p:txBody>
      </p:sp>
      <p:sp>
        <p:nvSpPr>
          <p:cNvPr id="14" name="Rectangle 13">
            <a:extLst>
              <a:ext uri="{FF2B5EF4-FFF2-40B4-BE49-F238E27FC236}">
                <a16:creationId xmlns:a16="http://schemas.microsoft.com/office/drawing/2014/main" id="{81D8B58E-2898-4E05-BFCD-D7B84A983354}"/>
              </a:ext>
            </a:extLst>
          </p:cNvPr>
          <p:cNvSpPr/>
          <p:nvPr/>
        </p:nvSpPr>
        <p:spPr>
          <a:xfrm>
            <a:off x="172950" y="5297147"/>
            <a:ext cx="1328778" cy="61844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Nov 4</a:t>
            </a:r>
            <a:br>
              <a:rPr lang="en-US" dirty="0"/>
            </a:br>
            <a:r>
              <a:rPr lang="en-US" dirty="0"/>
              <a:t>(Yesterday)</a:t>
            </a:r>
          </a:p>
        </p:txBody>
      </p:sp>
      <p:sp>
        <p:nvSpPr>
          <p:cNvPr id="10" name="Rectangle 9">
            <a:extLst>
              <a:ext uri="{FF2B5EF4-FFF2-40B4-BE49-F238E27FC236}">
                <a16:creationId xmlns:a16="http://schemas.microsoft.com/office/drawing/2014/main" id="{7C33BDA4-6786-4F6A-B1EB-8C665A8CFC13}"/>
              </a:ext>
            </a:extLst>
          </p:cNvPr>
          <p:cNvSpPr/>
          <p:nvPr/>
        </p:nvSpPr>
        <p:spPr>
          <a:xfrm>
            <a:off x="1722099" y="6117084"/>
            <a:ext cx="1052388" cy="445245"/>
          </a:xfrm>
          <a:prstGeom prst="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dirty="0"/>
              <a:t>+36%</a:t>
            </a:r>
          </a:p>
        </p:txBody>
      </p:sp>
      <p:sp>
        <p:nvSpPr>
          <p:cNvPr id="16" name="Rectangle 15">
            <a:extLst>
              <a:ext uri="{FF2B5EF4-FFF2-40B4-BE49-F238E27FC236}">
                <a16:creationId xmlns:a16="http://schemas.microsoft.com/office/drawing/2014/main" id="{97937FCB-A7FB-45DB-8E98-434FF41C54D7}"/>
              </a:ext>
            </a:extLst>
          </p:cNvPr>
          <p:cNvSpPr/>
          <p:nvPr/>
        </p:nvSpPr>
        <p:spPr>
          <a:xfrm>
            <a:off x="4527550" y="6117702"/>
            <a:ext cx="1168400" cy="445245"/>
          </a:xfrm>
          <a:prstGeom prst="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dirty="0"/>
              <a:t>+15%</a:t>
            </a:r>
          </a:p>
        </p:txBody>
      </p:sp>
      <p:sp>
        <p:nvSpPr>
          <p:cNvPr id="17" name="Rectangle 16">
            <a:extLst>
              <a:ext uri="{FF2B5EF4-FFF2-40B4-BE49-F238E27FC236}">
                <a16:creationId xmlns:a16="http://schemas.microsoft.com/office/drawing/2014/main" id="{71FF693B-37D7-4EB5-8BCC-E17B0AC79882}"/>
              </a:ext>
            </a:extLst>
          </p:cNvPr>
          <p:cNvSpPr/>
          <p:nvPr/>
        </p:nvSpPr>
        <p:spPr>
          <a:xfrm>
            <a:off x="7436313" y="6119739"/>
            <a:ext cx="1168400" cy="445245"/>
          </a:xfrm>
          <a:prstGeom prst="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dirty="0"/>
              <a:t>+86%</a:t>
            </a:r>
          </a:p>
        </p:txBody>
      </p:sp>
      <p:sp>
        <p:nvSpPr>
          <p:cNvPr id="18" name="Rectangle 17">
            <a:extLst>
              <a:ext uri="{FF2B5EF4-FFF2-40B4-BE49-F238E27FC236}">
                <a16:creationId xmlns:a16="http://schemas.microsoft.com/office/drawing/2014/main" id="{D3E5EED5-7AB3-41E9-B31F-ADFF6B512C66}"/>
              </a:ext>
            </a:extLst>
          </p:cNvPr>
          <p:cNvSpPr/>
          <p:nvPr/>
        </p:nvSpPr>
        <p:spPr>
          <a:xfrm>
            <a:off x="10244714" y="6117702"/>
            <a:ext cx="1168400" cy="445245"/>
          </a:xfrm>
          <a:prstGeom prst="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dirty="0"/>
              <a:t>+0%</a:t>
            </a:r>
          </a:p>
        </p:txBody>
      </p:sp>
      <p:sp>
        <p:nvSpPr>
          <p:cNvPr id="19" name="TextBox 18">
            <a:extLst>
              <a:ext uri="{FF2B5EF4-FFF2-40B4-BE49-F238E27FC236}">
                <a16:creationId xmlns:a16="http://schemas.microsoft.com/office/drawing/2014/main" id="{617D67F2-5A1D-40A2-83F9-AF146007C9A3}"/>
              </a:ext>
            </a:extLst>
          </p:cNvPr>
          <p:cNvSpPr txBox="1"/>
          <p:nvPr/>
        </p:nvSpPr>
        <p:spPr>
          <a:xfrm>
            <a:off x="8531779" y="3696684"/>
            <a:ext cx="2644221" cy="523220"/>
          </a:xfrm>
          <a:prstGeom prst="rect">
            <a:avLst/>
          </a:prstGeom>
          <a:noFill/>
        </p:spPr>
        <p:txBody>
          <a:bodyPr wrap="square">
            <a:spAutoFit/>
          </a:bodyPr>
          <a:lstStyle/>
          <a:p>
            <a:r>
              <a:rPr lang="en-US" sz="2800" i="1" u="sng" dirty="0"/>
              <a:t>https://sia.tech </a:t>
            </a:r>
            <a:endParaRPr lang="en-US" sz="2800" dirty="0"/>
          </a:p>
        </p:txBody>
      </p:sp>
    </p:spTree>
    <p:extLst>
      <p:ext uri="{BB962C8B-B14F-4D97-AF65-F5344CB8AC3E}">
        <p14:creationId xmlns:p14="http://schemas.microsoft.com/office/powerpoint/2010/main" val="5712110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B82937D1-94CB-4D90-B127-9AE0B55C90A7}"/>
              </a:ext>
            </a:extLst>
          </p:cNvPr>
          <p:cNvPicPr>
            <a:picLocks noChangeAspect="1"/>
          </p:cNvPicPr>
          <p:nvPr/>
        </p:nvPicPr>
        <p:blipFill>
          <a:blip r:embed="rId2"/>
          <a:stretch>
            <a:fillRect/>
          </a:stretch>
        </p:blipFill>
        <p:spPr>
          <a:xfrm>
            <a:off x="5878285" y="1320800"/>
            <a:ext cx="5374064" cy="3658682"/>
          </a:xfrm>
          <a:prstGeom prst="rect">
            <a:avLst/>
          </a:prstGeom>
        </p:spPr>
      </p:pic>
      <p:sp>
        <p:nvSpPr>
          <p:cNvPr id="2" name="Title 1">
            <a:extLst>
              <a:ext uri="{FF2B5EF4-FFF2-40B4-BE49-F238E27FC236}">
                <a16:creationId xmlns:a16="http://schemas.microsoft.com/office/drawing/2014/main" id="{8D244A50-83DB-4E8A-B0CE-BEF1DE0E32CA}"/>
              </a:ext>
            </a:extLst>
          </p:cNvPr>
          <p:cNvSpPr>
            <a:spLocks noGrp="1"/>
          </p:cNvSpPr>
          <p:nvPr>
            <p:ph type="title"/>
          </p:nvPr>
        </p:nvSpPr>
        <p:spPr>
          <a:xfrm>
            <a:off x="508000" y="200025"/>
            <a:ext cx="11168252" cy="1120775"/>
          </a:xfrm>
        </p:spPr>
        <p:txBody>
          <a:bodyPr>
            <a:normAutofit/>
          </a:bodyPr>
          <a:lstStyle/>
          <a:p>
            <a:r>
              <a:rPr lang="en-US" dirty="0"/>
              <a:t>Finally: How Bip300 Improves Layer1</a:t>
            </a:r>
          </a:p>
        </p:txBody>
      </p:sp>
      <p:sp>
        <p:nvSpPr>
          <p:cNvPr id="3" name="Content Placeholder 2">
            <a:extLst>
              <a:ext uri="{FF2B5EF4-FFF2-40B4-BE49-F238E27FC236}">
                <a16:creationId xmlns:a16="http://schemas.microsoft.com/office/drawing/2014/main" id="{BE560236-7C70-44EB-BBE3-1B62566E9799}"/>
              </a:ext>
            </a:extLst>
          </p:cNvPr>
          <p:cNvSpPr>
            <a:spLocks noGrp="1"/>
          </p:cNvSpPr>
          <p:nvPr>
            <p:ph idx="1"/>
          </p:nvPr>
        </p:nvSpPr>
        <p:spPr>
          <a:xfrm>
            <a:off x="424352" y="1599659"/>
            <a:ext cx="4920575" cy="3658681"/>
          </a:xfrm>
        </p:spPr>
        <p:txBody>
          <a:bodyPr>
            <a:normAutofit/>
          </a:bodyPr>
          <a:lstStyle/>
          <a:p>
            <a:pPr marL="285750" marR="0" indent="-514350">
              <a:lnSpc>
                <a:spcPct val="100000"/>
              </a:lnSpc>
              <a:spcBef>
                <a:spcPts val="0"/>
              </a:spcBef>
              <a:spcAft>
                <a:spcPts val="800"/>
              </a:spcAft>
              <a:buFont typeface="+mj-lt"/>
              <a:buAutoNum type="arabicPeriod"/>
            </a:pPr>
            <a:r>
              <a:rPr lang="en-US" dirty="0">
                <a:effectLst/>
                <a:latin typeface="Calibri" panose="020F0502020204030204" pitchFamily="34" charset="0"/>
                <a:ea typeface="Calibri" panose="020F0502020204030204" pitchFamily="34" charset="0"/>
                <a:cs typeface="Times New Roman" panose="02020603050405020304" pitchFamily="18" charset="0"/>
              </a:rPr>
              <a:t>Never Change Layer 1 Again – “Protocol Ossification”</a:t>
            </a:r>
          </a:p>
          <a:p>
            <a:pPr marL="742950" lvl="1" indent="-514350">
              <a:lnSpc>
                <a:spcPct val="100000"/>
              </a:lnSpc>
              <a:spcBef>
                <a:spcPts val="0"/>
              </a:spcBef>
              <a:spcAft>
                <a:spcPts val="800"/>
              </a:spcAft>
            </a:pPr>
            <a:r>
              <a:rPr lang="en-US" dirty="0">
                <a:effectLst/>
                <a:latin typeface="Calibri" panose="020F0502020204030204" pitchFamily="34" charset="0"/>
                <a:ea typeface="Calibri" panose="020F0502020204030204" pitchFamily="34" charset="0"/>
                <a:cs typeface="Times New Roman" panose="02020603050405020304" pitchFamily="18" charset="0"/>
              </a:rPr>
              <a:t>No “drama”.</a:t>
            </a:r>
          </a:p>
          <a:p>
            <a:pPr marL="742950" lvl="1" indent="-514350">
              <a:lnSpc>
                <a:spcPct val="100000"/>
              </a:lnSpc>
              <a:spcBef>
                <a:spcPts val="0"/>
              </a:spcBef>
              <a:spcAft>
                <a:spcPts val="800"/>
              </a:spcAft>
            </a:pPr>
            <a:r>
              <a:rPr lang="en-US" dirty="0">
                <a:effectLst/>
                <a:latin typeface="Calibri" panose="020F0502020204030204" pitchFamily="34" charset="0"/>
                <a:ea typeface="Calibri" panose="020F0502020204030204" pitchFamily="34" charset="0"/>
                <a:cs typeface="Times New Roman" panose="02020603050405020304" pitchFamily="18" charset="0"/>
              </a:rPr>
              <a:t>No “mob rule”. </a:t>
            </a:r>
          </a:p>
          <a:p>
            <a:pPr marL="285750" marR="0" indent="-514350">
              <a:lnSpc>
                <a:spcPct val="100000"/>
              </a:lnSpc>
              <a:spcBef>
                <a:spcPts val="0"/>
              </a:spcBef>
              <a:spcAft>
                <a:spcPts val="800"/>
              </a:spcAft>
              <a:buFont typeface="+mj-lt"/>
              <a:buAutoNum type="arabicPeriod"/>
            </a:pPr>
            <a:r>
              <a:rPr lang="en-US" dirty="0">
                <a:effectLst/>
                <a:latin typeface="Calibri" panose="020F0502020204030204" pitchFamily="34" charset="0"/>
                <a:ea typeface="Calibri" panose="020F0502020204030204" pitchFamily="34" charset="0"/>
                <a:cs typeface="Times New Roman" panose="02020603050405020304" pitchFamily="18" charset="0"/>
              </a:rPr>
              <a:t>Shrink Layer1 Blocksize.</a:t>
            </a:r>
          </a:p>
          <a:p>
            <a:pPr marL="742950" lvl="1" indent="-514350">
              <a:lnSpc>
                <a:spcPct val="100000"/>
              </a:lnSpc>
              <a:spcBef>
                <a:spcPts val="0"/>
              </a:spcBef>
              <a:spcAft>
                <a:spcPts val="800"/>
              </a:spcAft>
            </a:pPr>
            <a:r>
              <a:rPr lang="en-US" dirty="0">
                <a:effectLst/>
                <a:latin typeface="Calibri" panose="020F0502020204030204" pitchFamily="34" charset="0"/>
                <a:ea typeface="Calibri" panose="020F0502020204030204" pitchFamily="34" charset="0"/>
                <a:cs typeface="Times New Roman" panose="02020603050405020304" pitchFamily="18" charset="0"/>
              </a:rPr>
              <a:t>Improves Decentralization.</a:t>
            </a:r>
          </a:p>
          <a:p>
            <a:pPr marL="742950" lvl="1" indent="-514350">
              <a:lnSpc>
                <a:spcPct val="100000"/>
              </a:lnSpc>
              <a:spcBef>
                <a:spcPts val="0"/>
              </a:spcBef>
              <a:spcAft>
                <a:spcPts val="800"/>
              </a:spcAft>
            </a:pPr>
            <a:r>
              <a:rPr lang="en-US" dirty="0"/>
              <a:t>Protects your node.</a:t>
            </a:r>
          </a:p>
        </p:txBody>
      </p:sp>
      <p:sp>
        <p:nvSpPr>
          <p:cNvPr id="4" name="Slide Number Placeholder 3">
            <a:extLst>
              <a:ext uri="{FF2B5EF4-FFF2-40B4-BE49-F238E27FC236}">
                <a16:creationId xmlns:a16="http://schemas.microsoft.com/office/drawing/2014/main" id="{C7FA8568-AD86-45FB-98F9-2B6CB7B9E8AD}"/>
              </a:ext>
            </a:extLst>
          </p:cNvPr>
          <p:cNvSpPr>
            <a:spLocks noGrp="1"/>
          </p:cNvSpPr>
          <p:nvPr>
            <p:ph type="sldNum" sz="quarter" idx="12"/>
          </p:nvPr>
        </p:nvSpPr>
        <p:spPr/>
        <p:txBody>
          <a:bodyPr/>
          <a:lstStyle/>
          <a:p>
            <a:fld id="{64A73B7B-B545-4723-8D44-5CC401310D8B}" type="slidenum">
              <a:rPr lang="en-US" smtClean="0"/>
              <a:t>35</a:t>
            </a:fld>
            <a:endParaRPr lang="en-US" dirty="0"/>
          </a:p>
        </p:txBody>
      </p:sp>
      <p:sp>
        <p:nvSpPr>
          <p:cNvPr id="7" name="TextBox 6">
            <a:extLst>
              <a:ext uri="{FF2B5EF4-FFF2-40B4-BE49-F238E27FC236}">
                <a16:creationId xmlns:a16="http://schemas.microsoft.com/office/drawing/2014/main" id="{7A30960F-F2AB-4044-B403-D3FAA9875B26}"/>
              </a:ext>
            </a:extLst>
          </p:cNvPr>
          <p:cNvSpPr txBox="1"/>
          <p:nvPr/>
        </p:nvSpPr>
        <p:spPr>
          <a:xfrm>
            <a:off x="6608304" y="4979482"/>
            <a:ext cx="3914025" cy="276999"/>
          </a:xfrm>
          <a:prstGeom prst="rect">
            <a:avLst/>
          </a:prstGeom>
          <a:noFill/>
        </p:spPr>
        <p:txBody>
          <a:bodyPr wrap="square">
            <a:spAutoFit/>
          </a:bodyPr>
          <a:lstStyle/>
          <a:p>
            <a:r>
              <a:rPr lang="en-US" sz="1200" i="1" dirty="0"/>
              <a:t>“Frozen Bitcoin” - Marco </a:t>
            </a:r>
            <a:r>
              <a:rPr lang="en-US" sz="1200" i="1" dirty="0" err="1"/>
              <a:t>Verch</a:t>
            </a:r>
            <a:r>
              <a:rPr lang="en-US" sz="1200" i="1" dirty="0"/>
              <a:t> , Creative Commons License</a:t>
            </a:r>
          </a:p>
        </p:txBody>
      </p:sp>
      <p:sp>
        <p:nvSpPr>
          <p:cNvPr id="8" name="Footer Placeholder 4">
            <a:extLst>
              <a:ext uri="{FF2B5EF4-FFF2-40B4-BE49-F238E27FC236}">
                <a16:creationId xmlns:a16="http://schemas.microsoft.com/office/drawing/2014/main" id="{D21C8E9B-28F4-4EEF-905D-8861ED5942CE}"/>
              </a:ext>
            </a:extLst>
          </p:cNvPr>
          <p:cNvSpPr>
            <a:spLocks noGrp="1"/>
          </p:cNvSpPr>
          <p:nvPr>
            <p:ph type="ftr" sz="quarter" idx="11"/>
          </p:nvPr>
        </p:nvSpPr>
        <p:spPr>
          <a:xfrm>
            <a:off x="206138" y="6378499"/>
            <a:ext cx="11447813" cy="365125"/>
          </a:xfrm>
        </p:spPr>
        <p:txBody>
          <a:bodyPr/>
          <a:lstStyle/>
          <a:p>
            <a:r>
              <a:rPr lang="en-US" u="sng" dirty="0">
                <a:solidFill>
                  <a:schemeClr val="bg1">
                    <a:lumMod val="75000"/>
                  </a:schemeClr>
                </a:solidFill>
              </a:rPr>
              <a:t>Telegram:</a:t>
            </a:r>
            <a:r>
              <a:rPr lang="en-US" dirty="0"/>
              <a:t> t.me/</a:t>
            </a:r>
            <a:r>
              <a:rPr lang="en-US" dirty="0" err="1"/>
              <a:t>DcInsiders</a:t>
            </a:r>
            <a:r>
              <a:rPr lang="en-US" dirty="0"/>
              <a:t>     </a:t>
            </a:r>
            <a:r>
              <a:rPr lang="en-US" u="sng" dirty="0">
                <a:solidFill>
                  <a:schemeClr val="bg1">
                    <a:lumMod val="85000"/>
                  </a:schemeClr>
                </a:solidFill>
              </a:rPr>
              <a:t>Website:</a:t>
            </a:r>
            <a:r>
              <a:rPr lang="en-US" dirty="0">
                <a:solidFill>
                  <a:schemeClr val="bg1">
                    <a:lumMod val="85000"/>
                  </a:schemeClr>
                </a:solidFill>
              </a:rPr>
              <a:t> </a:t>
            </a:r>
            <a:r>
              <a:rPr lang="en-US" dirty="0"/>
              <a:t>www.drivechain.info        </a:t>
            </a:r>
            <a:r>
              <a:rPr lang="en-US" u="sng" dirty="0">
                <a:solidFill>
                  <a:schemeClr val="bg1">
                    <a:lumMod val="75000"/>
                  </a:schemeClr>
                </a:solidFill>
              </a:rPr>
              <a:t>Paul’s Twitter:</a:t>
            </a:r>
            <a:r>
              <a:rPr lang="en-US" dirty="0">
                <a:solidFill>
                  <a:schemeClr val="bg1">
                    <a:lumMod val="75000"/>
                  </a:schemeClr>
                </a:solidFill>
              </a:rPr>
              <a:t> </a:t>
            </a:r>
            <a:r>
              <a:rPr lang="en-US" dirty="0"/>
              <a:t>@truthcoin</a:t>
            </a:r>
          </a:p>
        </p:txBody>
      </p:sp>
    </p:spTree>
    <p:extLst>
      <p:ext uri="{BB962C8B-B14F-4D97-AF65-F5344CB8AC3E}">
        <p14:creationId xmlns:p14="http://schemas.microsoft.com/office/powerpoint/2010/main" val="273319387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1138D7-B48F-4B3F-BD3F-F7FCEDEFAFED}"/>
              </a:ext>
            </a:extLst>
          </p:cNvPr>
          <p:cNvSpPr>
            <a:spLocks noGrp="1"/>
          </p:cNvSpPr>
          <p:nvPr>
            <p:ph type="title"/>
          </p:nvPr>
        </p:nvSpPr>
        <p:spPr>
          <a:xfrm>
            <a:off x="381000" y="235303"/>
            <a:ext cx="10515600" cy="765175"/>
          </a:xfrm>
        </p:spPr>
        <p:txBody>
          <a:bodyPr/>
          <a:lstStyle/>
          <a:p>
            <a:r>
              <a:rPr lang="en-US" dirty="0"/>
              <a:t>Two Supposed Drawbacks</a:t>
            </a:r>
          </a:p>
        </p:txBody>
      </p:sp>
      <p:sp>
        <p:nvSpPr>
          <p:cNvPr id="4" name="Slide Number Placeholder 3">
            <a:extLst>
              <a:ext uri="{FF2B5EF4-FFF2-40B4-BE49-F238E27FC236}">
                <a16:creationId xmlns:a16="http://schemas.microsoft.com/office/drawing/2014/main" id="{B8CD80EE-D1E3-4D7B-B383-66ABA9FED26F}"/>
              </a:ext>
            </a:extLst>
          </p:cNvPr>
          <p:cNvSpPr>
            <a:spLocks noGrp="1"/>
          </p:cNvSpPr>
          <p:nvPr>
            <p:ph type="sldNum" sz="quarter" idx="12"/>
          </p:nvPr>
        </p:nvSpPr>
        <p:spPr/>
        <p:txBody>
          <a:bodyPr/>
          <a:lstStyle/>
          <a:p>
            <a:fld id="{64A73B7B-B545-4723-8D44-5CC401310D8B}" type="slidenum">
              <a:rPr lang="en-US" smtClean="0"/>
              <a:t>36</a:t>
            </a:fld>
            <a:endParaRPr lang="en-US" dirty="0"/>
          </a:p>
        </p:txBody>
      </p:sp>
      <p:sp>
        <p:nvSpPr>
          <p:cNvPr id="5" name="Footer Placeholder 4">
            <a:extLst>
              <a:ext uri="{FF2B5EF4-FFF2-40B4-BE49-F238E27FC236}">
                <a16:creationId xmlns:a16="http://schemas.microsoft.com/office/drawing/2014/main" id="{ACC79C32-1B3A-46CF-B8C4-9FB4B4752858}"/>
              </a:ext>
            </a:extLst>
          </p:cNvPr>
          <p:cNvSpPr>
            <a:spLocks noGrp="1"/>
          </p:cNvSpPr>
          <p:nvPr>
            <p:ph type="ftr" sz="quarter" idx="11"/>
          </p:nvPr>
        </p:nvSpPr>
        <p:spPr/>
        <p:txBody>
          <a:bodyPr/>
          <a:lstStyle/>
          <a:p>
            <a:r>
              <a:rPr lang="en-US" u="sng" dirty="0">
                <a:solidFill>
                  <a:schemeClr val="bg1">
                    <a:lumMod val="75000"/>
                  </a:schemeClr>
                </a:solidFill>
              </a:rPr>
              <a:t>Telegram:</a:t>
            </a:r>
            <a:r>
              <a:rPr lang="en-US" dirty="0"/>
              <a:t> t.me/</a:t>
            </a:r>
            <a:r>
              <a:rPr lang="en-US" dirty="0" err="1"/>
              <a:t>DcInsiders</a:t>
            </a:r>
            <a:r>
              <a:rPr lang="en-US" dirty="0"/>
              <a:t>     </a:t>
            </a:r>
            <a:r>
              <a:rPr lang="en-US" u="sng" dirty="0">
                <a:solidFill>
                  <a:schemeClr val="bg1">
                    <a:lumMod val="85000"/>
                  </a:schemeClr>
                </a:solidFill>
              </a:rPr>
              <a:t>Website:</a:t>
            </a:r>
            <a:r>
              <a:rPr lang="en-US" dirty="0">
                <a:solidFill>
                  <a:schemeClr val="bg1">
                    <a:lumMod val="85000"/>
                  </a:schemeClr>
                </a:solidFill>
              </a:rPr>
              <a:t> </a:t>
            </a:r>
            <a:r>
              <a:rPr lang="en-US" dirty="0"/>
              <a:t>www.drivechain.info        </a:t>
            </a:r>
            <a:r>
              <a:rPr lang="en-US" u="sng" dirty="0">
                <a:solidFill>
                  <a:schemeClr val="bg1">
                    <a:lumMod val="75000"/>
                  </a:schemeClr>
                </a:solidFill>
              </a:rPr>
              <a:t>Paul’s Twitter:</a:t>
            </a:r>
            <a:r>
              <a:rPr lang="en-US" dirty="0">
                <a:solidFill>
                  <a:schemeClr val="bg1">
                    <a:lumMod val="75000"/>
                  </a:schemeClr>
                </a:solidFill>
              </a:rPr>
              <a:t> </a:t>
            </a:r>
            <a:r>
              <a:rPr lang="en-US" dirty="0"/>
              <a:t>@truthcoin</a:t>
            </a:r>
          </a:p>
        </p:txBody>
      </p:sp>
      <p:graphicFrame>
        <p:nvGraphicFramePr>
          <p:cNvPr id="3" name="Table 5">
            <a:extLst>
              <a:ext uri="{FF2B5EF4-FFF2-40B4-BE49-F238E27FC236}">
                <a16:creationId xmlns:a16="http://schemas.microsoft.com/office/drawing/2014/main" id="{61EB5030-AF0F-4132-807D-9FE5F5ADFBE4}"/>
              </a:ext>
            </a:extLst>
          </p:cNvPr>
          <p:cNvGraphicFramePr>
            <a:graphicFrameLocks noGrp="1"/>
          </p:cNvGraphicFramePr>
          <p:nvPr>
            <p:extLst>
              <p:ext uri="{D42A27DB-BD31-4B8C-83A1-F6EECF244321}">
                <p14:modId xmlns:p14="http://schemas.microsoft.com/office/powerpoint/2010/main" val="3207043070"/>
              </p:ext>
            </p:extLst>
          </p:nvPr>
        </p:nvGraphicFramePr>
        <p:xfrm>
          <a:off x="799777" y="1995200"/>
          <a:ext cx="4502080" cy="640080"/>
        </p:xfrm>
        <a:graphic>
          <a:graphicData uri="http://schemas.openxmlformats.org/drawingml/2006/table">
            <a:tbl>
              <a:tblPr firstRow="1" bandRow="1">
                <a:tableStyleId>{073A0DAA-6AF3-43AB-8588-CEC1D06C72B9}</a:tableStyleId>
              </a:tblPr>
              <a:tblGrid>
                <a:gridCol w="4502080">
                  <a:extLst>
                    <a:ext uri="{9D8B030D-6E8A-4147-A177-3AD203B41FA5}">
                      <a16:colId xmlns:a16="http://schemas.microsoft.com/office/drawing/2014/main" val="2109762579"/>
                    </a:ext>
                  </a:extLst>
                </a:gridCol>
              </a:tblGrid>
              <a:tr h="573919">
                <a:tc>
                  <a:txBody>
                    <a:bodyPr/>
                    <a:lstStyle/>
                    <a:p>
                      <a:pPr algn="ctr"/>
                      <a:r>
                        <a:rPr lang="en-US" b="0" dirty="0"/>
                        <a:t>(#1)   </a:t>
                      </a:r>
                      <a:r>
                        <a:rPr lang="en-US" b="1" u="sng" dirty="0"/>
                        <a:t>Miners-Can-Steal</a:t>
                      </a:r>
                      <a:r>
                        <a:rPr lang="en-US" dirty="0"/>
                        <a:t> </a:t>
                      </a:r>
                      <a:r>
                        <a:rPr lang="en-US" b="0" dirty="0"/>
                        <a:t>from Bip300 Scripts </a:t>
                      </a:r>
                      <a:br>
                        <a:rPr lang="en-US" b="0" dirty="0"/>
                      </a:br>
                      <a:r>
                        <a:rPr lang="en-US" b="0" dirty="0"/>
                        <a:t>(and this is bad)</a:t>
                      </a:r>
                    </a:p>
                  </a:txBody>
                  <a:tcPr/>
                </a:tc>
                <a:extLst>
                  <a:ext uri="{0D108BD9-81ED-4DB2-BD59-A6C34878D82A}">
                    <a16:rowId xmlns:a16="http://schemas.microsoft.com/office/drawing/2014/main" val="472120917"/>
                  </a:ext>
                </a:extLst>
              </a:tr>
            </a:tbl>
          </a:graphicData>
        </a:graphic>
      </p:graphicFrame>
      <p:cxnSp>
        <p:nvCxnSpPr>
          <p:cNvPr id="7" name="Straight Connector 6">
            <a:extLst>
              <a:ext uri="{FF2B5EF4-FFF2-40B4-BE49-F238E27FC236}">
                <a16:creationId xmlns:a16="http://schemas.microsoft.com/office/drawing/2014/main" id="{D846F740-75B2-48B4-97EA-C2E3E4710C1D}"/>
              </a:ext>
            </a:extLst>
          </p:cNvPr>
          <p:cNvCxnSpPr>
            <a:cxnSpLocks/>
          </p:cNvCxnSpPr>
          <p:nvPr/>
        </p:nvCxnSpPr>
        <p:spPr>
          <a:xfrm>
            <a:off x="7579265" y="768631"/>
            <a:ext cx="0" cy="2032762"/>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6380AE36-C3B9-4212-BA8B-42E92E077C7A}"/>
              </a:ext>
            </a:extLst>
          </p:cNvPr>
          <p:cNvCxnSpPr>
            <a:cxnSpLocks/>
          </p:cNvCxnSpPr>
          <p:nvPr/>
        </p:nvCxnSpPr>
        <p:spPr>
          <a:xfrm>
            <a:off x="7608449" y="2723893"/>
            <a:ext cx="739301" cy="0"/>
          </a:xfrm>
          <a:prstGeom prst="line">
            <a:avLst/>
          </a:prstGeom>
          <a:ln w="38100">
            <a:solidFill>
              <a:schemeClr val="accent1">
                <a:lumMod val="75000"/>
              </a:schemeClr>
            </a:solidFill>
          </a:ln>
          <a:effectLst>
            <a:glow rad="101600">
              <a:schemeClr val="accent5">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EB1ED00-0689-467E-A945-CEC7631B9161}"/>
              </a:ext>
            </a:extLst>
          </p:cNvPr>
          <p:cNvCxnSpPr>
            <a:cxnSpLocks/>
          </p:cNvCxnSpPr>
          <p:nvPr/>
        </p:nvCxnSpPr>
        <p:spPr>
          <a:xfrm flipV="1">
            <a:off x="7718257" y="2092528"/>
            <a:ext cx="1320968" cy="12831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24659395-8FD6-4EA1-8511-4F3E8E22F086}"/>
              </a:ext>
            </a:extLst>
          </p:cNvPr>
          <p:cNvSpPr txBox="1"/>
          <p:nvPr/>
        </p:nvSpPr>
        <p:spPr>
          <a:xfrm>
            <a:off x="9650926" y="2830786"/>
            <a:ext cx="700833" cy="369332"/>
          </a:xfrm>
          <a:prstGeom prst="rect">
            <a:avLst/>
          </a:prstGeom>
          <a:noFill/>
        </p:spPr>
        <p:txBody>
          <a:bodyPr wrap="none" rtlCol="0">
            <a:spAutoFit/>
          </a:bodyPr>
          <a:lstStyle/>
          <a:p>
            <a:r>
              <a:rPr lang="en-US" dirty="0"/>
              <a:t>100%</a:t>
            </a:r>
          </a:p>
        </p:txBody>
      </p:sp>
      <p:sp>
        <p:nvSpPr>
          <p:cNvPr id="15" name="TextBox 14">
            <a:extLst>
              <a:ext uri="{FF2B5EF4-FFF2-40B4-BE49-F238E27FC236}">
                <a16:creationId xmlns:a16="http://schemas.microsoft.com/office/drawing/2014/main" id="{98CF870E-79FD-45FC-AB8C-B878009678B0}"/>
              </a:ext>
            </a:extLst>
          </p:cNvPr>
          <p:cNvSpPr txBox="1"/>
          <p:nvPr/>
        </p:nvSpPr>
        <p:spPr>
          <a:xfrm>
            <a:off x="7440274" y="2766876"/>
            <a:ext cx="466794" cy="369332"/>
          </a:xfrm>
          <a:prstGeom prst="rect">
            <a:avLst/>
          </a:prstGeom>
          <a:noFill/>
        </p:spPr>
        <p:txBody>
          <a:bodyPr wrap="none" rtlCol="0">
            <a:spAutoFit/>
          </a:bodyPr>
          <a:lstStyle/>
          <a:p>
            <a:r>
              <a:rPr lang="en-US" dirty="0"/>
              <a:t>0%</a:t>
            </a:r>
          </a:p>
        </p:txBody>
      </p:sp>
      <p:cxnSp>
        <p:nvCxnSpPr>
          <p:cNvPr id="18" name="Straight Connector 17">
            <a:extLst>
              <a:ext uri="{FF2B5EF4-FFF2-40B4-BE49-F238E27FC236}">
                <a16:creationId xmlns:a16="http://schemas.microsoft.com/office/drawing/2014/main" id="{91A1807C-B68B-4A0A-9393-A23E5DA2A733}"/>
              </a:ext>
            </a:extLst>
          </p:cNvPr>
          <p:cNvCxnSpPr>
            <a:cxnSpLocks/>
          </p:cNvCxnSpPr>
          <p:nvPr/>
        </p:nvCxnSpPr>
        <p:spPr>
          <a:xfrm>
            <a:off x="9981666" y="738340"/>
            <a:ext cx="0" cy="2213202"/>
          </a:xfrm>
          <a:prstGeom prst="line">
            <a:avLst/>
          </a:prstGeom>
          <a:ln w="19050">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B2D5DE29-ACAE-43BF-870E-99EAF1F30837}"/>
              </a:ext>
            </a:extLst>
          </p:cNvPr>
          <p:cNvCxnSpPr>
            <a:cxnSpLocks/>
          </p:cNvCxnSpPr>
          <p:nvPr/>
        </p:nvCxnSpPr>
        <p:spPr>
          <a:xfrm>
            <a:off x="7579265" y="2801394"/>
            <a:ext cx="2966936" cy="11684"/>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369BD77E-3E90-405D-9C41-46E2230B3BD8}"/>
              </a:ext>
            </a:extLst>
          </p:cNvPr>
          <p:cNvCxnSpPr>
            <a:cxnSpLocks/>
          </p:cNvCxnSpPr>
          <p:nvPr/>
        </p:nvCxnSpPr>
        <p:spPr>
          <a:xfrm flipV="1">
            <a:off x="8338225" y="2026719"/>
            <a:ext cx="724508" cy="697176"/>
          </a:xfrm>
          <a:prstGeom prst="line">
            <a:avLst/>
          </a:prstGeom>
          <a:ln w="38100">
            <a:solidFill>
              <a:schemeClr val="accent1">
                <a:lumMod val="75000"/>
              </a:schemeClr>
            </a:solidFill>
          </a:ln>
          <a:effectLst>
            <a:glow rad="101600">
              <a:schemeClr val="accent5">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B2371171-CD0E-4B98-BF0B-255CDC31EB56}"/>
              </a:ext>
            </a:extLst>
          </p:cNvPr>
          <p:cNvCxnSpPr>
            <a:cxnSpLocks/>
          </p:cNvCxnSpPr>
          <p:nvPr/>
        </p:nvCxnSpPr>
        <p:spPr>
          <a:xfrm flipV="1">
            <a:off x="7673671" y="640981"/>
            <a:ext cx="2284487" cy="2080419"/>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57C976BB-3803-4E97-AF20-7D328D192B04}"/>
              </a:ext>
            </a:extLst>
          </p:cNvPr>
          <p:cNvSpPr txBox="1"/>
          <p:nvPr/>
        </p:nvSpPr>
        <p:spPr>
          <a:xfrm>
            <a:off x="10546201" y="2582210"/>
            <a:ext cx="1024896" cy="369332"/>
          </a:xfrm>
          <a:prstGeom prst="rect">
            <a:avLst/>
          </a:prstGeom>
          <a:noFill/>
        </p:spPr>
        <p:txBody>
          <a:bodyPr wrap="none" rtlCol="0">
            <a:spAutoFit/>
          </a:bodyPr>
          <a:lstStyle/>
          <a:p>
            <a:r>
              <a:rPr lang="en-US" dirty="0"/>
              <a:t>Hashrate</a:t>
            </a:r>
          </a:p>
        </p:txBody>
      </p:sp>
      <p:sp>
        <p:nvSpPr>
          <p:cNvPr id="36" name="Left Brace 35">
            <a:extLst>
              <a:ext uri="{FF2B5EF4-FFF2-40B4-BE49-F238E27FC236}">
                <a16:creationId xmlns:a16="http://schemas.microsoft.com/office/drawing/2014/main" id="{490775EF-72F3-457A-88B8-B32F85BF6AFF}"/>
              </a:ext>
            </a:extLst>
          </p:cNvPr>
          <p:cNvSpPr/>
          <p:nvPr/>
        </p:nvSpPr>
        <p:spPr>
          <a:xfrm>
            <a:off x="7286198" y="2787176"/>
            <a:ext cx="251437" cy="608767"/>
          </a:xfrm>
          <a:prstGeom prst="leftBrace">
            <a:avLst>
              <a:gd name="adj1" fmla="val 21610"/>
              <a:gd name="adj2" fmla="val 53651"/>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7" name="TextBox 36">
            <a:extLst>
              <a:ext uri="{FF2B5EF4-FFF2-40B4-BE49-F238E27FC236}">
                <a16:creationId xmlns:a16="http://schemas.microsoft.com/office/drawing/2014/main" id="{D6BB5706-2101-4D35-B532-9FEF9B88D63D}"/>
              </a:ext>
            </a:extLst>
          </p:cNvPr>
          <p:cNvSpPr txBox="1"/>
          <p:nvPr/>
        </p:nvSpPr>
        <p:spPr>
          <a:xfrm>
            <a:off x="6724600" y="2787176"/>
            <a:ext cx="638636" cy="646331"/>
          </a:xfrm>
          <a:prstGeom prst="rect">
            <a:avLst/>
          </a:prstGeom>
          <a:noFill/>
        </p:spPr>
        <p:txBody>
          <a:bodyPr wrap="none" rtlCol="0">
            <a:spAutoFit/>
          </a:bodyPr>
          <a:lstStyle/>
          <a:p>
            <a:r>
              <a:rPr lang="en-US" dirty="0">
                <a:solidFill>
                  <a:srgbClr val="FF0000"/>
                </a:solidFill>
              </a:rPr>
              <a:t>fixed</a:t>
            </a:r>
          </a:p>
          <a:p>
            <a:r>
              <a:rPr lang="en-US" dirty="0">
                <a:solidFill>
                  <a:srgbClr val="FF0000"/>
                </a:solidFill>
              </a:rPr>
              <a:t>cost</a:t>
            </a:r>
          </a:p>
        </p:txBody>
      </p:sp>
      <p:cxnSp>
        <p:nvCxnSpPr>
          <p:cNvPr id="38" name="Straight Connector 37">
            <a:extLst>
              <a:ext uri="{FF2B5EF4-FFF2-40B4-BE49-F238E27FC236}">
                <a16:creationId xmlns:a16="http://schemas.microsoft.com/office/drawing/2014/main" id="{A389CF7A-6C04-4861-ADF6-2F882FBE4E9C}"/>
              </a:ext>
            </a:extLst>
          </p:cNvPr>
          <p:cNvCxnSpPr>
            <a:cxnSpLocks/>
          </p:cNvCxnSpPr>
          <p:nvPr/>
        </p:nvCxnSpPr>
        <p:spPr>
          <a:xfrm>
            <a:off x="9076026" y="2064234"/>
            <a:ext cx="858987" cy="141979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06FCCCA9-56D2-4712-9A8F-A40C38BC0252}"/>
              </a:ext>
            </a:extLst>
          </p:cNvPr>
          <p:cNvCxnSpPr>
            <a:cxnSpLocks/>
          </p:cNvCxnSpPr>
          <p:nvPr/>
        </p:nvCxnSpPr>
        <p:spPr>
          <a:xfrm>
            <a:off x="9204117" y="1331795"/>
            <a:ext cx="1119232" cy="1951043"/>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sp>
        <p:nvSpPr>
          <p:cNvPr id="93" name="Rectangle 92">
            <a:extLst>
              <a:ext uri="{FF2B5EF4-FFF2-40B4-BE49-F238E27FC236}">
                <a16:creationId xmlns:a16="http://schemas.microsoft.com/office/drawing/2014/main" id="{B356304A-BCDB-4D16-B45F-1C99885B9924}"/>
              </a:ext>
            </a:extLst>
          </p:cNvPr>
          <p:cNvSpPr/>
          <p:nvPr/>
        </p:nvSpPr>
        <p:spPr>
          <a:xfrm>
            <a:off x="1913601" y="4550264"/>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ectangle 93">
            <a:extLst>
              <a:ext uri="{FF2B5EF4-FFF2-40B4-BE49-F238E27FC236}">
                <a16:creationId xmlns:a16="http://schemas.microsoft.com/office/drawing/2014/main" id="{21E10B3F-9606-4EAE-BB8C-B5847D2B95BF}"/>
              </a:ext>
            </a:extLst>
          </p:cNvPr>
          <p:cNvSpPr/>
          <p:nvPr/>
        </p:nvSpPr>
        <p:spPr>
          <a:xfrm>
            <a:off x="2443372" y="4550264"/>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94">
            <a:extLst>
              <a:ext uri="{FF2B5EF4-FFF2-40B4-BE49-F238E27FC236}">
                <a16:creationId xmlns:a16="http://schemas.microsoft.com/office/drawing/2014/main" id="{E1ADF5EF-E51D-406D-AA05-F0B6EF0B363B}"/>
              </a:ext>
            </a:extLst>
          </p:cNvPr>
          <p:cNvSpPr/>
          <p:nvPr/>
        </p:nvSpPr>
        <p:spPr>
          <a:xfrm>
            <a:off x="2973143" y="4550264"/>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a:extLst>
              <a:ext uri="{FF2B5EF4-FFF2-40B4-BE49-F238E27FC236}">
                <a16:creationId xmlns:a16="http://schemas.microsoft.com/office/drawing/2014/main" id="{DFB42DB6-29F8-4573-A3E8-71EE9AE8E9C6}"/>
              </a:ext>
            </a:extLst>
          </p:cNvPr>
          <p:cNvSpPr/>
          <p:nvPr/>
        </p:nvSpPr>
        <p:spPr>
          <a:xfrm>
            <a:off x="3502914" y="4550264"/>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96">
            <a:extLst>
              <a:ext uri="{FF2B5EF4-FFF2-40B4-BE49-F238E27FC236}">
                <a16:creationId xmlns:a16="http://schemas.microsoft.com/office/drawing/2014/main" id="{B19B2707-FFCA-401A-9B0E-0FA69F607237}"/>
              </a:ext>
            </a:extLst>
          </p:cNvPr>
          <p:cNvSpPr/>
          <p:nvPr/>
        </p:nvSpPr>
        <p:spPr>
          <a:xfrm>
            <a:off x="4032685" y="4550264"/>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7">
            <a:extLst>
              <a:ext uri="{FF2B5EF4-FFF2-40B4-BE49-F238E27FC236}">
                <a16:creationId xmlns:a16="http://schemas.microsoft.com/office/drawing/2014/main" id="{2C3F4F75-DA8C-4B89-80CD-344185CED858}"/>
              </a:ext>
            </a:extLst>
          </p:cNvPr>
          <p:cNvSpPr/>
          <p:nvPr/>
        </p:nvSpPr>
        <p:spPr>
          <a:xfrm>
            <a:off x="4562456" y="4550264"/>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ectangle 98">
            <a:extLst>
              <a:ext uri="{FF2B5EF4-FFF2-40B4-BE49-F238E27FC236}">
                <a16:creationId xmlns:a16="http://schemas.microsoft.com/office/drawing/2014/main" id="{5485CE1F-6857-48EA-924A-243519A5D34E}"/>
              </a:ext>
            </a:extLst>
          </p:cNvPr>
          <p:cNvSpPr/>
          <p:nvPr/>
        </p:nvSpPr>
        <p:spPr>
          <a:xfrm>
            <a:off x="5135287" y="4550264"/>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ectangle 99">
            <a:extLst>
              <a:ext uri="{FF2B5EF4-FFF2-40B4-BE49-F238E27FC236}">
                <a16:creationId xmlns:a16="http://schemas.microsoft.com/office/drawing/2014/main" id="{22F0D7D9-CFDF-45E1-9007-B446D7B05B8A}"/>
              </a:ext>
            </a:extLst>
          </p:cNvPr>
          <p:cNvSpPr/>
          <p:nvPr/>
        </p:nvSpPr>
        <p:spPr>
          <a:xfrm>
            <a:off x="5665058" y="4550264"/>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ectangle 100">
            <a:extLst>
              <a:ext uri="{FF2B5EF4-FFF2-40B4-BE49-F238E27FC236}">
                <a16:creationId xmlns:a16="http://schemas.microsoft.com/office/drawing/2014/main" id="{D07BC244-61CE-4B40-A79A-0D9501DF42BF}"/>
              </a:ext>
            </a:extLst>
          </p:cNvPr>
          <p:cNvSpPr/>
          <p:nvPr/>
        </p:nvSpPr>
        <p:spPr>
          <a:xfrm>
            <a:off x="6194829" y="4550264"/>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a:extLst>
              <a:ext uri="{FF2B5EF4-FFF2-40B4-BE49-F238E27FC236}">
                <a16:creationId xmlns:a16="http://schemas.microsoft.com/office/drawing/2014/main" id="{64A58BC4-2140-48E9-B32A-6CDFDF2B87B6}"/>
              </a:ext>
            </a:extLst>
          </p:cNvPr>
          <p:cNvSpPr/>
          <p:nvPr/>
        </p:nvSpPr>
        <p:spPr>
          <a:xfrm>
            <a:off x="6724600" y="4550264"/>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a:extLst>
              <a:ext uri="{FF2B5EF4-FFF2-40B4-BE49-F238E27FC236}">
                <a16:creationId xmlns:a16="http://schemas.microsoft.com/office/drawing/2014/main" id="{225812C9-AFF4-4EF7-83DB-996ED4AE3CF5}"/>
              </a:ext>
            </a:extLst>
          </p:cNvPr>
          <p:cNvSpPr/>
          <p:nvPr/>
        </p:nvSpPr>
        <p:spPr>
          <a:xfrm>
            <a:off x="7254371" y="4550264"/>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a:extLst>
              <a:ext uri="{FF2B5EF4-FFF2-40B4-BE49-F238E27FC236}">
                <a16:creationId xmlns:a16="http://schemas.microsoft.com/office/drawing/2014/main" id="{84A339AF-B165-421D-A160-E3E96FC16E52}"/>
              </a:ext>
            </a:extLst>
          </p:cNvPr>
          <p:cNvSpPr/>
          <p:nvPr/>
        </p:nvSpPr>
        <p:spPr>
          <a:xfrm>
            <a:off x="7784142" y="4550264"/>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a:extLst>
              <a:ext uri="{FF2B5EF4-FFF2-40B4-BE49-F238E27FC236}">
                <a16:creationId xmlns:a16="http://schemas.microsoft.com/office/drawing/2014/main" id="{1D2CA307-1ED7-41EC-A625-2C2565992BE6}"/>
              </a:ext>
            </a:extLst>
          </p:cNvPr>
          <p:cNvSpPr/>
          <p:nvPr/>
        </p:nvSpPr>
        <p:spPr>
          <a:xfrm>
            <a:off x="8313913" y="4550264"/>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ectangle 105">
            <a:extLst>
              <a:ext uri="{FF2B5EF4-FFF2-40B4-BE49-F238E27FC236}">
                <a16:creationId xmlns:a16="http://schemas.microsoft.com/office/drawing/2014/main" id="{9EAFA00B-038A-4604-8DBB-D7D365FC6C31}"/>
              </a:ext>
            </a:extLst>
          </p:cNvPr>
          <p:cNvSpPr/>
          <p:nvPr/>
        </p:nvSpPr>
        <p:spPr>
          <a:xfrm>
            <a:off x="8843684" y="4550264"/>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Rectangle 106">
            <a:extLst>
              <a:ext uri="{FF2B5EF4-FFF2-40B4-BE49-F238E27FC236}">
                <a16:creationId xmlns:a16="http://schemas.microsoft.com/office/drawing/2014/main" id="{FCF00C48-9289-49A6-AF9C-7DCA33B63123}"/>
              </a:ext>
            </a:extLst>
          </p:cNvPr>
          <p:cNvSpPr/>
          <p:nvPr/>
        </p:nvSpPr>
        <p:spPr>
          <a:xfrm>
            <a:off x="9373455" y="4550264"/>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Rectangle 107">
            <a:extLst>
              <a:ext uri="{FF2B5EF4-FFF2-40B4-BE49-F238E27FC236}">
                <a16:creationId xmlns:a16="http://schemas.microsoft.com/office/drawing/2014/main" id="{12173AEE-8E38-413B-BB84-221634844E92}"/>
              </a:ext>
            </a:extLst>
          </p:cNvPr>
          <p:cNvSpPr/>
          <p:nvPr/>
        </p:nvSpPr>
        <p:spPr>
          <a:xfrm>
            <a:off x="1913601" y="4996317"/>
            <a:ext cx="377371" cy="531933"/>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ectangle 108">
            <a:extLst>
              <a:ext uri="{FF2B5EF4-FFF2-40B4-BE49-F238E27FC236}">
                <a16:creationId xmlns:a16="http://schemas.microsoft.com/office/drawing/2014/main" id="{35DD2EBA-4990-4D42-9A81-11FB8C9F8E76}"/>
              </a:ext>
            </a:extLst>
          </p:cNvPr>
          <p:cNvSpPr/>
          <p:nvPr/>
        </p:nvSpPr>
        <p:spPr>
          <a:xfrm>
            <a:off x="2443372" y="4996317"/>
            <a:ext cx="377371" cy="168463"/>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Rectangle 109">
            <a:extLst>
              <a:ext uri="{FF2B5EF4-FFF2-40B4-BE49-F238E27FC236}">
                <a16:creationId xmlns:a16="http://schemas.microsoft.com/office/drawing/2014/main" id="{9AA58E00-CC1A-49A3-9F21-CD31BF1DE617}"/>
              </a:ext>
            </a:extLst>
          </p:cNvPr>
          <p:cNvSpPr/>
          <p:nvPr/>
        </p:nvSpPr>
        <p:spPr>
          <a:xfrm>
            <a:off x="2973143" y="4996317"/>
            <a:ext cx="377371" cy="390253"/>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ectangle 110">
            <a:extLst>
              <a:ext uri="{FF2B5EF4-FFF2-40B4-BE49-F238E27FC236}">
                <a16:creationId xmlns:a16="http://schemas.microsoft.com/office/drawing/2014/main" id="{427EE88A-645B-4A6B-84D9-CE791096E04A}"/>
              </a:ext>
            </a:extLst>
          </p:cNvPr>
          <p:cNvSpPr/>
          <p:nvPr/>
        </p:nvSpPr>
        <p:spPr>
          <a:xfrm>
            <a:off x="3502914" y="4996318"/>
            <a:ext cx="377371" cy="531932"/>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ectangle 111">
            <a:extLst>
              <a:ext uri="{FF2B5EF4-FFF2-40B4-BE49-F238E27FC236}">
                <a16:creationId xmlns:a16="http://schemas.microsoft.com/office/drawing/2014/main" id="{19B052CF-6320-41F8-BA22-3282467A701D}"/>
              </a:ext>
            </a:extLst>
          </p:cNvPr>
          <p:cNvSpPr/>
          <p:nvPr/>
        </p:nvSpPr>
        <p:spPr>
          <a:xfrm>
            <a:off x="4032685" y="4996318"/>
            <a:ext cx="377371" cy="296300"/>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ectangle 112">
            <a:extLst>
              <a:ext uri="{FF2B5EF4-FFF2-40B4-BE49-F238E27FC236}">
                <a16:creationId xmlns:a16="http://schemas.microsoft.com/office/drawing/2014/main" id="{5BFD43CF-05F2-4282-BEEE-F41DF88C3F00}"/>
              </a:ext>
            </a:extLst>
          </p:cNvPr>
          <p:cNvSpPr/>
          <p:nvPr/>
        </p:nvSpPr>
        <p:spPr>
          <a:xfrm>
            <a:off x="4562456" y="4996317"/>
            <a:ext cx="377371" cy="701043"/>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113">
            <a:extLst>
              <a:ext uri="{FF2B5EF4-FFF2-40B4-BE49-F238E27FC236}">
                <a16:creationId xmlns:a16="http://schemas.microsoft.com/office/drawing/2014/main" id="{CDB7F4AD-1B47-493A-AF79-E0C7566CFC9E}"/>
              </a:ext>
            </a:extLst>
          </p:cNvPr>
          <p:cNvSpPr/>
          <p:nvPr/>
        </p:nvSpPr>
        <p:spPr>
          <a:xfrm>
            <a:off x="5135287" y="4996318"/>
            <a:ext cx="377371" cy="247886"/>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ectangle 114">
            <a:extLst>
              <a:ext uri="{FF2B5EF4-FFF2-40B4-BE49-F238E27FC236}">
                <a16:creationId xmlns:a16="http://schemas.microsoft.com/office/drawing/2014/main" id="{1411947A-FA45-41FE-A91A-C5A35EDCA0A5}"/>
              </a:ext>
            </a:extLst>
          </p:cNvPr>
          <p:cNvSpPr/>
          <p:nvPr/>
        </p:nvSpPr>
        <p:spPr>
          <a:xfrm>
            <a:off x="5665058" y="4996317"/>
            <a:ext cx="377371" cy="174753"/>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Rectangle 115">
            <a:extLst>
              <a:ext uri="{FF2B5EF4-FFF2-40B4-BE49-F238E27FC236}">
                <a16:creationId xmlns:a16="http://schemas.microsoft.com/office/drawing/2014/main" id="{9AA6250A-C5AF-4AA0-B696-5FC88219043D}"/>
              </a:ext>
            </a:extLst>
          </p:cNvPr>
          <p:cNvSpPr/>
          <p:nvPr/>
        </p:nvSpPr>
        <p:spPr>
          <a:xfrm>
            <a:off x="6194829" y="4996317"/>
            <a:ext cx="377371" cy="302435"/>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Rectangle 116">
            <a:extLst>
              <a:ext uri="{FF2B5EF4-FFF2-40B4-BE49-F238E27FC236}">
                <a16:creationId xmlns:a16="http://schemas.microsoft.com/office/drawing/2014/main" id="{3AC7D1E1-01F8-444E-9CC5-BFF726DFBA59}"/>
              </a:ext>
            </a:extLst>
          </p:cNvPr>
          <p:cNvSpPr/>
          <p:nvPr/>
        </p:nvSpPr>
        <p:spPr>
          <a:xfrm>
            <a:off x="6724600" y="4996317"/>
            <a:ext cx="377371" cy="758437"/>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Rectangle 117">
            <a:extLst>
              <a:ext uri="{FF2B5EF4-FFF2-40B4-BE49-F238E27FC236}">
                <a16:creationId xmlns:a16="http://schemas.microsoft.com/office/drawing/2014/main" id="{BD905CC1-3526-4CC5-9CEA-6AD9D9A2B2F3}"/>
              </a:ext>
            </a:extLst>
          </p:cNvPr>
          <p:cNvSpPr/>
          <p:nvPr/>
        </p:nvSpPr>
        <p:spPr>
          <a:xfrm>
            <a:off x="7254371" y="4996317"/>
            <a:ext cx="377371" cy="229861"/>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Rectangle 118">
            <a:extLst>
              <a:ext uri="{FF2B5EF4-FFF2-40B4-BE49-F238E27FC236}">
                <a16:creationId xmlns:a16="http://schemas.microsoft.com/office/drawing/2014/main" id="{58069762-F212-4BD6-83C7-66E7096A24DE}"/>
              </a:ext>
            </a:extLst>
          </p:cNvPr>
          <p:cNvSpPr/>
          <p:nvPr/>
        </p:nvSpPr>
        <p:spPr>
          <a:xfrm>
            <a:off x="7784142" y="4996317"/>
            <a:ext cx="377371" cy="350849"/>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Rectangle 119">
            <a:extLst>
              <a:ext uri="{FF2B5EF4-FFF2-40B4-BE49-F238E27FC236}">
                <a16:creationId xmlns:a16="http://schemas.microsoft.com/office/drawing/2014/main" id="{8DA13B09-B602-4695-B3B9-AB8BFBA69339}"/>
              </a:ext>
            </a:extLst>
          </p:cNvPr>
          <p:cNvSpPr/>
          <p:nvPr/>
        </p:nvSpPr>
        <p:spPr>
          <a:xfrm>
            <a:off x="8313913" y="5003807"/>
            <a:ext cx="377371" cy="578233"/>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Rectangle 120">
            <a:extLst>
              <a:ext uri="{FF2B5EF4-FFF2-40B4-BE49-F238E27FC236}">
                <a16:creationId xmlns:a16="http://schemas.microsoft.com/office/drawing/2014/main" id="{BD14D9F9-F139-42D8-9461-C91E1DF7B8E7}"/>
              </a:ext>
            </a:extLst>
          </p:cNvPr>
          <p:cNvSpPr/>
          <p:nvPr/>
        </p:nvSpPr>
        <p:spPr>
          <a:xfrm>
            <a:off x="8843684" y="4996318"/>
            <a:ext cx="377371" cy="137430"/>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Rectangle 121">
            <a:extLst>
              <a:ext uri="{FF2B5EF4-FFF2-40B4-BE49-F238E27FC236}">
                <a16:creationId xmlns:a16="http://schemas.microsoft.com/office/drawing/2014/main" id="{851779FB-24C6-47E0-85AF-8E9C0F166E48}"/>
              </a:ext>
            </a:extLst>
          </p:cNvPr>
          <p:cNvSpPr/>
          <p:nvPr/>
        </p:nvSpPr>
        <p:spPr>
          <a:xfrm>
            <a:off x="9373455" y="4996317"/>
            <a:ext cx="377371" cy="571337"/>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Rectangle 1">
            <a:extLst>
              <a:ext uri="{FF2B5EF4-FFF2-40B4-BE49-F238E27FC236}">
                <a16:creationId xmlns:a16="http://schemas.microsoft.com/office/drawing/2014/main" id="{90BF0EEC-D255-4CA2-9F95-30235DCDA7AF}"/>
              </a:ext>
            </a:extLst>
          </p:cNvPr>
          <p:cNvSpPr>
            <a:spLocks noChangeArrowheads="1"/>
          </p:cNvSpPr>
          <p:nvPr/>
        </p:nvSpPr>
        <p:spPr bwMode="auto">
          <a:xfrm>
            <a:off x="8078797" y="5919305"/>
            <a:ext cx="1712213" cy="261610"/>
          </a:xfrm>
          <a:prstGeom prst="rect">
            <a:avLst/>
          </a:prstGeom>
          <a:solidFill>
            <a:srgbClr val="FF0000">
              <a:alpha val="52941"/>
            </a:srgbClr>
          </a:solidFill>
          <a:ln w="9525">
            <a:solidFill>
              <a:srgbClr val="FF0000"/>
            </a:solid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1100" b="1" u="sng" dirty="0">
                <a:latin typeface="Courier New" panose="02070309020205020404" pitchFamily="49" charset="0"/>
                <a:cs typeface="Courier New" panose="02070309020205020404" pitchFamily="49" charset="0"/>
              </a:rPr>
              <a:t>e</a:t>
            </a:r>
            <a:r>
              <a:rPr kumimoji="0" lang="en-US" altLang="en-US" sz="1100" b="1" i="0" u="sng" strike="noStrike" cap="none" normalizeH="0" baseline="0" dirty="0">
                <a:ln>
                  <a:noFill/>
                </a:ln>
                <a:solidFill>
                  <a:schemeClr val="tx1"/>
                </a:solidFill>
                <a:effectLst/>
                <a:latin typeface="Courier New" panose="02070309020205020404" pitchFamily="49" charset="0"/>
                <a:cs typeface="Courier New" panose="02070309020205020404" pitchFamily="49" charset="0"/>
              </a:rPr>
              <a:t>b94</a:t>
            </a:r>
            <a:r>
              <a:rPr lang="en-US" altLang="en-US" sz="1100" b="1" dirty="0">
                <a:latin typeface="Courier New" panose="02070309020205020404" pitchFamily="49" charset="0"/>
                <a:cs typeface="Courier New" panose="02070309020205020404" pitchFamily="49" charset="0"/>
              </a:rPr>
              <a:t> ... Pays Out</a:t>
            </a:r>
            <a:r>
              <a:rPr kumimoji="0" lang="en-US" altLang="en-US" sz="110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 </a:t>
            </a:r>
          </a:p>
        </p:txBody>
      </p:sp>
      <p:cxnSp>
        <p:nvCxnSpPr>
          <p:cNvPr id="124" name="Straight Arrow Connector 123">
            <a:extLst>
              <a:ext uri="{FF2B5EF4-FFF2-40B4-BE49-F238E27FC236}">
                <a16:creationId xmlns:a16="http://schemas.microsoft.com/office/drawing/2014/main" id="{95CA50A5-97F3-410B-B926-5BA7DB0550C6}"/>
              </a:ext>
            </a:extLst>
          </p:cNvPr>
          <p:cNvCxnSpPr>
            <a:cxnSpLocks/>
          </p:cNvCxnSpPr>
          <p:nvPr/>
        </p:nvCxnSpPr>
        <p:spPr>
          <a:xfrm flipH="1">
            <a:off x="9211124" y="5130876"/>
            <a:ext cx="425340" cy="834552"/>
          </a:xfrm>
          <a:prstGeom prst="straightConnector1">
            <a:avLst/>
          </a:prstGeom>
          <a:ln w="762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5" name="Rectangle 1">
            <a:extLst>
              <a:ext uri="{FF2B5EF4-FFF2-40B4-BE49-F238E27FC236}">
                <a16:creationId xmlns:a16="http://schemas.microsoft.com/office/drawing/2014/main" id="{AB624A81-BBFB-40E0-9629-440EC396D803}"/>
              </a:ext>
            </a:extLst>
          </p:cNvPr>
          <p:cNvSpPr>
            <a:spLocks noChangeArrowheads="1"/>
          </p:cNvSpPr>
          <p:nvPr/>
        </p:nvSpPr>
        <p:spPr bwMode="auto">
          <a:xfrm>
            <a:off x="668758" y="5952548"/>
            <a:ext cx="5668312" cy="261610"/>
          </a:xfrm>
          <a:prstGeom prst="rect">
            <a:avLst/>
          </a:prstGeom>
          <a:solidFill>
            <a:schemeClr val="accent6">
              <a:lumMod val="60000"/>
              <a:lumOff val="40000"/>
              <a:alpha val="52941"/>
            </a:schemeClr>
          </a:solidFill>
          <a:ln w="9525">
            <a:solidFill>
              <a:schemeClr val="accent6">
                <a:lumMod val="75000"/>
              </a:schemeClr>
            </a:solid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sng" strike="noStrike" cap="none" normalizeH="0" baseline="0" dirty="0">
                <a:ln>
                  <a:noFill/>
                </a:ln>
                <a:solidFill>
                  <a:schemeClr val="tx1"/>
                </a:solidFill>
                <a:effectLst/>
                <a:latin typeface="Courier New" panose="02070309020205020404" pitchFamily="49" charset="0"/>
                <a:cs typeface="Courier New" panose="02070309020205020404" pitchFamily="49" charset="0"/>
              </a:rPr>
              <a:t>e320</a:t>
            </a:r>
            <a:r>
              <a:rPr kumimoji="0" lang="en-US" altLang="en-US" sz="110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b6c2fffc8d750423db8b1eb942ae710e951ed797f7affc8892b0f1fc122b </a:t>
            </a:r>
          </a:p>
        </p:txBody>
      </p:sp>
      <p:sp>
        <p:nvSpPr>
          <p:cNvPr id="126" name="Rectangle 1">
            <a:extLst>
              <a:ext uri="{FF2B5EF4-FFF2-40B4-BE49-F238E27FC236}">
                <a16:creationId xmlns:a16="http://schemas.microsoft.com/office/drawing/2014/main" id="{F8990CCD-EBE0-4ECA-9929-2190FD4E9C99}"/>
              </a:ext>
            </a:extLst>
          </p:cNvPr>
          <p:cNvSpPr>
            <a:spLocks noChangeArrowheads="1"/>
          </p:cNvSpPr>
          <p:nvPr/>
        </p:nvSpPr>
        <p:spPr bwMode="auto">
          <a:xfrm>
            <a:off x="3544706" y="5041686"/>
            <a:ext cx="297491" cy="113038"/>
          </a:xfrm>
          <a:prstGeom prst="rect">
            <a:avLst/>
          </a:prstGeom>
          <a:solidFill>
            <a:schemeClr val="accent6">
              <a:lumMod val="60000"/>
              <a:lumOff val="40000"/>
              <a:alpha val="52941"/>
            </a:schemeClr>
          </a:solidFill>
          <a:ln w="9525">
            <a:solidFill>
              <a:schemeClr val="accent6">
                <a:lumMod val="75000"/>
              </a:schemeClr>
            </a:solid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10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endParaRPr>
          </a:p>
        </p:txBody>
      </p:sp>
      <p:cxnSp>
        <p:nvCxnSpPr>
          <p:cNvPr id="127" name="Straight Arrow Connector 126">
            <a:extLst>
              <a:ext uri="{FF2B5EF4-FFF2-40B4-BE49-F238E27FC236}">
                <a16:creationId xmlns:a16="http://schemas.microsoft.com/office/drawing/2014/main" id="{9C97076D-4CB5-40CE-92B1-A72609736B25}"/>
              </a:ext>
            </a:extLst>
          </p:cNvPr>
          <p:cNvCxnSpPr>
            <a:cxnSpLocks/>
          </p:cNvCxnSpPr>
          <p:nvPr/>
        </p:nvCxnSpPr>
        <p:spPr>
          <a:xfrm flipV="1">
            <a:off x="3579128" y="5208717"/>
            <a:ext cx="72002" cy="654351"/>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9" name="Cloud 148">
            <a:extLst>
              <a:ext uri="{FF2B5EF4-FFF2-40B4-BE49-F238E27FC236}">
                <a16:creationId xmlns:a16="http://schemas.microsoft.com/office/drawing/2014/main" id="{E500D63F-FCAB-4DC1-91EA-888BF5555545}"/>
              </a:ext>
            </a:extLst>
          </p:cNvPr>
          <p:cNvSpPr/>
          <p:nvPr/>
        </p:nvSpPr>
        <p:spPr>
          <a:xfrm>
            <a:off x="1130969" y="5739451"/>
            <a:ext cx="782632" cy="654351"/>
          </a:xfrm>
          <a:prstGeom prst="cloud">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Rectangle 1">
            <a:extLst>
              <a:ext uri="{FF2B5EF4-FFF2-40B4-BE49-F238E27FC236}">
                <a16:creationId xmlns:a16="http://schemas.microsoft.com/office/drawing/2014/main" id="{A2F3DB8E-8F36-496B-BAAB-3FC77E86D2DC}"/>
              </a:ext>
            </a:extLst>
          </p:cNvPr>
          <p:cNvSpPr>
            <a:spLocks noChangeArrowheads="1"/>
          </p:cNvSpPr>
          <p:nvPr/>
        </p:nvSpPr>
        <p:spPr bwMode="auto">
          <a:xfrm>
            <a:off x="9415600" y="5049049"/>
            <a:ext cx="297491" cy="113038"/>
          </a:xfrm>
          <a:prstGeom prst="rect">
            <a:avLst/>
          </a:prstGeom>
          <a:solidFill>
            <a:schemeClr val="accent6">
              <a:lumMod val="60000"/>
              <a:lumOff val="40000"/>
              <a:alpha val="52941"/>
            </a:schemeClr>
          </a:solidFill>
          <a:ln w="9525">
            <a:solidFill>
              <a:schemeClr val="accent6">
                <a:lumMod val="75000"/>
              </a:schemeClr>
            </a:solid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10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endParaRPr>
          </a:p>
        </p:txBody>
      </p:sp>
      <p:sp>
        <p:nvSpPr>
          <p:cNvPr id="129" name="Rectangle 1">
            <a:extLst>
              <a:ext uri="{FF2B5EF4-FFF2-40B4-BE49-F238E27FC236}">
                <a16:creationId xmlns:a16="http://schemas.microsoft.com/office/drawing/2014/main" id="{5E997C7B-409A-456C-B0EE-12708E5A1B1B}"/>
              </a:ext>
            </a:extLst>
          </p:cNvPr>
          <p:cNvSpPr>
            <a:spLocks noChangeArrowheads="1"/>
          </p:cNvSpPr>
          <p:nvPr/>
        </p:nvSpPr>
        <p:spPr bwMode="auto">
          <a:xfrm>
            <a:off x="1913601" y="5791329"/>
            <a:ext cx="5668312" cy="261610"/>
          </a:xfrm>
          <a:prstGeom prst="rect">
            <a:avLst/>
          </a:prstGeom>
          <a:solidFill>
            <a:srgbClr val="FF0000">
              <a:alpha val="86000"/>
            </a:srgbClr>
          </a:solidFill>
          <a:ln w="9525">
            <a:solidFill>
              <a:schemeClr val="accent6">
                <a:lumMod val="75000"/>
              </a:schemeClr>
            </a:solid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sng" strike="noStrike" cap="none" normalizeH="0" baseline="0" dirty="0">
                <a:ln>
                  <a:noFill/>
                </a:ln>
                <a:solidFill>
                  <a:schemeClr val="tx1"/>
                </a:solidFill>
                <a:effectLst/>
                <a:latin typeface="Courier New" panose="02070309020205020404" pitchFamily="49" charset="0"/>
                <a:cs typeface="Courier New" panose="02070309020205020404" pitchFamily="49" charset="0"/>
              </a:rPr>
              <a:t>eb94</a:t>
            </a:r>
            <a:r>
              <a:rPr kumimoji="0" lang="en-US" altLang="en-US" sz="110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2ae710e951ed797</a:t>
            </a:r>
            <a:r>
              <a:rPr kumimoji="0" lang="en-US" altLang="en-US" sz="1100" i="0" strike="noStrike" cap="none" normalizeH="0" baseline="0" dirty="0">
                <a:ln>
                  <a:noFill/>
                </a:ln>
                <a:solidFill>
                  <a:schemeClr val="tx1"/>
                </a:solidFill>
                <a:effectLst/>
                <a:latin typeface="Courier New" panose="02070309020205020404" pitchFamily="49" charset="0"/>
                <a:cs typeface="Courier New" panose="02070309020205020404" pitchFamily="49" charset="0"/>
              </a:rPr>
              <a:t>e320b</a:t>
            </a:r>
            <a:r>
              <a:rPr kumimoji="0" lang="en-US" altLang="en-US" sz="110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6c2fffc8d750423db8b1f2b0f1fc122b7affc889</a:t>
            </a:r>
          </a:p>
        </p:txBody>
      </p:sp>
      <p:pic>
        <p:nvPicPr>
          <p:cNvPr id="131" name="Picture 130">
            <a:extLst>
              <a:ext uri="{FF2B5EF4-FFF2-40B4-BE49-F238E27FC236}">
                <a16:creationId xmlns:a16="http://schemas.microsoft.com/office/drawing/2014/main" id="{B767880F-1987-4E20-94AA-F29A8F6D0435}"/>
              </a:ext>
            </a:extLst>
          </p:cNvPr>
          <p:cNvPicPr>
            <a:picLocks noChangeAspect="1"/>
          </p:cNvPicPr>
          <p:nvPr/>
        </p:nvPicPr>
        <p:blipFill rotWithShape="1">
          <a:blip r:embed="rId3">
            <a:extLst>
              <a:ext uri="{28A0092B-C50C-407E-A947-70E740481C1C}">
                <a14:useLocalDpi xmlns:a14="http://schemas.microsoft.com/office/drawing/2010/main" val="0"/>
              </a:ext>
            </a:extLst>
          </a:blip>
          <a:srcRect l="16567" t="33694" r="16693" b="12992"/>
          <a:stretch/>
        </p:blipFill>
        <p:spPr>
          <a:xfrm>
            <a:off x="170819" y="2982162"/>
            <a:ext cx="2000127" cy="1692800"/>
          </a:xfrm>
          <a:prstGeom prst="rect">
            <a:avLst/>
          </a:prstGeom>
        </p:spPr>
      </p:pic>
      <p:sp>
        <p:nvSpPr>
          <p:cNvPr id="132" name="Smiley Face 131">
            <a:extLst>
              <a:ext uri="{FF2B5EF4-FFF2-40B4-BE49-F238E27FC236}">
                <a16:creationId xmlns:a16="http://schemas.microsoft.com/office/drawing/2014/main" id="{5B530ECD-A1D2-4C2A-BF86-5F465B99D85D}"/>
              </a:ext>
            </a:extLst>
          </p:cNvPr>
          <p:cNvSpPr/>
          <p:nvPr/>
        </p:nvSpPr>
        <p:spPr>
          <a:xfrm>
            <a:off x="278232" y="3787601"/>
            <a:ext cx="1244843" cy="932556"/>
          </a:xfrm>
          <a:prstGeom prst="smileyFace">
            <a:avLst>
              <a:gd name="adj" fmla="val -4653"/>
            </a:avLst>
          </a:prstGeom>
          <a:solidFill>
            <a:schemeClr val="bg2"/>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133" name="Table 5">
            <a:extLst>
              <a:ext uri="{FF2B5EF4-FFF2-40B4-BE49-F238E27FC236}">
                <a16:creationId xmlns:a16="http://schemas.microsoft.com/office/drawing/2014/main" id="{E05BA444-23A9-40A6-9370-F5EB328E2C8C}"/>
              </a:ext>
            </a:extLst>
          </p:cNvPr>
          <p:cNvGraphicFramePr>
            <a:graphicFrameLocks noGrp="1"/>
          </p:cNvGraphicFramePr>
          <p:nvPr>
            <p:extLst>
              <p:ext uri="{D42A27DB-BD31-4B8C-83A1-F6EECF244321}">
                <p14:modId xmlns:p14="http://schemas.microsoft.com/office/powerpoint/2010/main" val="2039201105"/>
              </p:ext>
            </p:extLst>
          </p:nvPr>
        </p:nvGraphicFramePr>
        <p:xfrm>
          <a:off x="6634058" y="3577730"/>
          <a:ext cx="4262542" cy="640080"/>
        </p:xfrm>
        <a:graphic>
          <a:graphicData uri="http://schemas.openxmlformats.org/drawingml/2006/table">
            <a:tbl>
              <a:tblPr firstRow="1" bandRow="1">
                <a:tableStyleId>{073A0DAA-6AF3-43AB-8588-CEC1D06C72B9}</a:tableStyleId>
              </a:tblPr>
              <a:tblGrid>
                <a:gridCol w="4262542">
                  <a:extLst>
                    <a:ext uri="{9D8B030D-6E8A-4147-A177-3AD203B41FA5}">
                      <a16:colId xmlns:a16="http://schemas.microsoft.com/office/drawing/2014/main" val="1542508702"/>
                    </a:ext>
                  </a:extLst>
                </a:gridCol>
              </a:tblGrid>
              <a:tr h="573919">
                <a:tc>
                  <a:txBody>
                    <a:bodyPr/>
                    <a:lstStyle/>
                    <a:p>
                      <a:pPr algn="ctr"/>
                      <a:r>
                        <a:rPr lang="en-US" b="0" dirty="0"/>
                        <a:t>(#2)  </a:t>
                      </a:r>
                      <a:r>
                        <a:rPr lang="en-US" dirty="0"/>
                        <a:t>Merged-Mining is a Side-Hustle</a:t>
                      </a:r>
                      <a:br>
                        <a:rPr lang="en-US" dirty="0"/>
                      </a:br>
                      <a:r>
                        <a:rPr lang="en-US" b="0" dirty="0"/>
                        <a:t>(and those are bad)</a:t>
                      </a:r>
                    </a:p>
                  </a:txBody>
                  <a:tcPr/>
                </a:tc>
                <a:extLst>
                  <a:ext uri="{0D108BD9-81ED-4DB2-BD59-A6C34878D82A}">
                    <a16:rowId xmlns:a16="http://schemas.microsoft.com/office/drawing/2014/main" val="472120917"/>
                  </a:ext>
                </a:extLst>
              </a:tr>
            </a:tbl>
          </a:graphicData>
        </a:graphic>
      </p:graphicFrame>
      <p:cxnSp>
        <p:nvCxnSpPr>
          <p:cNvPr id="135" name="Straight Connector 134">
            <a:extLst>
              <a:ext uri="{FF2B5EF4-FFF2-40B4-BE49-F238E27FC236}">
                <a16:creationId xmlns:a16="http://schemas.microsoft.com/office/drawing/2014/main" id="{F9518015-A837-4CD7-93BE-FB4BFE83DB11}"/>
              </a:ext>
            </a:extLst>
          </p:cNvPr>
          <p:cNvCxnSpPr/>
          <p:nvPr/>
        </p:nvCxnSpPr>
        <p:spPr>
          <a:xfrm>
            <a:off x="466725" y="3897770"/>
            <a:ext cx="333052" cy="226555"/>
          </a:xfrm>
          <a:prstGeom prst="line">
            <a:avLst/>
          </a:prstGeom>
          <a:ln w="381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A68897C0-6FCE-4093-9459-BD41AB1F1583}"/>
              </a:ext>
            </a:extLst>
          </p:cNvPr>
          <p:cNvCxnSpPr>
            <a:cxnSpLocks/>
          </p:cNvCxnSpPr>
          <p:nvPr/>
        </p:nvCxnSpPr>
        <p:spPr>
          <a:xfrm flipV="1">
            <a:off x="988270" y="3867671"/>
            <a:ext cx="307130" cy="315739"/>
          </a:xfrm>
          <a:prstGeom prst="line">
            <a:avLst/>
          </a:prstGeom>
          <a:ln w="381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47" name="Lightning Bolt 146">
            <a:extLst>
              <a:ext uri="{FF2B5EF4-FFF2-40B4-BE49-F238E27FC236}">
                <a16:creationId xmlns:a16="http://schemas.microsoft.com/office/drawing/2014/main" id="{07166B62-90E8-495A-B73E-5DEA824A1C26}"/>
              </a:ext>
            </a:extLst>
          </p:cNvPr>
          <p:cNvSpPr/>
          <p:nvPr/>
        </p:nvSpPr>
        <p:spPr>
          <a:xfrm rot="20579829">
            <a:off x="895544" y="4194554"/>
            <a:ext cx="308522" cy="1766097"/>
          </a:xfrm>
          <a:prstGeom prst="lightningBolt">
            <a:avLst/>
          </a:prstGeom>
          <a:solidFill>
            <a:srgbClr val="FFC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Lightning Bolt 147">
            <a:extLst>
              <a:ext uri="{FF2B5EF4-FFF2-40B4-BE49-F238E27FC236}">
                <a16:creationId xmlns:a16="http://schemas.microsoft.com/office/drawing/2014/main" id="{CB5C6B0C-CA74-4519-BC2A-9898C8DD80C0}"/>
              </a:ext>
            </a:extLst>
          </p:cNvPr>
          <p:cNvSpPr/>
          <p:nvPr/>
        </p:nvSpPr>
        <p:spPr>
          <a:xfrm rot="20177288" flipH="1">
            <a:off x="1282684" y="4196771"/>
            <a:ext cx="348438" cy="1766097"/>
          </a:xfrm>
          <a:prstGeom prst="lightningBolt">
            <a:avLst/>
          </a:prstGeom>
          <a:solidFill>
            <a:srgbClr val="FFC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1" name="Straight Connector 150">
            <a:extLst>
              <a:ext uri="{FF2B5EF4-FFF2-40B4-BE49-F238E27FC236}">
                <a16:creationId xmlns:a16="http://schemas.microsoft.com/office/drawing/2014/main" id="{384C5282-0A0E-4610-BAD2-C965AB8334F5}"/>
              </a:ext>
            </a:extLst>
          </p:cNvPr>
          <p:cNvCxnSpPr>
            <a:cxnSpLocks/>
          </p:cNvCxnSpPr>
          <p:nvPr/>
        </p:nvCxnSpPr>
        <p:spPr>
          <a:xfrm>
            <a:off x="6096000" y="1104900"/>
            <a:ext cx="0" cy="326217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9488BAD1-BD9A-437C-8BE5-B09E04DA0F39}"/>
              </a:ext>
            </a:extLst>
          </p:cNvPr>
          <p:cNvCxnSpPr>
            <a:cxnSpLocks/>
          </p:cNvCxnSpPr>
          <p:nvPr/>
        </p:nvCxnSpPr>
        <p:spPr>
          <a:xfrm>
            <a:off x="6096000" y="4381500"/>
            <a:ext cx="5153716" cy="1663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6C135EC8-B892-4112-8C64-7EFFF93FE341}"/>
              </a:ext>
            </a:extLst>
          </p:cNvPr>
          <p:cNvCxnSpPr>
            <a:cxnSpLocks/>
          </p:cNvCxnSpPr>
          <p:nvPr/>
        </p:nvCxnSpPr>
        <p:spPr>
          <a:xfrm>
            <a:off x="318190" y="1220691"/>
            <a:ext cx="5638819" cy="1039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87445F66-3809-4BB4-843D-AE70095E8DE4}"/>
              </a:ext>
            </a:extLst>
          </p:cNvPr>
          <p:cNvCxnSpPr>
            <a:cxnSpLocks/>
          </p:cNvCxnSpPr>
          <p:nvPr/>
        </p:nvCxnSpPr>
        <p:spPr>
          <a:xfrm>
            <a:off x="9090009" y="2004394"/>
            <a:ext cx="441755" cy="734341"/>
          </a:xfrm>
          <a:prstGeom prst="line">
            <a:avLst/>
          </a:prstGeom>
          <a:ln w="38100">
            <a:solidFill>
              <a:schemeClr val="accent1">
                <a:lumMod val="75000"/>
              </a:schemeClr>
            </a:solidFill>
          </a:ln>
          <a:effectLst>
            <a:glow rad="101600">
              <a:schemeClr val="accent5">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9602629A-7A66-4BD5-9848-25193B14FFA5}"/>
              </a:ext>
            </a:extLst>
          </p:cNvPr>
          <p:cNvCxnSpPr>
            <a:cxnSpLocks/>
          </p:cNvCxnSpPr>
          <p:nvPr/>
        </p:nvCxnSpPr>
        <p:spPr>
          <a:xfrm flipH="1">
            <a:off x="9538231" y="2741913"/>
            <a:ext cx="419927" cy="5654"/>
          </a:xfrm>
          <a:prstGeom prst="line">
            <a:avLst/>
          </a:prstGeom>
          <a:ln w="38100">
            <a:solidFill>
              <a:schemeClr val="accent1">
                <a:lumMod val="75000"/>
              </a:schemeClr>
            </a:solidFill>
          </a:ln>
          <a:effectLst>
            <a:glow rad="101600">
              <a:schemeClr val="accent5">
                <a:satMod val="175000"/>
                <a:alpha val="40000"/>
              </a:schemeClr>
            </a:glo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761454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1138D7-B48F-4B3F-BD3F-F7FCEDEFAFED}"/>
              </a:ext>
            </a:extLst>
          </p:cNvPr>
          <p:cNvSpPr>
            <a:spLocks noGrp="1"/>
          </p:cNvSpPr>
          <p:nvPr>
            <p:ph type="title"/>
          </p:nvPr>
        </p:nvSpPr>
        <p:spPr/>
        <p:txBody>
          <a:bodyPr/>
          <a:lstStyle/>
          <a:p>
            <a:endParaRPr lang="en-US" dirty="0"/>
          </a:p>
        </p:txBody>
      </p:sp>
      <p:sp>
        <p:nvSpPr>
          <p:cNvPr id="4" name="Slide Number Placeholder 3">
            <a:extLst>
              <a:ext uri="{FF2B5EF4-FFF2-40B4-BE49-F238E27FC236}">
                <a16:creationId xmlns:a16="http://schemas.microsoft.com/office/drawing/2014/main" id="{B8CD80EE-D1E3-4D7B-B383-66ABA9FED26F}"/>
              </a:ext>
            </a:extLst>
          </p:cNvPr>
          <p:cNvSpPr>
            <a:spLocks noGrp="1"/>
          </p:cNvSpPr>
          <p:nvPr>
            <p:ph type="sldNum" sz="quarter" idx="12"/>
          </p:nvPr>
        </p:nvSpPr>
        <p:spPr/>
        <p:txBody>
          <a:bodyPr/>
          <a:lstStyle/>
          <a:p>
            <a:fld id="{64A73B7B-B545-4723-8D44-5CC401310D8B}" type="slidenum">
              <a:rPr lang="en-US" smtClean="0"/>
              <a:t>37</a:t>
            </a:fld>
            <a:endParaRPr lang="en-US" dirty="0"/>
          </a:p>
        </p:txBody>
      </p:sp>
      <p:sp>
        <p:nvSpPr>
          <p:cNvPr id="5" name="Footer Placeholder 4">
            <a:extLst>
              <a:ext uri="{FF2B5EF4-FFF2-40B4-BE49-F238E27FC236}">
                <a16:creationId xmlns:a16="http://schemas.microsoft.com/office/drawing/2014/main" id="{ACC79C32-1B3A-46CF-B8C4-9FB4B4752858}"/>
              </a:ext>
            </a:extLst>
          </p:cNvPr>
          <p:cNvSpPr>
            <a:spLocks noGrp="1"/>
          </p:cNvSpPr>
          <p:nvPr>
            <p:ph type="ftr" sz="quarter" idx="11"/>
          </p:nvPr>
        </p:nvSpPr>
        <p:spPr/>
        <p:txBody>
          <a:bodyPr/>
          <a:lstStyle/>
          <a:p>
            <a:r>
              <a:rPr lang="en-US" u="sng" dirty="0">
                <a:solidFill>
                  <a:schemeClr val="bg1">
                    <a:lumMod val="75000"/>
                  </a:schemeClr>
                </a:solidFill>
              </a:rPr>
              <a:t>Telegram:</a:t>
            </a:r>
            <a:r>
              <a:rPr lang="en-US" dirty="0"/>
              <a:t> t.me/</a:t>
            </a:r>
            <a:r>
              <a:rPr lang="en-US" dirty="0" err="1"/>
              <a:t>DcInsiders</a:t>
            </a:r>
            <a:r>
              <a:rPr lang="en-US" dirty="0"/>
              <a:t>     </a:t>
            </a:r>
            <a:r>
              <a:rPr lang="en-US" u="sng" dirty="0">
                <a:solidFill>
                  <a:schemeClr val="bg1">
                    <a:lumMod val="85000"/>
                  </a:schemeClr>
                </a:solidFill>
              </a:rPr>
              <a:t>Website:</a:t>
            </a:r>
            <a:r>
              <a:rPr lang="en-US" dirty="0">
                <a:solidFill>
                  <a:schemeClr val="bg1">
                    <a:lumMod val="85000"/>
                  </a:schemeClr>
                </a:solidFill>
              </a:rPr>
              <a:t> </a:t>
            </a:r>
            <a:r>
              <a:rPr lang="en-US" dirty="0"/>
              <a:t>www.drivechain.info        </a:t>
            </a:r>
            <a:r>
              <a:rPr lang="en-US" u="sng" dirty="0">
                <a:solidFill>
                  <a:schemeClr val="bg1">
                    <a:lumMod val="75000"/>
                  </a:schemeClr>
                </a:solidFill>
              </a:rPr>
              <a:t>Paul’s Twitter:</a:t>
            </a:r>
            <a:r>
              <a:rPr lang="en-US" dirty="0">
                <a:solidFill>
                  <a:schemeClr val="bg1">
                    <a:lumMod val="75000"/>
                  </a:schemeClr>
                </a:solidFill>
              </a:rPr>
              <a:t> </a:t>
            </a:r>
            <a:r>
              <a:rPr lang="en-US" dirty="0"/>
              <a:t>@truthcoin</a:t>
            </a:r>
          </a:p>
        </p:txBody>
      </p:sp>
      <p:graphicFrame>
        <p:nvGraphicFramePr>
          <p:cNvPr id="3" name="Table 5">
            <a:extLst>
              <a:ext uri="{FF2B5EF4-FFF2-40B4-BE49-F238E27FC236}">
                <a16:creationId xmlns:a16="http://schemas.microsoft.com/office/drawing/2014/main" id="{61EB5030-AF0F-4132-807D-9FE5F5ADFBE4}"/>
              </a:ext>
            </a:extLst>
          </p:cNvPr>
          <p:cNvGraphicFramePr>
            <a:graphicFrameLocks noGrp="1"/>
          </p:cNvGraphicFramePr>
          <p:nvPr>
            <p:extLst>
              <p:ext uri="{D42A27DB-BD31-4B8C-83A1-F6EECF244321}">
                <p14:modId xmlns:p14="http://schemas.microsoft.com/office/powerpoint/2010/main" val="2637077510"/>
              </p:ext>
            </p:extLst>
          </p:nvPr>
        </p:nvGraphicFramePr>
        <p:xfrm>
          <a:off x="78992" y="0"/>
          <a:ext cx="12034016" cy="6888480"/>
        </p:xfrm>
        <a:graphic>
          <a:graphicData uri="http://schemas.openxmlformats.org/drawingml/2006/table">
            <a:tbl>
              <a:tblPr firstRow="1" bandRow="1">
                <a:tableStyleId>{073A0DAA-6AF3-43AB-8588-CEC1D06C72B9}</a:tableStyleId>
              </a:tblPr>
              <a:tblGrid>
                <a:gridCol w="6181454">
                  <a:extLst>
                    <a:ext uri="{9D8B030D-6E8A-4147-A177-3AD203B41FA5}">
                      <a16:colId xmlns:a16="http://schemas.microsoft.com/office/drawing/2014/main" val="2109762579"/>
                    </a:ext>
                  </a:extLst>
                </a:gridCol>
                <a:gridCol w="5852562">
                  <a:extLst>
                    <a:ext uri="{9D8B030D-6E8A-4147-A177-3AD203B41FA5}">
                      <a16:colId xmlns:a16="http://schemas.microsoft.com/office/drawing/2014/main" val="1542508702"/>
                    </a:ext>
                  </a:extLst>
                </a:gridCol>
              </a:tblGrid>
              <a:tr h="573919">
                <a:tc>
                  <a:txBody>
                    <a:bodyPr/>
                    <a:lstStyle/>
                    <a:p>
                      <a:pPr algn="ctr"/>
                      <a:r>
                        <a:rPr lang="en-US" b="0" dirty="0"/>
                        <a:t>(#1)   </a:t>
                      </a:r>
                      <a:r>
                        <a:rPr lang="en-US" b="1" u="sng" dirty="0"/>
                        <a:t>Miners-Can-Steal</a:t>
                      </a:r>
                      <a:r>
                        <a:rPr lang="en-US" dirty="0"/>
                        <a:t> </a:t>
                      </a:r>
                      <a:r>
                        <a:rPr lang="en-US" b="0" dirty="0"/>
                        <a:t>from Bip300 Scripts </a:t>
                      </a:r>
                      <a:br>
                        <a:rPr lang="en-US" b="0" dirty="0"/>
                      </a:br>
                      <a:r>
                        <a:rPr lang="en-US" b="0" dirty="0"/>
                        <a:t>(and this is bad)</a:t>
                      </a:r>
                    </a:p>
                  </a:txBody>
                  <a:tcPr/>
                </a:tc>
                <a:tc>
                  <a:txBody>
                    <a:bodyPr/>
                    <a:lstStyle/>
                    <a:p>
                      <a:pPr algn="ctr"/>
                      <a:r>
                        <a:rPr lang="en-US" b="0" dirty="0"/>
                        <a:t>(#2)  </a:t>
                      </a:r>
                      <a:r>
                        <a:rPr lang="en-US" dirty="0"/>
                        <a:t>Merged-Mining is a Side-Hustle</a:t>
                      </a:r>
                      <a:br>
                        <a:rPr lang="en-US" dirty="0"/>
                      </a:br>
                      <a:r>
                        <a:rPr lang="en-US" b="0" dirty="0"/>
                        <a:t>(and those are always bad)</a:t>
                      </a:r>
                    </a:p>
                  </a:txBody>
                  <a:tcPr/>
                </a:tc>
                <a:extLst>
                  <a:ext uri="{0D108BD9-81ED-4DB2-BD59-A6C34878D82A}">
                    <a16:rowId xmlns:a16="http://schemas.microsoft.com/office/drawing/2014/main" val="472120917"/>
                  </a:ext>
                </a:extLst>
              </a:tr>
              <a:tr h="57391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700" dirty="0"/>
                        <a:t>The free market allows entrepreneurs to go bankrupt – this is </a:t>
                      </a:r>
                      <a:r>
                        <a:rPr lang="en-US" sz="1700" b="1" u="sng" dirty="0"/>
                        <a:t>an essential part of creativity</a:t>
                      </a:r>
                      <a:r>
                        <a:rPr lang="en-US" sz="1700" dirty="0"/>
                        <a:t>. True: not every SC will succeed. But those few that do, will pay fees to miners and boost BTC’s appeal (since BTC can now easily do everything). The failures will serve as a warning to lazy or incompetent developers.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700" dirty="0"/>
                        <a:t>The fixed cost in question…</a:t>
                      </a:r>
                      <a:br>
                        <a:rPr lang="en-US" sz="1700" dirty="0"/>
                      </a:br>
                      <a:r>
                        <a:rPr lang="en-US" sz="1700" dirty="0"/>
                        <a:t>…is </a:t>
                      </a:r>
                      <a:r>
                        <a:rPr lang="en-US" sz="1700" b="1" u="sng" dirty="0"/>
                        <a:t>zero</a:t>
                      </a:r>
                      <a:r>
                        <a:rPr lang="en-US" sz="1700" dirty="0"/>
                        <a:t> under BMM.</a:t>
                      </a:r>
                      <a:br>
                        <a:rPr lang="en-US" sz="1700" dirty="0"/>
                      </a:br>
                      <a:r>
                        <a:rPr lang="en-US" sz="1700" dirty="0"/>
                        <a:t>…was already </a:t>
                      </a:r>
                      <a:r>
                        <a:rPr lang="en-US" sz="1700" b="1" u="sng" dirty="0"/>
                        <a:t>microscopic</a:t>
                      </a:r>
                      <a:r>
                        <a:rPr lang="en-US" sz="1700" dirty="0"/>
                        <a:t>, vs other miner fixed costs.</a:t>
                      </a:r>
                      <a:br>
                        <a:rPr lang="en-US" sz="1700" dirty="0"/>
                      </a:br>
                      <a:r>
                        <a:rPr lang="en-US" sz="1700" dirty="0"/>
                        <a:t>…</a:t>
                      </a:r>
                      <a:r>
                        <a:rPr lang="en-US" sz="1700" b="1" u="sng" dirty="0"/>
                        <a:t>must always be small</a:t>
                      </a:r>
                      <a:r>
                        <a:rPr lang="en-US" sz="1700" dirty="0"/>
                        <a:t> enough for non-mining nodes to exist (since their revenue is the smallest of all, $0.)</a:t>
                      </a:r>
                    </a:p>
                  </a:txBody>
                  <a:tcPr/>
                </a:tc>
                <a:extLst>
                  <a:ext uri="{0D108BD9-81ED-4DB2-BD59-A6C34878D82A}">
                    <a16:rowId xmlns:a16="http://schemas.microsoft.com/office/drawing/2014/main" val="1540252428"/>
                  </a:ext>
                </a:extLst>
              </a:tr>
              <a:tr h="573919">
                <a:tc>
                  <a:txBody>
                    <a:bodyPr/>
                    <a:lstStyle/>
                    <a:p>
                      <a:pPr algn="ctr"/>
                      <a:r>
                        <a:rPr lang="en-US" sz="1700" dirty="0"/>
                        <a:t>Bip300 has multiple safeguards in place to make “stealing” difficult. Stealing requires </a:t>
                      </a:r>
                      <a:r>
                        <a:rPr lang="en-US" sz="1700" b="1" u="sng" dirty="0"/>
                        <a:t>3-6 months</a:t>
                      </a:r>
                      <a:r>
                        <a:rPr lang="en-US" sz="1700" dirty="0"/>
                        <a:t> of openly dishonest mining activity. Humans can audit theft, by checking just 32 bytes.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700" dirty="0"/>
                        <a:t>Mining is a complex task involving many “sub-tasks” (getting cheap power / sourcing good ASICs / </a:t>
                      </a:r>
                      <a:r>
                        <a:rPr lang="en-US" sz="1700" dirty="0" err="1"/>
                        <a:t>etc</a:t>
                      </a:r>
                      <a:r>
                        <a:rPr lang="en-US" sz="1700" dirty="0"/>
                        <a:t>). Each has its own incentives, innovation, and fixed costs. </a:t>
                      </a:r>
                      <a:r>
                        <a:rPr lang="en-US" sz="1700" b="1" u="sng" dirty="0"/>
                        <a:t>No stopping those.</a:t>
                      </a:r>
                      <a:endParaRPr lang="en-US" sz="1700" b="1" i="1" u="sng" dirty="0"/>
                    </a:p>
                  </a:txBody>
                  <a:tcPr/>
                </a:tc>
                <a:extLst>
                  <a:ext uri="{0D108BD9-81ED-4DB2-BD59-A6C34878D82A}">
                    <a16:rowId xmlns:a16="http://schemas.microsoft.com/office/drawing/2014/main" val="8416718"/>
                  </a:ext>
                </a:extLst>
              </a:tr>
              <a:tr h="57391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700" dirty="0"/>
                        <a:t>Miners “can” </a:t>
                      </a:r>
                      <a:r>
                        <a:rPr lang="en-US" sz="1700" b="1" u="sng" dirty="0"/>
                        <a:t>steal from Lightning Network</a:t>
                      </a:r>
                      <a:r>
                        <a:rPr lang="en-US" sz="1700" b="1" u="none" dirty="0"/>
                        <a:t> </a:t>
                      </a:r>
                      <a:r>
                        <a:rPr lang="en-US" sz="1700" dirty="0"/>
                        <a:t>(by broadcasting old state + censoring Justice Txns), but this criterion is never held against LN. </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700" dirty="0"/>
                        <a:t>Bizarre implications: if </a:t>
                      </a:r>
                      <a:r>
                        <a:rPr lang="en-US" sz="1700" dirty="0" err="1"/>
                        <a:t>BitFury</a:t>
                      </a:r>
                      <a:r>
                        <a:rPr lang="en-US" sz="1700" dirty="0"/>
                        <a:t> sold t-shirts on the side, for profit, then </a:t>
                      </a:r>
                      <a:r>
                        <a:rPr lang="en-US" sz="1700" b="1" u="sng" dirty="0"/>
                        <a:t>t-shirts = bad for BTC</a:t>
                      </a:r>
                      <a:r>
                        <a:rPr lang="en-US" sz="1700" dirty="0"/>
                        <a:t>. If Saylor altruistically paid miners $0.10 per year, then MS = bad for Bitcoin.</a:t>
                      </a:r>
                    </a:p>
                  </a:txBody>
                  <a:tcPr/>
                </a:tc>
                <a:extLst>
                  <a:ext uri="{0D108BD9-81ED-4DB2-BD59-A6C34878D82A}">
                    <a16:rowId xmlns:a16="http://schemas.microsoft.com/office/drawing/2014/main" val="3048277986"/>
                  </a:ext>
                </a:extLst>
              </a:tr>
              <a:tr h="566057">
                <a:tc>
                  <a:txBody>
                    <a:bodyPr/>
                    <a:lstStyle/>
                    <a:p>
                      <a:pPr algn="ctr"/>
                      <a:r>
                        <a:rPr lang="en-US" sz="1700" dirty="0"/>
                        <a:t>The user is </a:t>
                      </a:r>
                      <a:r>
                        <a:rPr lang="en-US" sz="1700" b="1" u="sng" dirty="0"/>
                        <a:t>sovereign</a:t>
                      </a:r>
                      <a:r>
                        <a:rPr lang="en-US" sz="1700" dirty="0"/>
                        <a:t>. Users are </a:t>
                      </a:r>
                      <a:r>
                        <a:rPr lang="en-US" sz="1700" b="1" u="sng" dirty="0"/>
                        <a:t>allowed</a:t>
                      </a:r>
                      <a:r>
                        <a:rPr lang="en-US" sz="1700" dirty="0"/>
                        <a:t> to sell their BTC for USD; or use BTC to buy “bad” products (ie “drugs”). Or invest in Alts / scams. Bip300 allows users to spend BTC to a script.</a:t>
                      </a:r>
                    </a:p>
                  </a:txBody>
                  <a:tcPr/>
                </a:tc>
                <a:tc>
                  <a:txBody>
                    <a:bodyPr/>
                    <a:lstStyle/>
                    <a:p>
                      <a:pPr algn="ctr"/>
                      <a:r>
                        <a:rPr lang="en-US" sz="1700" dirty="0"/>
                        <a:t>MM is the opposite of bad – it is good and necessary. MM alone can </a:t>
                      </a:r>
                      <a:r>
                        <a:rPr lang="en-US" sz="1700" b="1" u="sng" dirty="0"/>
                        <a:t>boost BTC’s fee revenues by 10,000x </a:t>
                      </a:r>
                      <a:r>
                        <a:rPr lang="en-US" sz="1700" dirty="0"/>
                        <a:t>or more. Without MM, long run hashrate may be too low.</a:t>
                      </a:r>
                    </a:p>
                  </a:txBody>
                  <a:tcPr/>
                </a:tc>
                <a:extLst>
                  <a:ext uri="{0D108BD9-81ED-4DB2-BD59-A6C34878D82A}">
                    <a16:rowId xmlns:a16="http://schemas.microsoft.com/office/drawing/2014/main" val="3551327728"/>
                  </a:ext>
                </a:extLst>
              </a:tr>
              <a:tr h="56605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700" dirty="0"/>
                        <a:t>This supposed “flaw” is actually a pro, as it gives miners motive and opportunity to </a:t>
                      </a:r>
                      <a:r>
                        <a:rPr lang="en-US" sz="1700" b="1" u="sng" dirty="0"/>
                        <a:t>destroy “parasite sidechains” </a:t>
                      </a:r>
                      <a:r>
                        <a:rPr lang="en-US" sz="1700" dirty="0"/>
                        <a:t>(SC which antagonize other SCs). I am not aware of any other way of efficiently accomplishing this. And I believe it is prerequisite for high-quality smart contracts.</a:t>
                      </a:r>
                    </a:p>
                  </a:txBody>
                  <a:tcPr/>
                </a:tc>
                <a:tc>
                  <a:txBody>
                    <a:bodyPr/>
                    <a:lstStyle/>
                    <a:p>
                      <a:pPr algn="ctr"/>
                      <a:r>
                        <a:rPr lang="en-US" sz="1700" dirty="0"/>
                        <a:t>What is probably happening is that people are </a:t>
                      </a:r>
                      <a:r>
                        <a:rPr lang="en-US" sz="1700" b="1" u="sng" dirty="0"/>
                        <a:t>confusing node costs</a:t>
                      </a:r>
                      <a:r>
                        <a:rPr lang="en-US" sz="1700" b="0" u="none" dirty="0"/>
                        <a:t> with </a:t>
                      </a:r>
                      <a:r>
                        <a:rPr lang="en-US" sz="1700" b="1" u="sng" dirty="0"/>
                        <a:t>mining costs</a:t>
                      </a:r>
                      <a:r>
                        <a:rPr lang="en-US" sz="1700" b="0" u="none" dirty="0"/>
                        <a:t>. Node costs *must* be low, for decentralization. But mining costs have no such requirement. In fact, if we wanted mining costs to be low we could remove the upward difficulty adjustments.</a:t>
                      </a:r>
                      <a:endParaRPr lang="en-US" sz="1700" dirty="0"/>
                    </a:p>
                  </a:txBody>
                  <a:tcPr/>
                </a:tc>
                <a:extLst>
                  <a:ext uri="{0D108BD9-81ED-4DB2-BD59-A6C34878D82A}">
                    <a16:rowId xmlns:a16="http://schemas.microsoft.com/office/drawing/2014/main" val="3865906815"/>
                  </a:ext>
                </a:extLst>
              </a:tr>
              <a:tr h="56605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700" dirty="0"/>
                        <a:t>The </a:t>
                      </a:r>
                      <a:r>
                        <a:rPr lang="en-US" sz="1700" b="1" u="sng" dirty="0"/>
                        <a:t>whole point</a:t>
                      </a:r>
                      <a:r>
                        <a:rPr lang="en-US" sz="1700" dirty="0"/>
                        <a:t> of SCs is that Layer1 nodes ignore them. With federations, you trust a fixed committee of law-abiding people. With BIp300 you trust a decentralized P2P process. </a:t>
                      </a:r>
                      <a:endParaRPr lang="en-US" sz="1700" b="0" i="0" u="none" dirty="0"/>
                    </a:p>
                  </a:txBody>
                  <a:tcPr/>
                </a:tc>
                <a:tc>
                  <a:txBody>
                    <a:bodyPr/>
                    <a:lstStyle/>
                    <a:p>
                      <a:pPr algn="ctr"/>
                      <a:r>
                        <a:rPr lang="en-US" sz="1700" dirty="0"/>
                        <a:t>MM is </a:t>
                      </a:r>
                      <a:r>
                        <a:rPr lang="en-US" sz="1700" b="1" u="sng" dirty="0"/>
                        <a:t>already </a:t>
                      </a:r>
                      <a:r>
                        <a:rPr lang="en-US" sz="1700" b="1" u="sng" dirty="0" err="1"/>
                        <a:t>unblockable</a:t>
                      </a:r>
                      <a:r>
                        <a:rPr lang="en-US" sz="1700" dirty="0"/>
                        <a:t>. Satoshi invented MM in 2010,  and envisioned many independent MM chains. We have been MM since 2011, with no end in sight.</a:t>
                      </a:r>
                    </a:p>
                  </a:txBody>
                  <a:tcPr/>
                </a:tc>
                <a:extLst>
                  <a:ext uri="{0D108BD9-81ED-4DB2-BD59-A6C34878D82A}">
                    <a16:rowId xmlns:a16="http://schemas.microsoft.com/office/drawing/2014/main" val="1881240285"/>
                  </a:ext>
                </a:extLst>
              </a:tr>
            </a:tbl>
          </a:graphicData>
        </a:graphic>
      </p:graphicFrame>
    </p:spTree>
    <p:extLst>
      <p:ext uri="{BB962C8B-B14F-4D97-AF65-F5344CB8AC3E}">
        <p14:creationId xmlns:p14="http://schemas.microsoft.com/office/powerpoint/2010/main" val="234911408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1138D7-B48F-4B3F-BD3F-F7FCEDEFAFED}"/>
              </a:ext>
            </a:extLst>
          </p:cNvPr>
          <p:cNvSpPr>
            <a:spLocks noGrp="1"/>
          </p:cNvSpPr>
          <p:nvPr>
            <p:ph type="title"/>
          </p:nvPr>
        </p:nvSpPr>
        <p:spPr/>
        <p:txBody>
          <a:bodyPr/>
          <a:lstStyle/>
          <a:p>
            <a:endParaRPr lang="en-US" dirty="0"/>
          </a:p>
        </p:txBody>
      </p:sp>
      <p:sp>
        <p:nvSpPr>
          <p:cNvPr id="4" name="Slide Number Placeholder 3">
            <a:extLst>
              <a:ext uri="{FF2B5EF4-FFF2-40B4-BE49-F238E27FC236}">
                <a16:creationId xmlns:a16="http://schemas.microsoft.com/office/drawing/2014/main" id="{B8CD80EE-D1E3-4D7B-B383-66ABA9FED26F}"/>
              </a:ext>
            </a:extLst>
          </p:cNvPr>
          <p:cNvSpPr>
            <a:spLocks noGrp="1"/>
          </p:cNvSpPr>
          <p:nvPr>
            <p:ph type="sldNum" sz="quarter" idx="12"/>
          </p:nvPr>
        </p:nvSpPr>
        <p:spPr/>
        <p:txBody>
          <a:bodyPr/>
          <a:lstStyle/>
          <a:p>
            <a:fld id="{64A73B7B-B545-4723-8D44-5CC401310D8B}" type="slidenum">
              <a:rPr lang="en-US" smtClean="0"/>
              <a:t>38</a:t>
            </a:fld>
            <a:endParaRPr lang="en-US" dirty="0"/>
          </a:p>
        </p:txBody>
      </p:sp>
      <p:sp>
        <p:nvSpPr>
          <p:cNvPr id="5" name="Footer Placeholder 4">
            <a:extLst>
              <a:ext uri="{FF2B5EF4-FFF2-40B4-BE49-F238E27FC236}">
                <a16:creationId xmlns:a16="http://schemas.microsoft.com/office/drawing/2014/main" id="{ACC79C32-1B3A-46CF-B8C4-9FB4B4752858}"/>
              </a:ext>
            </a:extLst>
          </p:cNvPr>
          <p:cNvSpPr>
            <a:spLocks noGrp="1"/>
          </p:cNvSpPr>
          <p:nvPr>
            <p:ph type="ftr" sz="quarter" idx="11"/>
          </p:nvPr>
        </p:nvSpPr>
        <p:spPr/>
        <p:txBody>
          <a:bodyPr/>
          <a:lstStyle/>
          <a:p>
            <a:r>
              <a:rPr lang="en-US" u="sng" dirty="0">
                <a:solidFill>
                  <a:schemeClr val="bg1">
                    <a:lumMod val="75000"/>
                  </a:schemeClr>
                </a:solidFill>
              </a:rPr>
              <a:t>Telegram:</a:t>
            </a:r>
            <a:r>
              <a:rPr lang="en-US" dirty="0"/>
              <a:t> t.me/</a:t>
            </a:r>
            <a:r>
              <a:rPr lang="en-US" dirty="0" err="1"/>
              <a:t>DcInsiders</a:t>
            </a:r>
            <a:r>
              <a:rPr lang="en-US" dirty="0"/>
              <a:t>     </a:t>
            </a:r>
            <a:r>
              <a:rPr lang="en-US" u="sng" dirty="0">
                <a:solidFill>
                  <a:schemeClr val="bg1">
                    <a:lumMod val="85000"/>
                  </a:schemeClr>
                </a:solidFill>
              </a:rPr>
              <a:t>Website:</a:t>
            </a:r>
            <a:r>
              <a:rPr lang="en-US" dirty="0">
                <a:solidFill>
                  <a:schemeClr val="bg1">
                    <a:lumMod val="85000"/>
                  </a:schemeClr>
                </a:solidFill>
              </a:rPr>
              <a:t> </a:t>
            </a:r>
            <a:r>
              <a:rPr lang="en-US" dirty="0"/>
              <a:t>www.drivechain.info        </a:t>
            </a:r>
            <a:r>
              <a:rPr lang="en-US" u="sng" dirty="0">
                <a:solidFill>
                  <a:schemeClr val="bg1">
                    <a:lumMod val="75000"/>
                  </a:schemeClr>
                </a:solidFill>
              </a:rPr>
              <a:t>Paul’s Twitter:</a:t>
            </a:r>
            <a:r>
              <a:rPr lang="en-US" dirty="0">
                <a:solidFill>
                  <a:schemeClr val="bg1">
                    <a:lumMod val="75000"/>
                  </a:schemeClr>
                </a:solidFill>
              </a:rPr>
              <a:t> </a:t>
            </a:r>
            <a:r>
              <a:rPr lang="en-US" dirty="0"/>
              <a:t>@truthcoin</a:t>
            </a:r>
          </a:p>
        </p:txBody>
      </p:sp>
      <p:graphicFrame>
        <p:nvGraphicFramePr>
          <p:cNvPr id="3" name="Table 5">
            <a:extLst>
              <a:ext uri="{FF2B5EF4-FFF2-40B4-BE49-F238E27FC236}">
                <a16:creationId xmlns:a16="http://schemas.microsoft.com/office/drawing/2014/main" id="{61EB5030-AF0F-4132-807D-9FE5F5ADFBE4}"/>
              </a:ext>
            </a:extLst>
          </p:cNvPr>
          <p:cNvGraphicFramePr>
            <a:graphicFrameLocks noGrp="1"/>
          </p:cNvGraphicFramePr>
          <p:nvPr/>
        </p:nvGraphicFramePr>
        <p:xfrm>
          <a:off x="78992" y="0"/>
          <a:ext cx="12034016" cy="6888480"/>
        </p:xfrm>
        <a:graphic>
          <a:graphicData uri="http://schemas.openxmlformats.org/drawingml/2006/table">
            <a:tbl>
              <a:tblPr firstRow="1" bandRow="1">
                <a:tableStyleId>{073A0DAA-6AF3-43AB-8588-CEC1D06C72B9}</a:tableStyleId>
              </a:tblPr>
              <a:tblGrid>
                <a:gridCol w="6181454">
                  <a:extLst>
                    <a:ext uri="{9D8B030D-6E8A-4147-A177-3AD203B41FA5}">
                      <a16:colId xmlns:a16="http://schemas.microsoft.com/office/drawing/2014/main" val="2109762579"/>
                    </a:ext>
                  </a:extLst>
                </a:gridCol>
                <a:gridCol w="5852562">
                  <a:extLst>
                    <a:ext uri="{9D8B030D-6E8A-4147-A177-3AD203B41FA5}">
                      <a16:colId xmlns:a16="http://schemas.microsoft.com/office/drawing/2014/main" val="1542508702"/>
                    </a:ext>
                  </a:extLst>
                </a:gridCol>
              </a:tblGrid>
              <a:tr h="573919">
                <a:tc>
                  <a:txBody>
                    <a:bodyPr/>
                    <a:lstStyle/>
                    <a:p>
                      <a:pPr algn="ctr"/>
                      <a:r>
                        <a:rPr lang="en-US" b="0" dirty="0"/>
                        <a:t>(#1)   </a:t>
                      </a:r>
                      <a:r>
                        <a:rPr lang="en-US" b="1" u="sng" dirty="0"/>
                        <a:t>Miners-Can-Steal</a:t>
                      </a:r>
                      <a:r>
                        <a:rPr lang="en-US" dirty="0"/>
                        <a:t> </a:t>
                      </a:r>
                      <a:r>
                        <a:rPr lang="en-US" b="0" dirty="0"/>
                        <a:t>from Bip300 Scripts </a:t>
                      </a:r>
                      <a:br>
                        <a:rPr lang="en-US" b="0" dirty="0"/>
                      </a:br>
                      <a:r>
                        <a:rPr lang="en-US" b="0" dirty="0"/>
                        <a:t>(and this is bad)</a:t>
                      </a:r>
                    </a:p>
                  </a:txBody>
                  <a:tcPr/>
                </a:tc>
                <a:tc>
                  <a:txBody>
                    <a:bodyPr/>
                    <a:lstStyle/>
                    <a:p>
                      <a:pPr algn="ctr"/>
                      <a:r>
                        <a:rPr lang="en-US" b="0" dirty="0"/>
                        <a:t>(#2)  </a:t>
                      </a:r>
                      <a:r>
                        <a:rPr lang="en-US" dirty="0"/>
                        <a:t>Merged-Mining is a Side-Hustle</a:t>
                      </a:r>
                      <a:br>
                        <a:rPr lang="en-US" dirty="0"/>
                      </a:br>
                      <a:r>
                        <a:rPr lang="en-US" b="0" dirty="0"/>
                        <a:t>(and those are always bad)</a:t>
                      </a:r>
                    </a:p>
                  </a:txBody>
                  <a:tcPr/>
                </a:tc>
                <a:extLst>
                  <a:ext uri="{0D108BD9-81ED-4DB2-BD59-A6C34878D82A}">
                    <a16:rowId xmlns:a16="http://schemas.microsoft.com/office/drawing/2014/main" val="472120917"/>
                  </a:ext>
                </a:extLst>
              </a:tr>
              <a:tr h="57391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700" dirty="0"/>
                        <a:t>The free market allows entrepreneurs to go bankrupt – this is </a:t>
                      </a:r>
                      <a:r>
                        <a:rPr lang="en-US" sz="1700" b="1" u="sng" dirty="0"/>
                        <a:t>an essential part of creativity</a:t>
                      </a:r>
                      <a:r>
                        <a:rPr lang="en-US" sz="1700" dirty="0"/>
                        <a:t>. True: not every SC will succeed. But those few that do, will pay fees to miners and boost BTC’s appeal (since BTC can now easily do everything). The failures will serve as a warning to lazy or incompetent developers.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700" dirty="0"/>
                        <a:t>The fixed cost in question…</a:t>
                      </a:r>
                      <a:br>
                        <a:rPr lang="en-US" sz="1700" dirty="0"/>
                      </a:br>
                      <a:r>
                        <a:rPr lang="en-US" sz="1700" dirty="0"/>
                        <a:t>…is </a:t>
                      </a:r>
                      <a:r>
                        <a:rPr lang="en-US" sz="1700" b="1" u="sng" dirty="0"/>
                        <a:t>zero</a:t>
                      </a:r>
                      <a:r>
                        <a:rPr lang="en-US" sz="1700" dirty="0"/>
                        <a:t> under BMM.</a:t>
                      </a:r>
                      <a:br>
                        <a:rPr lang="en-US" sz="1700" dirty="0"/>
                      </a:br>
                      <a:r>
                        <a:rPr lang="en-US" sz="1700" dirty="0"/>
                        <a:t>…was already </a:t>
                      </a:r>
                      <a:r>
                        <a:rPr lang="en-US" sz="1700" b="1" u="sng" dirty="0"/>
                        <a:t>microscopic</a:t>
                      </a:r>
                      <a:r>
                        <a:rPr lang="en-US" sz="1700" dirty="0"/>
                        <a:t>, vs other miner fixed costs.</a:t>
                      </a:r>
                      <a:br>
                        <a:rPr lang="en-US" sz="1700" dirty="0"/>
                      </a:br>
                      <a:r>
                        <a:rPr lang="en-US" sz="1700" dirty="0"/>
                        <a:t>…</a:t>
                      </a:r>
                      <a:r>
                        <a:rPr lang="en-US" sz="1700" b="1" u="sng" dirty="0"/>
                        <a:t>must always be small</a:t>
                      </a:r>
                      <a:r>
                        <a:rPr lang="en-US" sz="1700" dirty="0"/>
                        <a:t> enough for non-mining nodes to exist (since their revenue is the smallest of all, $0.)</a:t>
                      </a:r>
                    </a:p>
                  </a:txBody>
                  <a:tcPr/>
                </a:tc>
                <a:extLst>
                  <a:ext uri="{0D108BD9-81ED-4DB2-BD59-A6C34878D82A}">
                    <a16:rowId xmlns:a16="http://schemas.microsoft.com/office/drawing/2014/main" val="1540252428"/>
                  </a:ext>
                </a:extLst>
              </a:tr>
              <a:tr h="573919">
                <a:tc>
                  <a:txBody>
                    <a:bodyPr/>
                    <a:lstStyle/>
                    <a:p>
                      <a:pPr algn="ctr"/>
                      <a:r>
                        <a:rPr lang="en-US" sz="1700" dirty="0"/>
                        <a:t>Bip300 has multiple safeguards in place to make “stealing” difficult. Stealing requires </a:t>
                      </a:r>
                      <a:r>
                        <a:rPr lang="en-US" sz="1700" b="1" u="sng" dirty="0"/>
                        <a:t>3-6 months</a:t>
                      </a:r>
                      <a:r>
                        <a:rPr lang="en-US" sz="1700" dirty="0"/>
                        <a:t> of openly dishonest mining activity. Humans can audit theft, by checking just 32 bytes.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700" dirty="0"/>
                        <a:t>Mining is a complex task involving many “sub-tasks” (getting cheap power / sourcing good ASICs / </a:t>
                      </a:r>
                      <a:r>
                        <a:rPr lang="en-US" sz="1700" dirty="0" err="1"/>
                        <a:t>etc</a:t>
                      </a:r>
                      <a:r>
                        <a:rPr lang="en-US" sz="1700" dirty="0"/>
                        <a:t>). Each has its own incentives, innovation, and fixed costs. </a:t>
                      </a:r>
                      <a:r>
                        <a:rPr lang="en-US" sz="1700" b="1" u="sng" dirty="0"/>
                        <a:t>No stopping those.</a:t>
                      </a:r>
                      <a:endParaRPr lang="en-US" sz="1700" b="1" i="1" u="sng" dirty="0"/>
                    </a:p>
                  </a:txBody>
                  <a:tcPr/>
                </a:tc>
                <a:extLst>
                  <a:ext uri="{0D108BD9-81ED-4DB2-BD59-A6C34878D82A}">
                    <a16:rowId xmlns:a16="http://schemas.microsoft.com/office/drawing/2014/main" val="8416718"/>
                  </a:ext>
                </a:extLst>
              </a:tr>
              <a:tr h="57391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700" dirty="0"/>
                        <a:t>Miners “can” </a:t>
                      </a:r>
                      <a:r>
                        <a:rPr lang="en-US" sz="1700" b="1" u="sng" dirty="0"/>
                        <a:t>steal from Lightning Network</a:t>
                      </a:r>
                      <a:r>
                        <a:rPr lang="en-US" sz="1700" b="1" u="none" dirty="0"/>
                        <a:t> </a:t>
                      </a:r>
                      <a:r>
                        <a:rPr lang="en-US" sz="1700" dirty="0"/>
                        <a:t>(by broadcasting old state + censoring Justice Txns), but this criterion is never held against LN. </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700" dirty="0"/>
                        <a:t>Bizarre implications: if </a:t>
                      </a:r>
                      <a:r>
                        <a:rPr lang="en-US" sz="1700" dirty="0" err="1"/>
                        <a:t>BitFury</a:t>
                      </a:r>
                      <a:r>
                        <a:rPr lang="en-US" sz="1700" dirty="0"/>
                        <a:t> sold t-shirts on the side, for profit, then </a:t>
                      </a:r>
                      <a:r>
                        <a:rPr lang="en-US" sz="1700" b="1" u="sng" dirty="0"/>
                        <a:t>t-shirts = bad for BTC</a:t>
                      </a:r>
                      <a:r>
                        <a:rPr lang="en-US" sz="1700" dirty="0"/>
                        <a:t>. If Saylor altruistically paid miners $0.10 per year, then MS = bad for Bitcoin.</a:t>
                      </a:r>
                    </a:p>
                  </a:txBody>
                  <a:tcPr/>
                </a:tc>
                <a:extLst>
                  <a:ext uri="{0D108BD9-81ED-4DB2-BD59-A6C34878D82A}">
                    <a16:rowId xmlns:a16="http://schemas.microsoft.com/office/drawing/2014/main" val="3048277986"/>
                  </a:ext>
                </a:extLst>
              </a:tr>
              <a:tr h="566057">
                <a:tc>
                  <a:txBody>
                    <a:bodyPr/>
                    <a:lstStyle/>
                    <a:p>
                      <a:pPr algn="ctr"/>
                      <a:r>
                        <a:rPr lang="en-US" sz="1700" dirty="0"/>
                        <a:t>The user is </a:t>
                      </a:r>
                      <a:r>
                        <a:rPr lang="en-US" sz="1700" b="1" u="sng" dirty="0"/>
                        <a:t>sovereign</a:t>
                      </a:r>
                      <a:r>
                        <a:rPr lang="en-US" sz="1700" dirty="0"/>
                        <a:t>. Users are </a:t>
                      </a:r>
                      <a:r>
                        <a:rPr lang="en-US" sz="1700" b="1" u="sng" dirty="0"/>
                        <a:t>allowed</a:t>
                      </a:r>
                      <a:r>
                        <a:rPr lang="en-US" sz="1700" dirty="0"/>
                        <a:t> to sell their BTC for USD; or use BTC to buy “bad” products (ie “drugs”). Or invest in Alts / scams. Bip300 allows users to spend BTC to a script.</a:t>
                      </a:r>
                    </a:p>
                  </a:txBody>
                  <a:tcPr/>
                </a:tc>
                <a:tc>
                  <a:txBody>
                    <a:bodyPr/>
                    <a:lstStyle/>
                    <a:p>
                      <a:pPr algn="ctr"/>
                      <a:r>
                        <a:rPr lang="en-US" sz="1700" dirty="0"/>
                        <a:t>MM is the opposite of bad – it is good and necessary. MM alone can </a:t>
                      </a:r>
                      <a:r>
                        <a:rPr lang="en-US" sz="1700" b="1" u="sng" dirty="0"/>
                        <a:t>boost BTC’s fee revenues by 10,000x </a:t>
                      </a:r>
                      <a:r>
                        <a:rPr lang="en-US" sz="1700" dirty="0"/>
                        <a:t>or more. Without MM, long run hashrate may be too low.</a:t>
                      </a:r>
                    </a:p>
                  </a:txBody>
                  <a:tcPr/>
                </a:tc>
                <a:extLst>
                  <a:ext uri="{0D108BD9-81ED-4DB2-BD59-A6C34878D82A}">
                    <a16:rowId xmlns:a16="http://schemas.microsoft.com/office/drawing/2014/main" val="3551327728"/>
                  </a:ext>
                </a:extLst>
              </a:tr>
              <a:tr h="56605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700" dirty="0"/>
                        <a:t>This supposed “flaw” is actually a pro, as it gives miners motive and opportunity to </a:t>
                      </a:r>
                      <a:r>
                        <a:rPr lang="en-US" sz="1700" b="1" u="sng" dirty="0"/>
                        <a:t>destroy “parasite sidechains” </a:t>
                      </a:r>
                      <a:r>
                        <a:rPr lang="en-US" sz="1700" dirty="0"/>
                        <a:t>(SC which antagonize other SCs). I am not aware of any other way of efficiently accomplishing this. And I believe it is prerequisite for high-quality smart contracts.</a:t>
                      </a:r>
                    </a:p>
                  </a:txBody>
                  <a:tcPr/>
                </a:tc>
                <a:tc>
                  <a:txBody>
                    <a:bodyPr/>
                    <a:lstStyle/>
                    <a:p>
                      <a:pPr algn="ctr"/>
                      <a:r>
                        <a:rPr lang="en-US" sz="1700" dirty="0"/>
                        <a:t>What is probably happening is that people are </a:t>
                      </a:r>
                      <a:r>
                        <a:rPr lang="en-US" sz="1700" b="1" u="sng" dirty="0"/>
                        <a:t>confusing node costs</a:t>
                      </a:r>
                      <a:r>
                        <a:rPr lang="en-US" sz="1700" b="0" u="none" dirty="0"/>
                        <a:t> with </a:t>
                      </a:r>
                      <a:r>
                        <a:rPr lang="en-US" sz="1700" b="1" u="sng" dirty="0"/>
                        <a:t>mining costs</a:t>
                      </a:r>
                      <a:r>
                        <a:rPr lang="en-US" sz="1700" b="0" u="none" dirty="0"/>
                        <a:t>. Node costs *must* be low, for decentralization. But mining costs have no such requirement. In fact, if we wanted mining costs to be low we could remove the upward difficulty adjustments.</a:t>
                      </a:r>
                      <a:endParaRPr lang="en-US" sz="1700" dirty="0"/>
                    </a:p>
                  </a:txBody>
                  <a:tcPr/>
                </a:tc>
                <a:extLst>
                  <a:ext uri="{0D108BD9-81ED-4DB2-BD59-A6C34878D82A}">
                    <a16:rowId xmlns:a16="http://schemas.microsoft.com/office/drawing/2014/main" val="3865906815"/>
                  </a:ext>
                </a:extLst>
              </a:tr>
              <a:tr h="56605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700" dirty="0"/>
                        <a:t>The </a:t>
                      </a:r>
                      <a:r>
                        <a:rPr lang="en-US" sz="1700" b="1" u="sng" dirty="0"/>
                        <a:t>whole point</a:t>
                      </a:r>
                      <a:r>
                        <a:rPr lang="en-US" sz="1700" dirty="0"/>
                        <a:t> of SCs is that Layer1 nodes ignore them. With federations, you trust a fixed committee of law-abiding people. With BIp300 you trust a decentralized P2P process. </a:t>
                      </a:r>
                      <a:endParaRPr lang="en-US" sz="1700" b="0" i="0" u="none" dirty="0"/>
                    </a:p>
                  </a:txBody>
                  <a:tcPr/>
                </a:tc>
                <a:tc>
                  <a:txBody>
                    <a:bodyPr/>
                    <a:lstStyle/>
                    <a:p>
                      <a:pPr algn="ctr"/>
                      <a:r>
                        <a:rPr lang="en-US" sz="1700" dirty="0"/>
                        <a:t>MM is </a:t>
                      </a:r>
                      <a:r>
                        <a:rPr lang="en-US" sz="1700" b="1" u="sng" dirty="0"/>
                        <a:t>already </a:t>
                      </a:r>
                      <a:r>
                        <a:rPr lang="en-US" sz="1700" b="1" u="sng" dirty="0" err="1"/>
                        <a:t>unblockable</a:t>
                      </a:r>
                      <a:r>
                        <a:rPr lang="en-US" sz="1700" dirty="0"/>
                        <a:t>. Satoshi invented MM in 2010,  and envisioned many independent MM chains. We have been MM since 2011, with no end in sight.</a:t>
                      </a:r>
                    </a:p>
                  </a:txBody>
                  <a:tcPr/>
                </a:tc>
                <a:extLst>
                  <a:ext uri="{0D108BD9-81ED-4DB2-BD59-A6C34878D82A}">
                    <a16:rowId xmlns:a16="http://schemas.microsoft.com/office/drawing/2014/main" val="1881240285"/>
                  </a:ext>
                </a:extLst>
              </a:tr>
            </a:tbl>
          </a:graphicData>
        </a:graphic>
      </p:graphicFrame>
      <p:sp>
        <p:nvSpPr>
          <p:cNvPr id="6" name="Rectangle 5">
            <a:extLst>
              <a:ext uri="{FF2B5EF4-FFF2-40B4-BE49-F238E27FC236}">
                <a16:creationId xmlns:a16="http://schemas.microsoft.com/office/drawing/2014/main" id="{F8E4D4E2-6F06-464F-AC78-DEE36233E542}"/>
              </a:ext>
            </a:extLst>
          </p:cNvPr>
          <p:cNvSpPr/>
          <p:nvPr/>
        </p:nvSpPr>
        <p:spPr>
          <a:xfrm>
            <a:off x="-165100" y="1879600"/>
            <a:ext cx="6362700" cy="198120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t>
            </a:r>
          </a:p>
        </p:txBody>
      </p:sp>
    </p:spTree>
    <p:extLst>
      <p:ext uri="{BB962C8B-B14F-4D97-AF65-F5344CB8AC3E}">
        <p14:creationId xmlns:p14="http://schemas.microsoft.com/office/powerpoint/2010/main" val="408017555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1138D7-B48F-4B3F-BD3F-F7FCEDEFAFED}"/>
              </a:ext>
            </a:extLst>
          </p:cNvPr>
          <p:cNvSpPr>
            <a:spLocks noGrp="1"/>
          </p:cNvSpPr>
          <p:nvPr>
            <p:ph type="title"/>
          </p:nvPr>
        </p:nvSpPr>
        <p:spPr/>
        <p:txBody>
          <a:bodyPr/>
          <a:lstStyle/>
          <a:p>
            <a:endParaRPr lang="en-US" dirty="0"/>
          </a:p>
        </p:txBody>
      </p:sp>
      <p:sp>
        <p:nvSpPr>
          <p:cNvPr id="4" name="Slide Number Placeholder 3">
            <a:extLst>
              <a:ext uri="{FF2B5EF4-FFF2-40B4-BE49-F238E27FC236}">
                <a16:creationId xmlns:a16="http://schemas.microsoft.com/office/drawing/2014/main" id="{B8CD80EE-D1E3-4D7B-B383-66ABA9FED26F}"/>
              </a:ext>
            </a:extLst>
          </p:cNvPr>
          <p:cNvSpPr>
            <a:spLocks noGrp="1"/>
          </p:cNvSpPr>
          <p:nvPr>
            <p:ph type="sldNum" sz="quarter" idx="12"/>
          </p:nvPr>
        </p:nvSpPr>
        <p:spPr/>
        <p:txBody>
          <a:bodyPr/>
          <a:lstStyle/>
          <a:p>
            <a:fld id="{64A73B7B-B545-4723-8D44-5CC401310D8B}" type="slidenum">
              <a:rPr lang="en-US" smtClean="0"/>
              <a:t>39</a:t>
            </a:fld>
            <a:endParaRPr lang="en-US" dirty="0"/>
          </a:p>
        </p:txBody>
      </p:sp>
      <p:sp>
        <p:nvSpPr>
          <p:cNvPr id="5" name="Footer Placeholder 4">
            <a:extLst>
              <a:ext uri="{FF2B5EF4-FFF2-40B4-BE49-F238E27FC236}">
                <a16:creationId xmlns:a16="http://schemas.microsoft.com/office/drawing/2014/main" id="{ACC79C32-1B3A-46CF-B8C4-9FB4B4752858}"/>
              </a:ext>
            </a:extLst>
          </p:cNvPr>
          <p:cNvSpPr>
            <a:spLocks noGrp="1"/>
          </p:cNvSpPr>
          <p:nvPr>
            <p:ph type="ftr" sz="quarter" idx="11"/>
          </p:nvPr>
        </p:nvSpPr>
        <p:spPr/>
        <p:txBody>
          <a:bodyPr/>
          <a:lstStyle/>
          <a:p>
            <a:r>
              <a:rPr lang="en-US" u="sng" dirty="0">
                <a:solidFill>
                  <a:schemeClr val="bg1">
                    <a:lumMod val="75000"/>
                  </a:schemeClr>
                </a:solidFill>
              </a:rPr>
              <a:t>Telegram:</a:t>
            </a:r>
            <a:r>
              <a:rPr lang="en-US" dirty="0"/>
              <a:t> t.me/</a:t>
            </a:r>
            <a:r>
              <a:rPr lang="en-US" dirty="0" err="1"/>
              <a:t>DcInsiders</a:t>
            </a:r>
            <a:r>
              <a:rPr lang="en-US" dirty="0"/>
              <a:t>     </a:t>
            </a:r>
            <a:r>
              <a:rPr lang="en-US" u="sng" dirty="0">
                <a:solidFill>
                  <a:schemeClr val="bg1">
                    <a:lumMod val="85000"/>
                  </a:schemeClr>
                </a:solidFill>
              </a:rPr>
              <a:t>Website:</a:t>
            </a:r>
            <a:r>
              <a:rPr lang="en-US" dirty="0">
                <a:solidFill>
                  <a:schemeClr val="bg1">
                    <a:lumMod val="85000"/>
                  </a:schemeClr>
                </a:solidFill>
              </a:rPr>
              <a:t> </a:t>
            </a:r>
            <a:r>
              <a:rPr lang="en-US" dirty="0"/>
              <a:t>www.drivechain.info        </a:t>
            </a:r>
            <a:r>
              <a:rPr lang="en-US" u="sng" dirty="0">
                <a:solidFill>
                  <a:schemeClr val="bg1">
                    <a:lumMod val="75000"/>
                  </a:schemeClr>
                </a:solidFill>
              </a:rPr>
              <a:t>Paul’s Twitter:</a:t>
            </a:r>
            <a:r>
              <a:rPr lang="en-US" dirty="0">
                <a:solidFill>
                  <a:schemeClr val="bg1">
                    <a:lumMod val="75000"/>
                  </a:schemeClr>
                </a:solidFill>
              </a:rPr>
              <a:t> </a:t>
            </a:r>
            <a:r>
              <a:rPr lang="en-US" dirty="0"/>
              <a:t>@truthcoin</a:t>
            </a:r>
          </a:p>
        </p:txBody>
      </p:sp>
      <p:graphicFrame>
        <p:nvGraphicFramePr>
          <p:cNvPr id="3" name="Table 5">
            <a:extLst>
              <a:ext uri="{FF2B5EF4-FFF2-40B4-BE49-F238E27FC236}">
                <a16:creationId xmlns:a16="http://schemas.microsoft.com/office/drawing/2014/main" id="{61EB5030-AF0F-4132-807D-9FE5F5ADFBE4}"/>
              </a:ext>
            </a:extLst>
          </p:cNvPr>
          <p:cNvGraphicFramePr>
            <a:graphicFrameLocks noGrp="1"/>
          </p:cNvGraphicFramePr>
          <p:nvPr/>
        </p:nvGraphicFramePr>
        <p:xfrm>
          <a:off x="78992" y="0"/>
          <a:ext cx="12034016" cy="6888480"/>
        </p:xfrm>
        <a:graphic>
          <a:graphicData uri="http://schemas.openxmlformats.org/drawingml/2006/table">
            <a:tbl>
              <a:tblPr firstRow="1" bandRow="1">
                <a:tableStyleId>{073A0DAA-6AF3-43AB-8588-CEC1D06C72B9}</a:tableStyleId>
              </a:tblPr>
              <a:tblGrid>
                <a:gridCol w="6181454">
                  <a:extLst>
                    <a:ext uri="{9D8B030D-6E8A-4147-A177-3AD203B41FA5}">
                      <a16:colId xmlns:a16="http://schemas.microsoft.com/office/drawing/2014/main" val="2109762579"/>
                    </a:ext>
                  </a:extLst>
                </a:gridCol>
                <a:gridCol w="5852562">
                  <a:extLst>
                    <a:ext uri="{9D8B030D-6E8A-4147-A177-3AD203B41FA5}">
                      <a16:colId xmlns:a16="http://schemas.microsoft.com/office/drawing/2014/main" val="1542508702"/>
                    </a:ext>
                  </a:extLst>
                </a:gridCol>
              </a:tblGrid>
              <a:tr h="573919">
                <a:tc>
                  <a:txBody>
                    <a:bodyPr/>
                    <a:lstStyle/>
                    <a:p>
                      <a:pPr algn="ctr"/>
                      <a:r>
                        <a:rPr lang="en-US" b="0" dirty="0"/>
                        <a:t>(#1)   </a:t>
                      </a:r>
                      <a:r>
                        <a:rPr lang="en-US" b="1" u="sng" dirty="0"/>
                        <a:t>Miners-Can-Steal</a:t>
                      </a:r>
                      <a:r>
                        <a:rPr lang="en-US" dirty="0"/>
                        <a:t> </a:t>
                      </a:r>
                      <a:r>
                        <a:rPr lang="en-US" b="0" dirty="0"/>
                        <a:t>from Bip300 Scripts </a:t>
                      </a:r>
                      <a:br>
                        <a:rPr lang="en-US" b="0" dirty="0"/>
                      </a:br>
                      <a:r>
                        <a:rPr lang="en-US" b="0" dirty="0"/>
                        <a:t>(and this is bad)</a:t>
                      </a:r>
                    </a:p>
                  </a:txBody>
                  <a:tcPr/>
                </a:tc>
                <a:tc>
                  <a:txBody>
                    <a:bodyPr/>
                    <a:lstStyle/>
                    <a:p>
                      <a:pPr algn="ctr"/>
                      <a:r>
                        <a:rPr lang="en-US" b="0" dirty="0"/>
                        <a:t>(#2)  </a:t>
                      </a:r>
                      <a:r>
                        <a:rPr lang="en-US" dirty="0"/>
                        <a:t>Merged-Mining is a Side-Hustle</a:t>
                      </a:r>
                      <a:br>
                        <a:rPr lang="en-US" dirty="0"/>
                      </a:br>
                      <a:r>
                        <a:rPr lang="en-US" b="0" dirty="0"/>
                        <a:t>(and those are always bad)</a:t>
                      </a:r>
                    </a:p>
                  </a:txBody>
                  <a:tcPr/>
                </a:tc>
                <a:extLst>
                  <a:ext uri="{0D108BD9-81ED-4DB2-BD59-A6C34878D82A}">
                    <a16:rowId xmlns:a16="http://schemas.microsoft.com/office/drawing/2014/main" val="472120917"/>
                  </a:ext>
                </a:extLst>
              </a:tr>
              <a:tr h="57391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700" dirty="0"/>
                        <a:t>The free market allows entrepreneurs to go bankrupt – this is </a:t>
                      </a:r>
                      <a:r>
                        <a:rPr lang="en-US" sz="1700" b="1" u="sng" dirty="0"/>
                        <a:t>an essential part of creativity</a:t>
                      </a:r>
                      <a:r>
                        <a:rPr lang="en-US" sz="1700" dirty="0"/>
                        <a:t>. True: not every SC will succeed. But those few that do, will pay fees to miners and boost BTC’s appeal (since BTC can now easily do everything). The failures will serve as a warning to lazy or incompetent developers.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700" dirty="0"/>
                        <a:t>The fixed cost in question…</a:t>
                      </a:r>
                      <a:br>
                        <a:rPr lang="en-US" sz="1700" dirty="0"/>
                      </a:br>
                      <a:r>
                        <a:rPr lang="en-US" sz="1700" dirty="0"/>
                        <a:t>…is </a:t>
                      </a:r>
                      <a:r>
                        <a:rPr lang="en-US" sz="1700" b="1" u="sng" dirty="0"/>
                        <a:t>zero</a:t>
                      </a:r>
                      <a:r>
                        <a:rPr lang="en-US" sz="1700" dirty="0"/>
                        <a:t> under BMM.</a:t>
                      </a:r>
                      <a:br>
                        <a:rPr lang="en-US" sz="1700" dirty="0"/>
                      </a:br>
                      <a:r>
                        <a:rPr lang="en-US" sz="1700" dirty="0"/>
                        <a:t>…was already </a:t>
                      </a:r>
                      <a:r>
                        <a:rPr lang="en-US" sz="1700" b="1" u="sng" dirty="0"/>
                        <a:t>microscopic</a:t>
                      </a:r>
                      <a:r>
                        <a:rPr lang="en-US" sz="1700" dirty="0"/>
                        <a:t>, vs other miner fixed costs.</a:t>
                      </a:r>
                      <a:br>
                        <a:rPr lang="en-US" sz="1700" dirty="0"/>
                      </a:br>
                      <a:r>
                        <a:rPr lang="en-US" sz="1700" dirty="0"/>
                        <a:t>…</a:t>
                      </a:r>
                      <a:r>
                        <a:rPr lang="en-US" sz="1700" b="1" u="sng" dirty="0"/>
                        <a:t>must always be small</a:t>
                      </a:r>
                      <a:r>
                        <a:rPr lang="en-US" sz="1700" dirty="0"/>
                        <a:t> enough for non-mining nodes to exist (since their revenue is the smallest of all, $0.)</a:t>
                      </a:r>
                    </a:p>
                  </a:txBody>
                  <a:tcPr/>
                </a:tc>
                <a:extLst>
                  <a:ext uri="{0D108BD9-81ED-4DB2-BD59-A6C34878D82A}">
                    <a16:rowId xmlns:a16="http://schemas.microsoft.com/office/drawing/2014/main" val="1540252428"/>
                  </a:ext>
                </a:extLst>
              </a:tr>
              <a:tr h="573919">
                <a:tc>
                  <a:txBody>
                    <a:bodyPr/>
                    <a:lstStyle/>
                    <a:p>
                      <a:pPr algn="ctr"/>
                      <a:r>
                        <a:rPr lang="en-US" sz="1700" dirty="0"/>
                        <a:t>Bip300 has multiple safeguards in place to make “stealing” difficult. Stealing requires </a:t>
                      </a:r>
                      <a:r>
                        <a:rPr lang="en-US" sz="1700" b="1" u="sng" dirty="0"/>
                        <a:t>3-6 months</a:t>
                      </a:r>
                      <a:r>
                        <a:rPr lang="en-US" sz="1700" dirty="0"/>
                        <a:t> of openly dishonest mining activity. Humans can audit theft, by checking just 32 bytes.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700" dirty="0"/>
                        <a:t>Mining is a complex task involving many “sub-tasks” (getting cheap power / sourcing good ASICs / </a:t>
                      </a:r>
                      <a:r>
                        <a:rPr lang="en-US" sz="1700" dirty="0" err="1"/>
                        <a:t>etc</a:t>
                      </a:r>
                      <a:r>
                        <a:rPr lang="en-US" sz="1700" dirty="0"/>
                        <a:t>). Each has its own incentives, innovation, and fixed costs. </a:t>
                      </a:r>
                      <a:r>
                        <a:rPr lang="en-US" sz="1700" b="1" u="sng" dirty="0"/>
                        <a:t>No stopping those.</a:t>
                      </a:r>
                      <a:endParaRPr lang="en-US" sz="1700" b="1" i="1" u="sng" dirty="0"/>
                    </a:p>
                  </a:txBody>
                  <a:tcPr/>
                </a:tc>
                <a:extLst>
                  <a:ext uri="{0D108BD9-81ED-4DB2-BD59-A6C34878D82A}">
                    <a16:rowId xmlns:a16="http://schemas.microsoft.com/office/drawing/2014/main" val="8416718"/>
                  </a:ext>
                </a:extLst>
              </a:tr>
              <a:tr h="57391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700" dirty="0"/>
                        <a:t>Miners “can” </a:t>
                      </a:r>
                      <a:r>
                        <a:rPr lang="en-US" sz="1700" b="1" u="sng" dirty="0"/>
                        <a:t>steal from Lightning Network</a:t>
                      </a:r>
                      <a:r>
                        <a:rPr lang="en-US" sz="1700" b="1" u="none" dirty="0"/>
                        <a:t> </a:t>
                      </a:r>
                      <a:r>
                        <a:rPr lang="en-US" sz="1700" dirty="0"/>
                        <a:t>(by broadcasting old state + censoring Justice Txns), but this criterion is never held against LN. </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700" dirty="0"/>
                        <a:t>Bizarre implications: if </a:t>
                      </a:r>
                      <a:r>
                        <a:rPr lang="en-US" sz="1700" dirty="0" err="1"/>
                        <a:t>BitFury</a:t>
                      </a:r>
                      <a:r>
                        <a:rPr lang="en-US" sz="1700" dirty="0"/>
                        <a:t> sold t-shirts on the side, for profit, then </a:t>
                      </a:r>
                      <a:r>
                        <a:rPr lang="en-US" sz="1700" b="1" u="sng" dirty="0"/>
                        <a:t>t-shirts = bad for BTC</a:t>
                      </a:r>
                      <a:r>
                        <a:rPr lang="en-US" sz="1700" dirty="0"/>
                        <a:t>. If Saylor altruistically paid miners $0.10 per year, then MS = bad for Bitcoin.</a:t>
                      </a:r>
                    </a:p>
                  </a:txBody>
                  <a:tcPr/>
                </a:tc>
                <a:extLst>
                  <a:ext uri="{0D108BD9-81ED-4DB2-BD59-A6C34878D82A}">
                    <a16:rowId xmlns:a16="http://schemas.microsoft.com/office/drawing/2014/main" val="3048277986"/>
                  </a:ext>
                </a:extLst>
              </a:tr>
              <a:tr h="566057">
                <a:tc>
                  <a:txBody>
                    <a:bodyPr/>
                    <a:lstStyle/>
                    <a:p>
                      <a:pPr algn="ctr"/>
                      <a:r>
                        <a:rPr lang="en-US" sz="1700" dirty="0"/>
                        <a:t>The user is </a:t>
                      </a:r>
                      <a:r>
                        <a:rPr lang="en-US" sz="1700" b="1" u="sng" dirty="0"/>
                        <a:t>sovereign</a:t>
                      </a:r>
                      <a:r>
                        <a:rPr lang="en-US" sz="1700" dirty="0"/>
                        <a:t>. Users are </a:t>
                      </a:r>
                      <a:r>
                        <a:rPr lang="en-US" sz="1700" b="1" u="sng" dirty="0"/>
                        <a:t>allowed</a:t>
                      </a:r>
                      <a:r>
                        <a:rPr lang="en-US" sz="1700" dirty="0"/>
                        <a:t> to sell their BTC for USD; or use BTC to buy “bad” products (ie “drugs”). Or invest in Alts / scams. Bip300 allows users to spend BTC to a script.</a:t>
                      </a:r>
                    </a:p>
                  </a:txBody>
                  <a:tcPr/>
                </a:tc>
                <a:tc>
                  <a:txBody>
                    <a:bodyPr/>
                    <a:lstStyle/>
                    <a:p>
                      <a:pPr algn="ctr"/>
                      <a:r>
                        <a:rPr lang="en-US" sz="1700" dirty="0"/>
                        <a:t>MM is the opposite of bad – it is good and necessary. MM alone can </a:t>
                      </a:r>
                      <a:r>
                        <a:rPr lang="en-US" sz="1700" b="1" u="sng" dirty="0"/>
                        <a:t>boost BTC’s fee revenues by 10,000x </a:t>
                      </a:r>
                      <a:r>
                        <a:rPr lang="en-US" sz="1700" dirty="0"/>
                        <a:t>or more. Without MM, long run hashrate may be too low.</a:t>
                      </a:r>
                    </a:p>
                  </a:txBody>
                  <a:tcPr/>
                </a:tc>
                <a:extLst>
                  <a:ext uri="{0D108BD9-81ED-4DB2-BD59-A6C34878D82A}">
                    <a16:rowId xmlns:a16="http://schemas.microsoft.com/office/drawing/2014/main" val="3551327728"/>
                  </a:ext>
                </a:extLst>
              </a:tr>
              <a:tr h="56605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700" dirty="0"/>
                        <a:t>This supposed “flaw” is actually a pro, as it gives miners motive and opportunity to </a:t>
                      </a:r>
                      <a:r>
                        <a:rPr lang="en-US" sz="1700" b="1" u="sng" dirty="0"/>
                        <a:t>destroy “parasite sidechains” </a:t>
                      </a:r>
                      <a:r>
                        <a:rPr lang="en-US" sz="1700" dirty="0"/>
                        <a:t>(SC which antagonize other SCs). I am not aware of any other way of efficiently accomplishing this. And I believe it is prerequisite for high-quality smart contracts.</a:t>
                      </a:r>
                    </a:p>
                  </a:txBody>
                  <a:tcPr/>
                </a:tc>
                <a:tc>
                  <a:txBody>
                    <a:bodyPr/>
                    <a:lstStyle/>
                    <a:p>
                      <a:pPr algn="ctr"/>
                      <a:r>
                        <a:rPr lang="en-US" sz="1700" dirty="0"/>
                        <a:t>What is probably happening is that people are </a:t>
                      </a:r>
                      <a:r>
                        <a:rPr lang="en-US" sz="1700" b="1" u="sng" dirty="0"/>
                        <a:t>confusing node costs</a:t>
                      </a:r>
                      <a:r>
                        <a:rPr lang="en-US" sz="1700" b="0" u="none" dirty="0"/>
                        <a:t> with </a:t>
                      </a:r>
                      <a:r>
                        <a:rPr lang="en-US" sz="1700" b="1" u="sng" dirty="0"/>
                        <a:t>mining costs</a:t>
                      </a:r>
                      <a:r>
                        <a:rPr lang="en-US" sz="1700" b="0" u="none" dirty="0"/>
                        <a:t>. Node costs *must* be low, for decentralization. But mining costs have no such requirement. In fact, if we wanted mining costs to be low we could remove the upward difficulty adjustments.</a:t>
                      </a:r>
                      <a:endParaRPr lang="en-US" sz="1700" dirty="0"/>
                    </a:p>
                  </a:txBody>
                  <a:tcPr/>
                </a:tc>
                <a:extLst>
                  <a:ext uri="{0D108BD9-81ED-4DB2-BD59-A6C34878D82A}">
                    <a16:rowId xmlns:a16="http://schemas.microsoft.com/office/drawing/2014/main" val="3865906815"/>
                  </a:ext>
                </a:extLst>
              </a:tr>
              <a:tr h="56605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700" dirty="0"/>
                        <a:t>The </a:t>
                      </a:r>
                      <a:r>
                        <a:rPr lang="en-US" sz="1700" b="1" u="sng" dirty="0"/>
                        <a:t>whole point</a:t>
                      </a:r>
                      <a:r>
                        <a:rPr lang="en-US" sz="1700" dirty="0"/>
                        <a:t> of SCs is that Layer1 nodes ignore them. With federations, you trust a fixed committee of law-abiding people. With BIp300 you trust a decentralized P2P process. </a:t>
                      </a:r>
                      <a:endParaRPr lang="en-US" sz="1700" b="0" i="0" u="none" dirty="0"/>
                    </a:p>
                  </a:txBody>
                  <a:tcPr/>
                </a:tc>
                <a:tc>
                  <a:txBody>
                    <a:bodyPr/>
                    <a:lstStyle/>
                    <a:p>
                      <a:pPr algn="ctr"/>
                      <a:r>
                        <a:rPr lang="en-US" sz="1700" dirty="0"/>
                        <a:t>MM is </a:t>
                      </a:r>
                      <a:r>
                        <a:rPr lang="en-US" sz="1700" b="1" u="sng" dirty="0"/>
                        <a:t>already </a:t>
                      </a:r>
                      <a:r>
                        <a:rPr lang="en-US" sz="1700" b="1" u="sng" dirty="0" err="1"/>
                        <a:t>unblockable</a:t>
                      </a:r>
                      <a:r>
                        <a:rPr lang="en-US" sz="1700" dirty="0"/>
                        <a:t>. Satoshi invented MM in 2010,  and envisioned many independent MM chains. We have been MM since 2011, with no end in sight.</a:t>
                      </a:r>
                    </a:p>
                  </a:txBody>
                  <a:tcPr/>
                </a:tc>
                <a:extLst>
                  <a:ext uri="{0D108BD9-81ED-4DB2-BD59-A6C34878D82A}">
                    <a16:rowId xmlns:a16="http://schemas.microsoft.com/office/drawing/2014/main" val="1881240285"/>
                  </a:ext>
                </a:extLst>
              </a:tr>
            </a:tbl>
          </a:graphicData>
        </a:graphic>
      </p:graphicFrame>
      <p:sp>
        <p:nvSpPr>
          <p:cNvPr id="8" name="Rectangle 7">
            <a:extLst>
              <a:ext uri="{FF2B5EF4-FFF2-40B4-BE49-F238E27FC236}">
                <a16:creationId xmlns:a16="http://schemas.microsoft.com/office/drawing/2014/main" id="{7B235B95-CBED-41E5-A998-2AEFB9FEFEC9}"/>
              </a:ext>
            </a:extLst>
          </p:cNvPr>
          <p:cNvSpPr/>
          <p:nvPr/>
        </p:nvSpPr>
        <p:spPr>
          <a:xfrm>
            <a:off x="6286500" y="2897848"/>
            <a:ext cx="5915408" cy="887451"/>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C9055EF-2A43-4112-B48D-B560C665BBB4}"/>
              </a:ext>
            </a:extLst>
          </p:cNvPr>
          <p:cNvSpPr/>
          <p:nvPr/>
        </p:nvSpPr>
        <p:spPr>
          <a:xfrm>
            <a:off x="6197600" y="4611148"/>
            <a:ext cx="5915408" cy="1357852"/>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603342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A74205-06E6-44D7-A4DD-80FBB3D8F60A}"/>
              </a:ext>
            </a:extLst>
          </p:cNvPr>
          <p:cNvSpPr>
            <a:spLocks noGrp="1"/>
          </p:cNvSpPr>
          <p:nvPr>
            <p:ph type="title"/>
          </p:nvPr>
        </p:nvSpPr>
        <p:spPr/>
        <p:txBody>
          <a:bodyPr>
            <a:normAutofit fontScale="90000"/>
          </a:bodyPr>
          <a:lstStyle/>
          <a:p>
            <a:r>
              <a:rPr lang="en-US" sz="5400" dirty="0"/>
              <a:t>Fringe Ideas</a:t>
            </a:r>
          </a:p>
        </p:txBody>
      </p:sp>
      <p:sp>
        <p:nvSpPr>
          <p:cNvPr id="5" name="Slide Number Placeholder 4">
            <a:extLst>
              <a:ext uri="{FF2B5EF4-FFF2-40B4-BE49-F238E27FC236}">
                <a16:creationId xmlns:a16="http://schemas.microsoft.com/office/drawing/2014/main" id="{BC070380-2B45-42D9-B280-AE78041C914C}"/>
              </a:ext>
            </a:extLst>
          </p:cNvPr>
          <p:cNvSpPr>
            <a:spLocks noGrp="1"/>
          </p:cNvSpPr>
          <p:nvPr>
            <p:ph type="sldNum" sz="quarter" idx="12"/>
          </p:nvPr>
        </p:nvSpPr>
        <p:spPr/>
        <p:txBody>
          <a:bodyPr/>
          <a:lstStyle/>
          <a:p>
            <a:fld id="{64A73B7B-B545-4723-8D44-5CC401310D8B}" type="slidenum">
              <a:rPr lang="en-US" smtClean="0"/>
              <a:t>4</a:t>
            </a:fld>
            <a:endParaRPr lang="en-US" dirty="0"/>
          </a:p>
        </p:txBody>
      </p:sp>
      <p:pic>
        <p:nvPicPr>
          <p:cNvPr id="6" name="Picture 5">
            <a:extLst>
              <a:ext uri="{FF2B5EF4-FFF2-40B4-BE49-F238E27FC236}">
                <a16:creationId xmlns:a16="http://schemas.microsoft.com/office/drawing/2014/main" id="{DDC3F112-A71D-485E-BE94-EC45E98133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5936" y="1998074"/>
            <a:ext cx="2539682" cy="2539682"/>
          </a:xfrm>
          <a:prstGeom prst="rect">
            <a:avLst/>
          </a:prstGeom>
        </p:spPr>
      </p:pic>
      <p:sp>
        <p:nvSpPr>
          <p:cNvPr id="7" name="TextBox 6">
            <a:extLst>
              <a:ext uri="{FF2B5EF4-FFF2-40B4-BE49-F238E27FC236}">
                <a16:creationId xmlns:a16="http://schemas.microsoft.com/office/drawing/2014/main" id="{D86B3231-2179-4E32-92DC-C12E308287C8}"/>
              </a:ext>
            </a:extLst>
          </p:cNvPr>
          <p:cNvSpPr txBox="1"/>
          <p:nvPr/>
        </p:nvSpPr>
        <p:spPr>
          <a:xfrm>
            <a:off x="417715" y="4699595"/>
            <a:ext cx="3616124" cy="1200329"/>
          </a:xfrm>
          <a:prstGeom prst="rect">
            <a:avLst/>
          </a:prstGeom>
          <a:noFill/>
        </p:spPr>
        <p:txBody>
          <a:bodyPr wrap="square" rtlCol="0">
            <a:spAutoFit/>
          </a:bodyPr>
          <a:lstStyle/>
          <a:p>
            <a:pPr algn="ctr"/>
            <a:r>
              <a:rPr lang="en-US" sz="3600" dirty="0"/>
              <a:t>Noob (and/or Fringe Genius)</a:t>
            </a:r>
          </a:p>
        </p:txBody>
      </p:sp>
      <p:pic>
        <p:nvPicPr>
          <p:cNvPr id="8" name="Picture 7">
            <a:extLst>
              <a:ext uri="{FF2B5EF4-FFF2-40B4-BE49-F238E27FC236}">
                <a16:creationId xmlns:a16="http://schemas.microsoft.com/office/drawing/2014/main" id="{E2834BC8-B915-43F9-B6B5-E8CF21D415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00023" y="2490785"/>
            <a:ext cx="2799779" cy="2799779"/>
          </a:xfrm>
          <a:prstGeom prst="rect">
            <a:avLst/>
          </a:prstGeom>
        </p:spPr>
      </p:pic>
      <p:sp>
        <p:nvSpPr>
          <p:cNvPr id="9" name="Speech Bubble: Oval 8">
            <a:extLst>
              <a:ext uri="{FF2B5EF4-FFF2-40B4-BE49-F238E27FC236}">
                <a16:creationId xmlns:a16="http://schemas.microsoft.com/office/drawing/2014/main" id="{472E613B-B905-43FF-BA3B-DEDAE29C7A49}"/>
              </a:ext>
            </a:extLst>
          </p:cNvPr>
          <p:cNvSpPr/>
          <p:nvPr/>
        </p:nvSpPr>
        <p:spPr>
          <a:xfrm>
            <a:off x="4073489" y="5016331"/>
            <a:ext cx="3727667" cy="1255062"/>
          </a:xfrm>
          <a:prstGeom prst="wedgeEllipseCallout">
            <a:avLst>
              <a:gd name="adj1" fmla="val 81400"/>
              <a:gd name="adj2" fmla="val -209116"/>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solidFill>
                  <a:schemeClr val="bg1"/>
                </a:solidFill>
              </a:rPr>
              <a:t>Use BIP 300.</a:t>
            </a:r>
          </a:p>
          <a:p>
            <a:pPr algn="ctr"/>
            <a:r>
              <a:rPr lang="en-US" sz="2800" dirty="0">
                <a:solidFill>
                  <a:schemeClr val="bg1"/>
                </a:solidFill>
              </a:rPr>
              <a:t>Good luck!! </a:t>
            </a:r>
          </a:p>
        </p:txBody>
      </p:sp>
      <p:sp>
        <p:nvSpPr>
          <p:cNvPr id="10" name="TextBox 9">
            <a:extLst>
              <a:ext uri="{FF2B5EF4-FFF2-40B4-BE49-F238E27FC236}">
                <a16:creationId xmlns:a16="http://schemas.microsoft.com/office/drawing/2014/main" id="{5DD9677D-0DB1-4140-859B-FE241E9E6CBF}"/>
              </a:ext>
            </a:extLst>
          </p:cNvPr>
          <p:cNvSpPr txBox="1"/>
          <p:nvPr/>
        </p:nvSpPr>
        <p:spPr>
          <a:xfrm>
            <a:off x="7800022" y="5445973"/>
            <a:ext cx="2799779" cy="646331"/>
          </a:xfrm>
          <a:prstGeom prst="rect">
            <a:avLst/>
          </a:prstGeom>
          <a:noFill/>
        </p:spPr>
        <p:txBody>
          <a:bodyPr wrap="square" rtlCol="0">
            <a:spAutoFit/>
          </a:bodyPr>
          <a:lstStyle/>
          <a:p>
            <a:pPr algn="ctr"/>
            <a:r>
              <a:rPr lang="en-US" sz="3600" dirty="0" err="1"/>
              <a:t>Bitcoiner</a:t>
            </a:r>
            <a:endParaRPr lang="en-US" sz="3600" dirty="0"/>
          </a:p>
        </p:txBody>
      </p:sp>
      <p:sp>
        <p:nvSpPr>
          <p:cNvPr id="11" name="Speech Bubble: Oval 10">
            <a:extLst>
              <a:ext uri="{FF2B5EF4-FFF2-40B4-BE49-F238E27FC236}">
                <a16:creationId xmlns:a16="http://schemas.microsoft.com/office/drawing/2014/main" id="{8DDC3F37-F6CA-434C-8CDC-D3830975CC5A}"/>
              </a:ext>
            </a:extLst>
          </p:cNvPr>
          <p:cNvSpPr/>
          <p:nvPr/>
        </p:nvSpPr>
        <p:spPr>
          <a:xfrm>
            <a:off x="2888344" y="2562926"/>
            <a:ext cx="5546750" cy="1974830"/>
          </a:xfrm>
          <a:prstGeom prst="wedgeEllipseCallout">
            <a:avLst>
              <a:gd name="adj1" fmla="val 58704"/>
              <a:gd name="adj2" fmla="val -25838"/>
            </a:avLst>
          </a:prstGeom>
          <a:noFill/>
          <a:ln w="762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You can’t just merge something into Bitcoin -- It affects everyone else’s nodes!! Besides, ______ has been proposed before and you need to read ______ so that you can learn why everyone hates it, especially our infallible _______ who would have done it by now if it were a good idea.  ________ is a SCAM and you are trying to ATTACK BITCOIN!! Even if your idea was good it would probably take years to get consensus and get merged into …</a:t>
            </a:r>
          </a:p>
        </p:txBody>
      </p:sp>
      <p:sp>
        <p:nvSpPr>
          <p:cNvPr id="12" name="Multiplication Sign 11">
            <a:extLst>
              <a:ext uri="{FF2B5EF4-FFF2-40B4-BE49-F238E27FC236}">
                <a16:creationId xmlns:a16="http://schemas.microsoft.com/office/drawing/2014/main" id="{BBF3589E-1936-4EFC-A05F-1B4351B82076}"/>
              </a:ext>
            </a:extLst>
          </p:cNvPr>
          <p:cNvSpPr/>
          <p:nvPr/>
        </p:nvSpPr>
        <p:spPr>
          <a:xfrm>
            <a:off x="4028890" y="1900383"/>
            <a:ext cx="3200046" cy="3299915"/>
          </a:xfrm>
          <a:prstGeom prst="mathMultiply">
            <a:avLst>
              <a:gd name="adj1" fmla="val 8588"/>
            </a:avLst>
          </a:prstGeom>
          <a:solidFill>
            <a:schemeClr val="tx1">
              <a:alpha val="25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peech Bubble: Oval 12">
            <a:extLst>
              <a:ext uri="{FF2B5EF4-FFF2-40B4-BE49-F238E27FC236}">
                <a16:creationId xmlns:a16="http://schemas.microsoft.com/office/drawing/2014/main" id="{A77C9D17-D521-4E49-9A8C-B097A0CBBE1C}"/>
              </a:ext>
            </a:extLst>
          </p:cNvPr>
          <p:cNvSpPr/>
          <p:nvPr/>
        </p:nvSpPr>
        <p:spPr>
          <a:xfrm>
            <a:off x="2551010" y="668164"/>
            <a:ext cx="8189561" cy="1530105"/>
          </a:xfrm>
          <a:prstGeom prst="wedgeEllipseCallout">
            <a:avLst>
              <a:gd name="adj1" fmla="val -52359"/>
              <a:gd name="adj2" fmla="val 693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I can improve Bitcoin! It only needs my new idea:  _______ !! When can you merge my code ??</a:t>
            </a:r>
          </a:p>
        </p:txBody>
      </p:sp>
      <p:sp>
        <p:nvSpPr>
          <p:cNvPr id="14" name="Footer Placeholder 4">
            <a:extLst>
              <a:ext uri="{FF2B5EF4-FFF2-40B4-BE49-F238E27FC236}">
                <a16:creationId xmlns:a16="http://schemas.microsoft.com/office/drawing/2014/main" id="{0EE4668D-5E27-432B-9139-1AD0C52368A3}"/>
              </a:ext>
            </a:extLst>
          </p:cNvPr>
          <p:cNvSpPr>
            <a:spLocks noGrp="1"/>
          </p:cNvSpPr>
          <p:nvPr>
            <p:ph type="ftr" sz="quarter" idx="11"/>
          </p:nvPr>
        </p:nvSpPr>
        <p:spPr>
          <a:xfrm>
            <a:off x="154379" y="6378499"/>
            <a:ext cx="11447813" cy="365125"/>
          </a:xfrm>
        </p:spPr>
        <p:txBody>
          <a:bodyPr/>
          <a:lstStyle/>
          <a:p>
            <a:r>
              <a:rPr lang="en-US" u="sng" dirty="0">
                <a:solidFill>
                  <a:schemeClr val="bg1">
                    <a:lumMod val="75000"/>
                  </a:schemeClr>
                </a:solidFill>
              </a:rPr>
              <a:t>Telegram:</a:t>
            </a:r>
            <a:r>
              <a:rPr lang="en-US" dirty="0"/>
              <a:t> t.me/</a:t>
            </a:r>
            <a:r>
              <a:rPr lang="en-US" dirty="0" err="1"/>
              <a:t>DcInsiders</a:t>
            </a:r>
            <a:r>
              <a:rPr lang="en-US" dirty="0"/>
              <a:t>     </a:t>
            </a:r>
            <a:r>
              <a:rPr lang="en-US" u="sng" dirty="0">
                <a:solidFill>
                  <a:schemeClr val="bg1">
                    <a:lumMod val="85000"/>
                  </a:schemeClr>
                </a:solidFill>
              </a:rPr>
              <a:t>Website:</a:t>
            </a:r>
            <a:r>
              <a:rPr lang="en-US" dirty="0">
                <a:solidFill>
                  <a:schemeClr val="bg1">
                    <a:lumMod val="85000"/>
                  </a:schemeClr>
                </a:solidFill>
              </a:rPr>
              <a:t> </a:t>
            </a:r>
            <a:r>
              <a:rPr lang="en-US" dirty="0"/>
              <a:t>www.drivechain.info        </a:t>
            </a:r>
            <a:r>
              <a:rPr lang="en-US" u="sng" dirty="0">
                <a:solidFill>
                  <a:schemeClr val="bg1">
                    <a:lumMod val="75000"/>
                  </a:schemeClr>
                </a:solidFill>
              </a:rPr>
              <a:t>Paul’s Twitter:</a:t>
            </a:r>
            <a:r>
              <a:rPr lang="en-US" dirty="0">
                <a:solidFill>
                  <a:schemeClr val="bg1">
                    <a:lumMod val="75000"/>
                  </a:schemeClr>
                </a:solidFill>
              </a:rPr>
              <a:t> </a:t>
            </a:r>
            <a:r>
              <a:rPr lang="en-US" dirty="0"/>
              <a:t>@truthcoin</a:t>
            </a:r>
          </a:p>
        </p:txBody>
      </p:sp>
    </p:spTree>
    <p:extLst>
      <p:ext uri="{BB962C8B-B14F-4D97-AF65-F5344CB8AC3E}">
        <p14:creationId xmlns:p14="http://schemas.microsoft.com/office/powerpoint/2010/main" val="109675196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1138D7-B48F-4B3F-BD3F-F7FCEDEFAFED}"/>
              </a:ext>
            </a:extLst>
          </p:cNvPr>
          <p:cNvSpPr>
            <a:spLocks noGrp="1"/>
          </p:cNvSpPr>
          <p:nvPr>
            <p:ph type="title"/>
          </p:nvPr>
        </p:nvSpPr>
        <p:spPr/>
        <p:txBody>
          <a:bodyPr/>
          <a:lstStyle/>
          <a:p>
            <a:endParaRPr lang="en-US" dirty="0"/>
          </a:p>
        </p:txBody>
      </p:sp>
      <p:sp>
        <p:nvSpPr>
          <p:cNvPr id="4" name="Slide Number Placeholder 3">
            <a:extLst>
              <a:ext uri="{FF2B5EF4-FFF2-40B4-BE49-F238E27FC236}">
                <a16:creationId xmlns:a16="http://schemas.microsoft.com/office/drawing/2014/main" id="{B8CD80EE-D1E3-4D7B-B383-66ABA9FED26F}"/>
              </a:ext>
            </a:extLst>
          </p:cNvPr>
          <p:cNvSpPr>
            <a:spLocks noGrp="1"/>
          </p:cNvSpPr>
          <p:nvPr>
            <p:ph type="sldNum" sz="quarter" idx="12"/>
          </p:nvPr>
        </p:nvSpPr>
        <p:spPr/>
        <p:txBody>
          <a:bodyPr/>
          <a:lstStyle/>
          <a:p>
            <a:fld id="{64A73B7B-B545-4723-8D44-5CC401310D8B}" type="slidenum">
              <a:rPr lang="en-US" smtClean="0"/>
              <a:t>40</a:t>
            </a:fld>
            <a:endParaRPr lang="en-US" dirty="0"/>
          </a:p>
        </p:txBody>
      </p:sp>
      <p:sp>
        <p:nvSpPr>
          <p:cNvPr id="5" name="Footer Placeholder 4">
            <a:extLst>
              <a:ext uri="{FF2B5EF4-FFF2-40B4-BE49-F238E27FC236}">
                <a16:creationId xmlns:a16="http://schemas.microsoft.com/office/drawing/2014/main" id="{ACC79C32-1B3A-46CF-B8C4-9FB4B4752858}"/>
              </a:ext>
            </a:extLst>
          </p:cNvPr>
          <p:cNvSpPr>
            <a:spLocks noGrp="1"/>
          </p:cNvSpPr>
          <p:nvPr>
            <p:ph type="ftr" sz="quarter" idx="11"/>
          </p:nvPr>
        </p:nvSpPr>
        <p:spPr/>
        <p:txBody>
          <a:bodyPr/>
          <a:lstStyle/>
          <a:p>
            <a:r>
              <a:rPr lang="en-US" u="sng" dirty="0">
                <a:solidFill>
                  <a:schemeClr val="bg1">
                    <a:lumMod val="75000"/>
                  </a:schemeClr>
                </a:solidFill>
              </a:rPr>
              <a:t>Telegram:</a:t>
            </a:r>
            <a:r>
              <a:rPr lang="en-US" dirty="0"/>
              <a:t> t.me/</a:t>
            </a:r>
            <a:r>
              <a:rPr lang="en-US" dirty="0" err="1"/>
              <a:t>DcInsiders</a:t>
            </a:r>
            <a:r>
              <a:rPr lang="en-US" dirty="0"/>
              <a:t>     </a:t>
            </a:r>
            <a:r>
              <a:rPr lang="en-US" u="sng" dirty="0">
                <a:solidFill>
                  <a:schemeClr val="bg1">
                    <a:lumMod val="85000"/>
                  </a:schemeClr>
                </a:solidFill>
              </a:rPr>
              <a:t>Website:</a:t>
            </a:r>
            <a:r>
              <a:rPr lang="en-US" dirty="0">
                <a:solidFill>
                  <a:schemeClr val="bg1">
                    <a:lumMod val="85000"/>
                  </a:schemeClr>
                </a:solidFill>
              </a:rPr>
              <a:t> </a:t>
            </a:r>
            <a:r>
              <a:rPr lang="en-US" dirty="0"/>
              <a:t>www.drivechain.info        </a:t>
            </a:r>
            <a:r>
              <a:rPr lang="en-US" u="sng" dirty="0">
                <a:solidFill>
                  <a:schemeClr val="bg1">
                    <a:lumMod val="75000"/>
                  </a:schemeClr>
                </a:solidFill>
              </a:rPr>
              <a:t>Paul’s Twitter:</a:t>
            </a:r>
            <a:r>
              <a:rPr lang="en-US" dirty="0">
                <a:solidFill>
                  <a:schemeClr val="bg1">
                    <a:lumMod val="75000"/>
                  </a:schemeClr>
                </a:solidFill>
              </a:rPr>
              <a:t> </a:t>
            </a:r>
            <a:r>
              <a:rPr lang="en-US" dirty="0"/>
              <a:t>@truthcoin</a:t>
            </a:r>
          </a:p>
        </p:txBody>
      </p:sp>
      <p:graphicFrame>
        <p:nvGraphicFramePr>
          <p:cNvPr id="3" name="Table 5">
            <a:extLst>
              <a:ext uri="{FF2B5EF4-FFF2-40B4-BE49-F238E27FC236}">
                <a16:creationId xmlns:a16="http://schemas.microsoft.com/office/drawing/2014/main" id="{61EB5030-AF0F-4132-807D-9FE5F5ADFBE4}"/>
              </a:ext>
            </a:extLst>
          </p:cNvPr>
          <p:cNvGraphicFramePr>
            <a:graphicFrameLocks noGrp="1"/>
          </p:cNvGraphicFramePr>
          <p:nvPr/>
        </p:nvGraphicFramePr>
        <p:xfrm>
          <a:off x="78992" y="0"/>
          <a:ext cx="12034016" cy="6888480"/>
        </p:xfrm>
        <a:graphic>
          <a:graphicData uri="http://schemas.openxmlformats.org/drawingml/2006/table">
            <a:tbl>
              <a:tblPr firstRow="1" bandRow="1">
                <a:tableStyleId>{073A0DAA-6AF3-43AB-8588-CEC1D06C72B9}</a:tableStyleId>
              </a:tblPr>
              <a:tblGrid>
                <a:gridCol w="6181454">
                  <a:extLst>
                    <a:ext uri="{9D8B030D-6E8A-4147-A177-3AD203B41FA5}">
                      <a16:colId xmlns:a16="http://schemas.microsoft.com/office/drawing/2014/main" val="2109762579"/>
                    </a:ext>
                  </a:extLst>
                </a:gridCol>
                <a:gridCol w="5852562">
                  <a:extLst>
                    <a:ext uri="{9D8B030D-6E8A-4147-A177-3AD203B41FA5}">
                      <a16:colId xmlns:a16="http://schemas.microsoft.com/office/drawing/2014/main" val="1542508702"/>
                    </a:ext>
                  </a:extLst>
                </a:gridCol>
              </a:tblGrid>
              <a:tr h="573919">
                <a:tc>
                  <a:txBody>
                    <a:bodyPr/>
                    <a:lstStyle/>
                    <a:p>
                      <a:pPr algn="ctr"/>
                      <a:r>
                        <a:rPr lang="en-US" b="0" dirty="0"/>
                        <a:t>(#1)   </a:t>
                      </a:r>
                      <a:r>
                        <a:rPr lang="en-US" b="1" u="sng" dirty="0"/>
                        <a:t>Miners-Can-Steal</a:t>
                      </a:r>
                      <a:r>
                        <a:rPr lang="en-US" dirty="0"/>
                        <a:t> </a:t>
                      </a:r>
                      <a:r>
                        <a:rPr lang="en-US" b="0" dirty="0"/>
                        <a:t>from Bip300 Scripts </a:t>
                      </a:r>
                      <a:br>
                        <a:rPr lang="en-US" b="0" dirty="0"/>
                      </a:br>
                      <a:r>
                        <a:rPr lang="en-US" b="0" dirty="0"/>
                        <a:t>(and this is bad)</a:t>
                      </a:r>
                    </a:p>
                  </a:txBody>
                  <a:tcPr/>
                </a:tc>
                <a:tc>
                  <a:txBody>
                    <a:bodyPr/>
                    <a:lstStyle/>
                    <a:p>
                      <a:pPr algn="ctr"/>
                      <a:r>
                        <a:rPr lang="en-US" b="0" dirty="0"/>
                        <a:t>(#2)  </a:t>
                      </a:r>
                      <a:r>
                        <a:rPr lang="en-US" dirty="0"/>
                        <a:t>Merged-Mining is a Side-Hustle</a:t>
                      </a:r>
                      <a:br>
                        <a:rPr lang="en-US" dirty="0"/>
                      </a:br>
                      <a:r>
                        <a:rPr lang="en-US" b="0" dirty="0"/>
                        <a:t>(and those are always bad)</a:t>
                      </a:r>
                    </a:p>
                  </a:txBody>
                  <a:tcPr/>
                </a:tc>
                <a:extLst>
                  <a:ext uri="{0D108BD9-81ED-4DB2-BD59-A6C34878D82A}">
                    <a16:rowId xmlns:a16="http://schemas.microsoft.com/office/drawing/2014/main" val="472120917"/>
                  </a:ext>
                </a:extLst>
              </a:tr>
              <a:tr h="57391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700" dirty="0"/>
                        <a:t>The free market allows entrepreneurs to go bankrupt – this is </a:t>
                      </a:r>
                      <a:r>
                        <a:rPr lang="en-US" sz="1700" b="1" u="sng" dirty="0"/>
                        <a:t>an essential part of creativity</a:t>
                      </a:r>
                      <a:r>
                        <a:rPr lang="en-US" sz="1700" dirty="0"/>
                        <a:t>. True: not every SC will succeed. But those few that do, will pay fees to miners and boost BTC’s appeal (since BTC can now easily do everything). The failures will serve as a warning to lazy or incompetent developers.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700" dirty="0"/>
                        <a:t>The fixed cost in question…</a:t>
                      </a:r>
                      <a:br>
                        <a:rPr lang="en-US" sz="1700" dirty="0"/>
                      </a:br>
                      <a:r>
                        <a:rPr lang="en-US" sz="1700" dirty="0"/>
                        <a:t>…is </a:t>
                      </a:r>
                      <a:r>
                        <a:rPr lang="en-US" sz="1700" b="1" u="sng" dirty="0"/>
                        <a:t>zero</a:t>
                      </a:r>
                      <a:r>
                        <a:rPr lang="en-US" sz="1700" dirty="0"/>
                        <a:t> under BMM.</a:t>
                      </a:r>
                      <a:br>
                        <a:rPr lang="en-US" sz="1700" dirty="0"/>
                      </a:br>
                      <a:r>
                        <a:rPr lang="en-US" sz="1700" dirty="0"/>
                        <a:t>…was already </a:t>
                      </a:r>
                      <a:r>
                        <a:rPr lang="en-US" sz="1700" b="1" u="sng" dirty="0"/>
                        <a:t>microscopic</a:t>
                      </a:r>
                      <a:r>
                        <a:rPr lang="en-US" sz="1700" dirty="0"/>
                        <a:t>, vs other miner fixed costs.</a:t>
                      </a:r>
                      <a:br>
                        <a:rPr lang="en-US" sz="1700" dirty="0"/>
                      </a:br>
                      <a:r>
                        <a:rPr lang="en-US" sz="1700" dirty="0"/>
                        <a:t>…</a:t>
                      </a:r>
                      <a:r>
                        <a:rPr lang="en-US" sz="1700" b="1" u="sng" dirty="0"/>
                        <a:t>must always be small</a:t>
                      </a:r>
                      <a:r>
                        <a:rPr lang="en-US" sz="1700" dirty="0"/>
                        <a:t> enough for non-mining nodes to exist (since their revenue is the smallest of all, $0.)</a:t>
                      </a:r>
                    </a:p>
                  </a:txBody>
                  <a:tcPr/>
                </a:tc>
                <a:extLst>
                  <a:ext uri="{0D108BD9-81ED-4DB2-BD59-A6C34878D82A}">
                    <a16:rowId xmlns:a16="http://schemas.microsoft.com/office/drawing/2014/main" val="1540252428"/>
                  </a:ext>
                </a:extLst>
              </a:tr>
              <a:tr h="573919">
                <a:tc>
                  <a:txBody>
                    <a:bodyPr/>
                    <a:lstStyle/>
                    <a:p>
                      <a:pPr algn="ctr"/>
                      <a:r>
                        <a:rPr lang="en-US" sz="1700" dirty="0"/>
                        <a:t>Bip300 has multiple safeguards in place to make “stealing” difficult. Stealing requires </a:t>
                      </a:r>
                      <a:r>
                        <a:rPr lang="en-US" sz="1700" b="1" u="sng" dirty="0"/>
                        <a:t>3-6 months</a:t>
                      </a:r>
                      <a:r>
                        <a:rPr lang="en-US" sz="1700" dirty="0"/>
                        <a:t> of openly dishonest mining activity. Humans can audit theft, by checking just 32 bytes.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700" dirty="0"/>
                        <a:t>Mining is a complex task involving many “sub-tasks” (getting cheap power / sourcing good ASICs / </a:t>
                      </a:r>
                      <a:r>
                        <a:rPr lang="en-US" sz="1700" dirty="0" err="1"/>
                        <a:t>etc</a:t>
                      </a:r>
                      <a:r>
                        <a:rPr lang="en-US" sz="1700" dirty="0"/>
                        <a:t>). Each has its own incentives, innovation, and fixed costs. </a:t>
                      </a:r>
                      <a:r>
                        <a:rPr lang="en-US" sz="1700" b="1" u="sng" dirty="0"/>
                        <a:t>No stopping those.</a:t>
                      </a:r>
                      <a:endParaRPr lang="en-US" sz="1700" b="1" i="1" u="sng" dirty="0"/>
                    </a:p>
                  </a:txBody>
                  <a:tcPr/>
                </a:tc>
                <a:extLst>
                  <a:ext uri="{0D108BD9-81ED-4DB2-BD59-A6C34878D82A}">
                    <a16:rowId xmlns:a16="http://schemas.microsoft.com/office/drawing/2014/main" val="8416718"/>
                  </a:ext>
                </a:extLst>
              </a:tr>
              <a:tr h="57391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700" dirty="0"/>
                        <a:t>Miners “can” </a:t>
                      </a:r>
                      <a:r>
                        <a:rPr lang="en-US" sz="1700" b="1" u="sng" dirty="0"/>
                        <a:t>steal from Lightning Network</a:t>
                      </a:r>
                      <a:r>
                        <a:rPr lang="en-US" sz="1700" b="1" u="none" dirty="0"/>
                        <a:t> </a:t>
                      </a:r>
                      <a:r>
                        <a:rPr lang="en-US" sz="1700" dirty="0"/>
                        <a:t>(by broadcasting old state + censoring Justice Txns), but this criterion is never held against LN. </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700" dirty="0"/>
                        <a:t>Bizarre implications: if </a:t>
                      </a:r>
                      <a:r>
                        <a:rPr lang="en-US" sz="1700" dirty="0" err="1"/>
                        <a:t>BitFury</a:t>
                      </a:r>
                      <a:r>
                        <a:rPr lang="en-US" sz="1700" dirty="0"/>
                        <a:t> sold t-shirts on the side, for profit, then </a:t>
                      </a:r>
                      <a:r>
                        <a:rPr lang="en-US" sz="1700" b="1" u="sng" dirty="0"/>
                        <a:t>t-shirts = bad for BTC</a:t>
                      </a:r>
                      <a:r>
                        <a:rPr lang="en-US" sz="1700" dirty="0"/>
                        <a:t>. If Saylor altruistically paid miners $0.10 per year, then MS = bad for Bitcoin.</a:t>
                      </a:r>
                    </a:p>
                  </a:txBody>
                  <a:tcPr/>
                </a:tc>
                <a:extLst>
                  <a:ext uri="{0D108BD9-81ED-4DB2-BD59-A6C34878D82A}">
                    <a16:rowId xmlns:a16="http://schemas.microsoft.com/office/drawing/2014/main" val="3048277986"/>
                  </a:ext>
                </a:extLst>
              </a:tr>
              <a:tr h="566057">
                <a:tc>
                  <a:txBody>
                    <a:bodyPr/>
                    <a:lstStyle/>
                    <a:p>
                      <a:pPr algn="ctr"/>
                      <a:r>
                        <a:rPr lang="en-US" sz="1700" dirty="0"/>
                        <a:t>The user is </a:t>
                      </a:r>
                      <a:r>
                        <a:rPr lang="en-US" sz="1700" b="1" u="sng" dirty="0"/>
                        <a:t>sovereign</a:t>
                      </a:r>
                      <a:r>
                        <a:rPr lang="en-US" sz="1700" dirty="0"/>
                        <a:t>. Users are </a:t>
                      </a:r>
                      <a:r>
                        <a:rPr lang="en-US" sz="1700" b="1" u="sng" dirty="0"/>
                        <a:t>allowed</a:t>
                      </a:r>
                      <a:r>
                        <a:rPr lang="en-US" sz="1700" dirty="0"/>
                        <a:t> to sell their BTC for USD; or use BTC to buy “bad” products (ie “drugs”). Or invest in Alts / scams. Bip300 allows users to spend BTC to a script.</a:t>
                      </a:r>
                    </a:p>
                  </a:txBody>
                  <a:tcPr/>
                </a:tc>
                <a:tc>
                  <a:txBody>
                    <a:bodyPr/>
                    <a:lstStyle/>
                    <a:p>
                      <a:pPr algn="ctr"/>
                      <a:r>
                        <a:rPr lang="en-US" sz="1700" dirty="0"/>
                        <a:t>MM is the opposite of bad – it is good and necessary. MM alone can </a:t>
                      </a:r>
                      <a:r>
                        <a:rPr lang="en-US" sz="1700" b="1" u="sng" dirty="0"/>
                        <a:t>boost BTC’s fee revenues by 10,000x </a:t>
                      </a:r>
                      <a:r>
                        <a:rPr lang="en-US" sz="1700" dirty="0"/>
                        <a:t>or more. Without MM, long run hashrate may be too low.</a:t>
                      </a:r>
                    </a:p>
                  </a:txBody>
                  <a:tcPr/>
                </a:tc>
                <a:extLst>
                  <a:ext uri="{0D108BD9-81ED-4DB2-BD59-A6C34878D82A}">
                    <a16:rowId xmlns:a16="http://schemas.microsoft.com/office/drawing/2014/main" val="3551327728"/>
                  </a:ext>
                </a:extLst>
              </a:tr>
              <a:tr h="56605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700" dirty="0"/>
                        <a:t>This supposed “flaw” is actually a pro, as it gives miners motive and opportunity to </a:t>
                      </a:r>
                      <a:r>
                        <a:rPr lang="en-US" sz="1700" b="1" u="sng" dirty="0"/>
                        <a:t>destroy “parasite sidechains” </a:t>
                      </a:r>
                      <a:r>
                        <a:rPr lang="en-US" sz="1700" dirty="0"/>
                        <a:t>(SC which antagonize other SCs). I am not aware of any other way of efficiently accomplishing this. And I believe it is prerequisite for high-quality smart contracts.</a:t>
                      </a:r>
                    </a:p>
                  </a:txBody>
                  <a:tcPr/>
                </a:tc>
                <a:tc>
                  <a:txBody>
                    <a:bodyPr/>
                    <a:lstStyle/>
                    <a:p>
                      <a:pPr algn="ctr"/>
                      <a:r>
                        <a:rPr lang="en-US" sz="1700" dirty="0"/>
                        <a:t>What is probably happening is that people are </a:t>
                      </a:r>
                      <a:r>
                        <a:rPr lang="en-US" sz="1700" b="1" u="sng" dirty="0"/>
                        <a:t>confusing node costs</a:t>
                      </a:r>
                      <a:r>
                        <a:rPr lang="en-US" sz="1700" b="0" u="none" dirty="0"/>
                        <a:t> with </a:t>
                      </a:r>
                      <a:r>
                        <a:rPr lang="en-US" sz="1700" b="1" u="sng" dirty="0"/>
                        <a:t>mining costs</a:t>
                      </a:r>
                      <a:r>
                        <a:rPr lang="en-US" sz="1700" b="0" u="none" dirty="0"/>
                        <a:t>. Node costs *must* be low, for decentralization. But mining costs have no such requirement. In fact, if we wanted mining costs to be low we could remove the upward difficulty adjustments.</a:t>
                      </a:r>
                      <a:endParaRPr lang="en-US" sz="1700" dirty="0"/>
                    </a:p>
                  </a:txBody>
                  <a:tcPr/>
                </a:tc>
                <a:extLst>
                  <a:ext uri="{0D108BD9-81ED-4DB2-BD59-A6C34878D82A}">
                    <a16:rowId xmlns:a16="http://schemas.microsoft.com/office/drawing/2014/main" val="3865906815"/>
                  </a:ext>
                </a:extLst>
              </a:tr>
              <a:tr h="56605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700" dirty="0"/>
                        <a:t>The </a:t>
                      </a:r>
                      <a:r>
                        <a:rPr lang="en-US" sz="1700" b="1" u="sng" dirty="0"/>
                        <a:t>whole point</a:t>
                      </a:r>
                      <a:r>
                        <a:rPr lang="en-US" sz="1700" dirty="0"/>
                        <a:t> of SCs is that Layer1 nodes ignore them. With federations, you trust a fixed committee of law-abiding people. With BIp300 you trust a decentralized P2P process. </a:t>
                      </a:r>
                      <a:endParaRPr lang="en-US" sz="1700" b="0" i="0" u="none" dirty="0"/>
                    </a:p>
                  </a:txBody>
                  <a:tcPr/>
                </a:tc>
                <a:tc>
                  <a:txBody>
                    <a:bodyPr/>
                    <a:lstStyle/>
                    <a:p>
                      <a:pPr algn="ctr"/>
                      <a:r>
                        <a:rPr lang="en-US" sz="1700" dirty="0"/>
                        <a:t>MM is </a:t>
                      </a:r>
                      <a:r>
                        <a:rPr lang="en-US" sz="1700" b="1" u="sng" dirty="0"/>
                        <a:t>already </a:t>
                      </a:r>
                      <a:r>
                        <a:rPr lang="en-US" sz="1700" b="1" u="sng" dirty="0" err="1"/>
                        <a:t>unblockable</a:t>
                      </a:r>
                      <a:r>
                        <a:rPr lang="en-US" sz="1700" dirty="0"/>
                        <a:t>. Satoshi invented MM in 2010,  and envisioned many independent MM chains. We have been MM since 2011, with no end in sight.</a:t>
                      </a:r>
                    </a:p>
                  </a:txBody>
                  <a:tcPr/>
                </a:tc>
                <a:extLst>
                  <a:ext uri="{0D108BD9-81ED-4DB2-BD59-A6C34878D82A}">
                    <a16:rowId xmlns:a16="http://schemas.microsoft.com/office/drawing/2014/main" val="1881240285"/>
                  </a:ext>
                </a:extLst>
              </a:tr>
            </a:tbl>
          </a:graphicData>
        </a:graphic>
      </p:graphicFrame>
      <p:sp>
        <p:nvSpPr>
          <p:cNvPr id="8" name="Rectangle 7">
            <a:extLst>
              <a:ext uri="{FF2B5EF4-FFF2-40B4-BE49-F238E27FC236}">
                <a16:creationId xmlns:a16="http://schemas.microsoft.com/office/drawing/2014/main" id="{7B235B95-CBED-41E5-A998-2AEFB9FEFEC9}"/>
              </a:ext>
            </a:extLst>
          </p:cNvPr>
          <p:cNvSpPr/>
          <p:nvPr/>
        </p:nvSpPr>
        <p:spPr>
          <a:xfrm>
            <a:off x="6225380" y="3589640"/>
            <a:ext cx="5915408" cy="1135077"/>
          </a:xfrm>
          <a:prstGeom prst="rect">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C9055EF-2A43-4112-B48D-B560C665BBB4}"/>
              </a:ext>
            </a:extLst>
          </p:cNvPr>
          <p:cNvSpPr/>
          <p:nvPr/>
        </p:nvSpPr>
        <p:spPr>
          <a:xfrm>
            <a:off x="14636" y="4402973"/>
            <a:ext cx="6271864" cy="1830670"/>
          </a:xfrm>
          <a:prstGeom prst="rect">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9265638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Smiley Face 60">
            <a:extLst>
              <a:ext uri="{FF2B5EF4-FFF2-40B4-BE49-F238E27FC236}">
                <a16:creationId xmlns:a16="http://schemas.microsoft.com/office/drawing/2014/main" id="{CEB05F1B-3345-4EAE-9F18-D3FB5B514B3C}"/>
              </a:ext>
            </a:extLst>
          </p:cNvPr>
          <p:cNvSpPr/>
          <p:nvPr/>
        </p:nvSpPr>
        <p:spPr>
          <a:xfrm>
            <a:off x="3196144" y="5214137"/>
            <a:ext cx="330200" cy="326794"/>
          </a:xfrm>
          <a:prstGeom prst="smileyFace">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AF6DBB9-FBAE-40C9-A75E-64CA04102F1C}"/>
              </a:ext>
            </a:extLst>
          </p:cNvPr>
          <p:cNvSpPr>
            <a:spLocks noGrp="1"/>
          </p:cNvSpPr>
          <p:nvPr>
            <p:ph type="title"/>
          </p:nvPr>
        </p:nvSpPr>
        <p:spPr/>
        <p:txBody>
          <a:bodyPr/>
          <a:lstStyle/>
          <a:p>
            <a:r>
              <a:rPr lang="en-US" dirty="0"/>
              <a:t>Future of Bip300 – Depends on You!</a:t>
            </a:r>
          </a:p>
        </p:txBody>
      </p:sp>
      <p:sp>
        <p:nvSpPr>
          <p:cNvPr id="3" name="Content Placeholder 2">
            <a:extLst>
              <a:ext uri="{FF2B5EF4-FFF2-40B4-BE49-F238E27FC236}">
                <a16:creationId xmlns:a16="http://schemas.microsoft.com/office/drawing/2014/main" id="{3E4BA003-FDC2-4C39-89FF-5E7996FB7212}"/>
              </a:ext>
            </a:extLst>
          </p:cNvPr>
          <p:cNvSpPr>
            <a:spLocks noGrp="1"/>
          </p:cNvSpPr>
          <p:nvPr>
            <p:ph idx="1"/>
          </p:nvPr>
        </p:nvSpPr>
        <p:spPr>
          <a:xfrm>
            <a:off x="542552" y="1202843"/>
            <a:ext cx="4575024" cy="3148568"/>
          </a:xfrm>
        </p:spPr>
        <p:txBody>
          <a:bodyPr/>
          <a:lstStyle/>
          <a:p>
            <a:pPr marL="514350" indent="-514350">
              <a:buAutoNum type="arabicPeriod"/>
            </a:pPr>
            <a:r>
              <a:rPr lang="en-US" dirty="0"/>
              <a:t>Learn !</a:t>
            </a:r>
          </a:p>
          <a:p>
            <a:pPr lvl="1"/>
            <a:r>
              <a:rPr lang="en-US" dirty="0"/>
              <a:t>Download the software</a:t>
            </a:r>
          </a:p>
          <a:p>
            <a:pPr lvl="1"/>
            <a:r>
              <a:rPr lang="en-US" dirty="0"/>
              <a:t>Read drivechain.info </a:t>
            </a:r>
          </a:p>
          <a:p>
            <a:pPr marL="514350" indent="-514350">
              <a:buAutoNum type="arabicPeriod"/>
            </a:pPr>
            <a:r>
              <a:rPr lang="en-US" dirty="0"/>
              <a:t>Talk</a:t>
            </a:r>
          </a:p>
          <a:p>
            <a:pPr lvl="1"/>
            <a:r>
              <a:rPr lang="en-US" dirty="0"/>
              <a:t>Soft forks need consensus</a:t>
            </a:r>
          </a:p>
          <a:p>
            <a:pPr lvl="1"/>
            <a:r>
              <a:rPr lang="en-US" dirty="0"/>
              <a:t>Invite on podcasts/whatever</a:t>
            </a:r>
          </a:p>
          <a:p>
            <a:pPr marL="514350" indent="-514350">
              <a:buFont typeface="+mj-lt"/>
              <a:buAutoNum type="arabicPeriod" startAt="3"/>
            </a:pPr>
            <a:r>
              <a:rPr lang="en-US" dirty="0"/>
              <a:t>View Altcoins Differently</a:t>
            </a:r>
          </a:p>
        </p:txBody>
      </p:sp>
      <p:sp>
        <p:nvSpPr>
          <p:cNvPr id="5" name="Slide Number Placeholder 4">
            <a:extLst>
              <a:ext uri="{FF2B5EF4-FFF2-40B4-BE49-F238E27FC236}">
                <a16:creationId xmlns:a16="http://schemas.microsoft.com/office/drawing/2014/main" id="{7AA9B21A-5DD0-424B-A6C6-E4BA652FDF98}"/>
              </a:ext>
            </a:extLst>
          </p:cNvPr>
          <p:cNvSpPr>
            <a:spLocks noGrp="1"/>
          </p:cNvSpPr>
          <p:nvPr>
            <p:ph type="sldNum" sz="quarter" idx="12"/>
          </p:nvPr>
        </p:nvSpPr>
        <p:spPr/>
        <p:txBody>
          <a:bodyPr/>
          <a:lstStyle/>
          <a:p>
            <a:fld id="{64A73B7B-B545-4723-8D44-5CC401310D8B}" type="slidenum">
              <a:rPr lang="en-US" smtClean="0"/>
              <a:t>41</a:t>
            </a:fld>
            <a:endParaRPr lang="en-US" dirty="0"/>
          </a:p>
        </p:txBody>
      </p:sp>
      <p:sp>
        <p:nvSpPr>
          <p:cNvPr id="8" name="Footer Placeholder 4">
            <a:extLst>
              <a:ext uri="{FF2B5EF4-FFF2-40B4-BE49-F238E27FC236}">
                <a16:creationId xmlns:a16="http://schemas.microsoft.com/office/drawing/2014/main" id="{CBCA3E6D-B098-4A36-B8E3-571C67C5709F}"/>
              </a:ext>
            </a:extLst>
          </p:cNvPr>
          <p:cNvSpPr>
            <a:spLocks noGrp="1"/>
          </p:cNvSpPr>
          <p:nvPr>
            <p:ph type="ftr" sz="quarter" idx="11"/>
          </p:nvPr>
        </p:nvSpPr>
        <p:spPr>
          <a:xfrm>
            <a:off x="154379" y="6378499"/>
            <a:ext cx="11447813" cy="365125"/>
          </a:xfrm>
          <a:ln w="57150">
            <a:solidFill>
              <a:srgbClr val="FF5050"/>
            </a:solidFill>
          </a:ln>
        </p:spPr>
        <p:txBody>
          <a:bodyPr/>
          <a:lstStyle/>
          <a:p>
            <a:r>
              <a:rPr lang="en-US" u="sng" dirty="0">
                <a:solidFill>
                  <a:srgbClr val="C00000"/>
                </a:solidFill>
              </a:rPr>
              <a:t>Telegram:</a:t>
            </a:r>
            <a:r>
              <a:rPr lang="en-US" dirty="0">
                <a:solidFill>
                  <a:srgbClr val="C00000"/>
                </a:solidFill>
              </a:rPr>
              <a:t> </a:t>
            </a:r>
            <a:r>
              <a:rPr lang="en-US" dirty="0"/>
              <a:t>t.me/</a:t>
            </a:r>
            <a:r>
              <a:rPr lang="en-US" dirty="0" err="1"/>
              <a:t>DcInsiders</a:t>
            </a:r>
            <a:r>
              <a:rPr lang="en-US" dirty="0"/>
              <a:t>     </a:t>
            </a:r>
            <a:r>
              <a:rPr lang="en-US" u="sng" dirty="0">
                <a:solidFill>
                  <a:srgbClr val="C00000"/>
                </a:solidFill>
              </a:rPr>
              <a:t>Website:</a:t>
            </a:r>
            <a:r>
              <a:rPr lang="en-US" dirty="0">
                <a:solidFill>
                  <a:srgbClr val="C00000"/>
                </a:solidFill>
              </a:rPr>
              <a:t> </a:t>
            </a:r>
            <a:r>
              <a:rPr lang="en-US" dirty="0"/>
              <a:t>www.drivechain.info        </a:t>
            </a:r>
            <a:r>
              <a:rPr lang="en-US" u="sng" dirty="0">
                <a:solidFill>
                  <a:srgbClr val="C00000"/>
                </a:solidFill>
              </a:rPr>
              <a:t>Paul’s Twitter:</a:t>
            </a:r>
            <a:r>
              <a:rPr lang="en-US" dirty="0">
                <a:solidFill>
                  <a:srgbClr val="C00000"/>
                </a:solidFill>
              </a:rPr>
              <a:t> </a:t>
            </a:r>
            <a:r>
              <a:rPr lang="en-US" dirty="0"/>
              <a:t>@truthcoin</a:t>
            </a:r>
          </a:p>
        </p:txBody>
      </p:sp>
      <p:pic>
        <p:nvPicPr>
          <p:cNvPr id="10" name="Picture 9">
            <a:extLst>
              <a:ext uri="{FF2B5EF4-FFF2-40B4-BE49-F238E27FC236}">
                <a16:creationId xmlns:a16="http://schemas.microsoft.com/office/drawing/2014/main" id="{B79244C0-A415-4900-8318-CDB01A703BFE}"/>
              </a:ext>
            </a:extLst>
          </p:cNvPr>
          <p:cNvPicPr>
            <a:picLocks noChangeAspect="1"/>
          </p:cNvPicPr>
          <p:nvPr/>
        </p:nvPicPr>
        <p:blipFill>
          <a:blip r:embed="rId3"/>
          <a:stretch>
            <a:fillRect/>
          </a:stretch>
        </p:blipFill>
        <p:spPr>
          <a:xfrm>
            <a:off x="5308433" y="1336611"/>
            <a:ext cx="6601812" cy="3885277"/>
          </a:xfrm>
          <a:prstGeom prst="rect">
            <a:avLst/>
          </a:prstGeom>
          <a:ln>
            <a:noFill/>
          </a:ln>
          <a:effectLst>
            <a:outerShdw blurRad="292100" dist="139700" dir="2700000" algn="tl" rotWithShape="0">
              <a:srgbClr val="333333">
                <a:alpha val="65000"/>
              </a:srgbClr>
            </a:outerShdw>
          </a:effectLst>
        </p:spPr>
      </p:pic>
      <p:sp>
        <p:nvSpPr>
          <p:cNvPr id="7" name="TextBox 6">
            <a:extLst>
              <a:ext uri="{FF2B5EF4-FFF2-40B4-BE49-F238E27FC236}">
                <a16:creationId xmlns:a16="http://schemas.microsoft.com/office/drawing/2014/main" id="{F85A5D96-7B61-4D6C-9054-BE5F759EF07E}"/>
              </a:ext>
            </a:extLst>
          </p:cNvPr>
          <p:cNvSpPr txBox="1"/>
          <p:nvPr/>
        </p:nvSpPr>
        <p:spPr>
          <a:xfrm>
            <a:off x="7340600" y="1112437"/>
            <a:ext cx="3530602" cy="738664"/>
          </a:xfrm>
          <a:prstGeom prst="rect">
            <a:avLst/>
          </a:prstGeom>
          <a:solidFill>
            <a:schemeClr val="bg1">
              <a:lumMod val="95000"/>
            </a:schemeClr>
          </a:solidFill>
          <a:ln>
            <a:solidFill>
              <a:schemeClr val="tx1"/>
            </a:solidFill>
          </a:ln>
        </p:spPr>
        <p:txBody>
          <a:bodyPr wrap="square">
            <a:spAutoFit/>
          </a:bodyPr>
          <a:lstStyle/>
          <a:p>
            <a:r>
              <a:rPr lang="en-US" sz="2400" b="1" dirty="0"/>
              <a:t>drivechain.info/releases/</a:t>
            </a:r>
          </a:p>
          <a:p>
            <a:pPr algn="ctr"/>
            <a:r>
              <a:rPr lang="en-US" dirty="0"/>
              <a:t>Drivechain = </a:t>
            </a:r>
            <a:r>
              <a:rPr lang="en-US" dirty="0" err="1"/>
              <a:t>Bip</a:t>
            </a:r>
            <a:r>
              <a:rPr lang="en-US" dirty="0"/>
              <a:t> 300+301</a:t>
            </a:r>
          </a:p>
        </p:txBody>
      </p:sp>
      <p:sp>
        <p:nvSpPr>
          <p:cNvPr id="11" name="Smiley Face 10">
            <a:extLst>
              <a:ext uri="{FF2B5EF4-FFF2-40B4-BE49-F238E27FC236}">
                <a16:creationId xmlns:a16="http://schemas.microsoft.com/office/drawing/2014/main" id="{10362624-CB0E-4C0F-8A34-C7702DFDFCF9}"/>
              </a:ext>
            </a:extLst>
          </p:cNvPr>
          <p:cNvSpPr/>
          <p:nvPr/>
        </p:nvSpPr>
        <p:spPr>
          <a:xfrm>
            <a:off x="790891" y="5221888"/>
            <a:ext cx="330200" cy="326794"/>
          </a:xfrm>
          <a:prstGeom prst="smileyFace">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Smiley Face 11">
            <a:extLst>
              <a:ext uri="{FF2B5EF4-FFF2-40B4-BE49-F238E27FC236}">
                <a16:creationId xmlns:a16="http://schemas.microsoft.com/office/drawing/2014/main" id="{3ADAF4CB-335B-4EB7-B866-2564DE7AAD65}"/>
              </a:ext>
            </a:extLst>
          </p:cNvPr>
          <p:cNvSpPr/>
          <p:nvPr/>
        </p:nvSpPr>
        <p:spPr>
          <a:xfrm>
            <a:off x="1172272" y="5155316"/>
            <a:ext cx="330200" cy="326794"/>
          </a:xfrm>
          <a:prstGeom prst="smileyFace">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miley Face 12">
            <a:extLst>
              <a:ext uri="{FF2B5EF4-FFF2-40B4-BE49-F238E27FC236}">
                <a16:creationId xmlns:a16="http://schemas.microsoft.com/office/drawing/2014/main" id="{CAEC2DEC-90F5-4518-81A3-C56582EE9769}"/>
              </a:ext>
            </a:extLst>
          </p:cNvPr>
          <p:cNvSpPr/>
          <p:nvPr/>
        </p:nvSpPr>
        <p:spPr>
          <a:xfrm>
            <a:off x="1261934" y="4806499"/>
            <a:ext cx="330200" cy="326794"/>
          </a:xfrm>
          <a:prstGeom prst="smileyFace">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Smiley Face 13">
            <a:extLst>
              <a:ext uri="{FF2B5EF4-FFF2-40B4-BE49-F238E27FC236}">
                <a16:creationId xmlns:a16="http://schemas.microsoft.com/office/drawing/2014/main" id="{F0957904-141B-4A32-9D8C-4D4687CC1132}"/>
              </a:ext>
            </a:extLst>
          </p:cNvPr>
          <p:cNvSpPr/>
          <p:nvPr/>
        </p:nvSpPr>
        <p:spPr>
          <a:xfrm>
            <a:off x="1750122" y="5260053"/>
            <a:ext cx="330200" cy="326794"/>
          </a:xfrm>
          <a:prstGeom prst="smileyFace">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Smiley Face 14">
            <a:extLst>
              <a:ext uri="{FF2B5EF4-FFF2-40B4-BE49-F238E27FC236}">
                <a16:creationId xmlns:a16="http://schemas.microsoft.com/office/drawing/2014/main" id="{69192E96-8FC4-4152-9ABC-9651DC688548}"/>
              </a:ext>
            </a:extLst>
          </p:cNvPr>
          <p:cNvSpPr/>
          <p:nvPr/>
        </p:nvSpPr>
        <p:spPr>
          <a:xfrm>
            <a:off x="1604834" y="4880890"/>
            <a:ext cx="330200" cy="326794"/>
          </a:xfrm>
          <a:prstGeom prst="smileyFac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Smiley Face 15">
            <a:extLst>
              <a:ext uri="{FF2B5EF4-FFF2-40B4-BE49-F238E27FC236}">
                <a16:creationId xmlns:a16="http://schemas.microsoft.com/office/drawing/2014/main" id="{84D75EA4-286D-46E6-A5CB-A0D6B81254A6}"/>
              </a:ext>
            </a:extLst>
          </p:cNvPr>
          <p:cNvSpPr/>
          <p:nvPr/>
        </p:nvSpPr>
        <p:spPr>
          <a:xfrm>
            <a:off x="1617534" y="5499890"/>
            <a:ext cx="330200" cy="326794"/>
          </a:xfrm>
          <a:prstGeom prst="smileyFace">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Smiley Face 16">
            <a:extLst>
              <a:ext uri="{FF2B5EF4-FFF2-40B4-BE49-F238E27FC236}">
                <a16:creationId xmlns:a16="http://schemas.microsoft.com/office/drawing/2014/main" id="{272E9DC6-69A3-4353-A034-FFDEA21A8934}"/>
              </a:ext>
            </a:extLst>
          </p:cNvPr>
          <p:cNvSpPr/>
          <p:nvPr/>
        </p:nvSpPr>
        <p:spPr>
          <a:xfrm>
            <a:off x="2227134" y="4680599"/>
            <a:ext cx="330200" cy="326794"/>
          </a:xfrm>
          <a:prstGeom prst="smileyFace">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Smiley Face 17">
            <a:extLst>
              <a:ext uri="{FF2B5EF4-FFF2-40B4-BE49-F238E27FC236}">
                <a16:creationId xmlns:a16="http://schemas.microsoft.com/office/drawing/2014/main" id="{82537D8D-B080-46A8-9E2C-459123404D84}"/>
              </a:ext>
            </a:extLst>
          </p:cNvPr>
          <p:cNvSpPr/>
          <p:nvPr/>
        </p:nvSpPr>
        <p:spPr>
          <a:xfrm>
            <a:off x="2721672" y="5198523"/>
            <a:ext cx="330200" cy="326794"/>
          </a:xfrm>
          <a:prstGeom prst="smileyFace">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Smiley Face 18">
            <a:extLst>
              <a:ext uri="{FF2B5EF4-FFF2-40B4-BE49-F238E27FC236}">
                <a16:creationId xmlns:a16="http://schemas.microsoft.com/office/drawing/2014/main" id="{4EF5E143-17EE-48A8-A7D2-73487D70AE7D}"/>
              </a:ext>
            </a:extLst>
          </p:cNvPr>
          <p:cNvSpPr/>
          <p:nvPr/>
        </p:nvSpPr>
        <p:spPr>
          <a:xfrm>
            <a:off x="2194114" y="5315318"/>
            <a:ext cx="330200" cy="326794"/>
          </a:xfrm>
          <a:prstGeom prst="smileyFace">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Smiley Face 19">
            <a:extLst>
              <a:ext uri="{FF2B5EF4-FFF2-40B4-BE49-F238E27FC236}">
                <a16:creationId xmlns:a16="http://schemas.microsoft.com/office/drawing/2014/main" id="{0B29DB5E-4C82-4A63-9C2E-1183CF8118E0}"/>
              </a:ext>
            </a:extLst>
          </p:cNvPr>
          <p:cNvSpPr/>
          <p:nvPr/>
        </p:nvSpPr>
        <p:spPr>
          <a:xfrm>
            <a:off x="2385122" y="4838124"/>
            <a:ext cx="330200" cy="326794"/>
          </a:xfrm>
          <a:prstGeom prst="smileyFace">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Smiley Face 20">
            <a:extLst>
              <a:ext uri="{FF2B5EF4-FFF2-40B4-BE49-F238E27FC236}">
                <a16:creationId xmlns:a16="http://schemas.microsoft.com/office/drawing/2014/main" id="{E67EC633-5AA7-4E46-89CC-225FD1D90CF9}"/>
              </a:ext>
            </a:extLst>
          </p:cNvPr>
          <p:cNvSpPr/>
          <p:nvPr/>
        </p:nvSpPr>
        <p:spPr>
          <a:xfrm>
            <a:off x="2772472" y="5457124"/>
            <a:ext cx="330200" cy="326794"/>
          </a:xfrm>
          <a:prstGeom prst="smileyFace">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Smiley Face 21">
            <a:extLst>
              <a:ext uri="{FF2B5EF4-FFF2-40B4-BE49-F238E27FC236}">
                <a16:creationId xmlns:a16="http://schemas.microsoft.com/office/drawing/2014/main" id="{638AB717-1D63-4653-A1E0-E7BB16B56575}"/>
              </a:ext>
            </a:extLst>
          </p:cNvPr>
          <p:cNvSpPr/>
          <p:nvPr/>
        </p:nvSpPr>
        <p:spPr>
          <a:xfrm>
            <a:off x="4096827" y="4803775"/>
            <a:ext cx="330200" cy="326794"/>
          </a:xfrm>
          <a:prstGeom prst="smileyFace">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Smiley Face 22">
            <a:extLst>
              <a:ext uri="{FF2B5EF4-FFF2-40B4-BE49-F238E27FC236}">
                <a16:creationId xmlns:a16="http://schemas.microsoft.com/office/drawing/2014/main" id="{C8BFF66C-8E61-4CAE-BFA1-F5C47D18DCBD}"/>
              </a:ext>
            </a:extLst>
          </p:cNvPr>
          <p:cNvSpPr/>
          <p:nvPr/>
        </p:nvSpPr>
        <p:spPr>
          <a:xfrm>
            <a:off x="2614484" y="5352667"/>
            <a:ext cx="330200" cy="326794"/>
          </a:xfrm>
          <a:prstGeom prst="smileyFac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Smiley Face 23">
            <a:extLst>
              <a:ext uri="{FF2B5EF4-FFF2-40B4-BE49-F238E27FC236}">
                <a16:creationId xmlns:a16="http://schemas.microsoft.com/office/drawing/2014/main" id="{7C562010-16E4-4901-8A71-0FCB02D47E19}"/>
              </a:ext>
            </a:extLst>
          </p:cNvPr>
          <p:cNvSpPr/>
          <p:nvPr/>
        </p:nvSpPr>
        <p:spPr>
          <a:xfrm>
            <a:off x="2709734" y="4921136"/>
            <a:ext cx="330200" cy="326794"/>
          </a:xfrm>
          <a:prstGeom prst="smileyFace">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Smiley Face 24">
            <a:extLst>
              <a:ext uri="{FF2B5EF4-FFF2-40B4-BE49-F238E27FC236}">
                <a16:creationId xmlns:a16="http://schemas.microsoft.com/office/drawing/2014/main" id="{6D5E8C8E-7FBA-4EF3-BBE1-289FD78FB41B}"/>
              </a:ext>
            </a:extLst>
          </p:cNvPr>
          <p:cNvSpPr/>
          <p:nvPr/>
        </p:nvSpPr>
        <p:spPr>
          <a:xfrm>
            <a:off x="2722434" y="5540136"/>
            <a:ext cx="330200" cy="326794"/>
          </a:xfrm>
          <a:prstGeom prst="smileyFace">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Smiley Face 25">
            <a:extLst>
              <a:ext uri="{FF2B5EF4-FFF2-40B4-BE49-F238E27FC236}">
                <a16:creationId xmlns:a16="http://schemas.microsoft.com/office/drawing/2014/main" id="{B78111ED-C60D-4A70-82E2-FF44A749A6C8}"/>
              </a:ext>
            </a:extLst>
          </p:cNvPr>
          <p:cNvSpPr/>
          <p:nvPr/>
        </p:nvSpPr>
        <p:spPr>
          <a:xfrm>
            <a:off x="3451922" y="5238769"/>
            <a:ext cx="330200" cy="326794"/>
          </a:xfrm>
          <a:prstGeom prst="smileyFace">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miley Face 26">
            <a:extLst>
              <a:ext uri="{FF2B5EF4-FFF2-40B4-BE49-F238E27FC236}">
                <a16:creationId xmlns:a16="http://schemas.microsoft.com/office/drawing/2014/main" id="{F67B72CC-37D0-4911-B42A-858DD86D5AE8}"/>
              </a:ext>
            </a:extLst>
          </p:cNvPr>
          <p:cNvSpPr/>
          <p:nvPr/>
        </p:nvSpPr>
        <p:spPr>
          <a:xfrm>
            <a:off x="1989898" y="5629962"/>
            <a:ext cx="330200" cy="326794"/>
          </a:xfrm>
          <a:prstGeom prst="smileyFac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Smiley Face 27">
            <a:extLst>
              <a:ext uri="{FF2B5EF4-FFF2-40B4-BE49-F238E27FC236}">
                <a16:creationId xmlns:a16="http://schemas.microsoft.com/office/drawing/2014/main" id="{A4ACB671-1BD9-425D-BBD9-75AE9E4339CD}"/>
              </a:ext>
            </a:extLst>
          </p:cNvPr>
          <p:cNvSpPr/>
          <p:nvPr/>
        </p:nvSpPr>
        <p:spPr>
          <a:xfrm>
            <a:off x="2834448" y="5198431"/>
            <a:ext cx="330200" cy="326794"/>
          </a:xfrm>
          <a:prstGeom prst="smileyFace">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Smiley Face 28">
            <a:extLst>
              <a:ext uri="{FF2B5EF4-FFF2-40B4-BE49-F238E27FC236}">
                <a16:creationId xmlns:a16="http://schemas.microsoft.com/office/drawing/2014/main" id="{E3653304-0ED3-4E5F-BC86-DE10CFEB806A}"/>
              </a:ext>
            </a:extLst>
          </p:cNvPr>
          <p:cNvSpPr/>
          <p:nvPr/>
        </p:nvSpPr>
        <p:spPr>
          <a:xfrm>
            <a:off x="2369120" y="5739812"/>
            <a:ext cx="330200" cy="326794"/>
          </a:xfrm>
          <a:prstGeom prst="smileyFace">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Smiley Face 29">
            <a:extLst>
              <a:ext uri="{FF2B5EF4-FFF2-40B4-BE49-F238E27FC236}">
                <a16:creationId xmlns:a16="http://schemas.microsoft.com/office/drawing/2014/main" id="{D4860C52-1FC6-4850-ACC6-EEBCC7066417}"/>
              </a:ext>
            </a:extLst>
          </p:cNvPr>
          <p:cNvSpPr/>
          <p:nvPr/>
        </p:nvSpPr>
        <p:spPr>
          <a:xfrm>
            <a:off x="3201986" y="5516064"/>
            <a:ext cx="330200" cy="326794"/>
          </a:xfrm>
          <a:prstGeom prst="smileyFace">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Smiley Face 30">
            <a:extLst>
              <a:ext uri="{FF2B5EF4-FFF2-40B4-BE49-F238E27FC236}">
                <a16:creationId xmlns:a16="http://schemas.microsoft.com/office/drawing/2014/main" id="{7712D4FE-A0CD-46A2-90B5-B1AB5C141CB5}"/>
              </a:ext>
            </a:extLst>
          </p:cNvPr>
          <p:cNvSpPr/>
          <p:nvPr/>
        </p:nvSpPr>
        <p:spPr>
          <a:xfrm>
            <a:off x="2022410" y="4689636"/>
            <a:ext cx="330200" cy="326794"/>
          </a:xfrm>
          <a:prstGeom prst="smileyFac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Smiley Face 31">
            <a:extLst>
              <a:ext uri="{FF2B5EF4-FFF2-40B4-BE49-F238E27FC236}">
                <a16:creationId xmlns:a16="http://schemas.microsoft.com/office/drawing/2014/main" id="{EE9049A2-5A48-4412-B676-B82FE390E135}"/>
              </a:ext>
            </a:extLst>
          </p:cNvPr>
          <p:cNvSpPr/>
          <p:nvPr/>
        </p:nvSpPr>
        <p:spPr>
          <a:xfrm>
            <a:off x="3171760" y="5199662"/>
            <a:ext cx="330200" cy="326794"/>
          </a:xfrm>
          <a:prstGeom prst="smileyFace">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Smiley Face 32">
            <a:extLst>
              <a:ext uri="{FF2B5EF4-FFF2-40B4-BE49-F238E27FC236}">
                <a16:creationId xmlns:a16="http://schemas.microsoft.com/office/drawing/2014/main" id="{73939A3A-00F1-4DF4-8F23-99ABF40C4CCA}"/>
              </a:ext>
            </a:extLst>
          </p:cNvPr>
          <p:cNvSpPr/>
          <p:nvPr/>
        </p:nvSpPr>
        <p:spPr>
          <a:xfrm>
            <a:off x="3101910" y="4805665"/>
            <a:ext cx="330200" cy="326794"/>
          </a:xfrm>
          <a:prstGeom prst="smileyFace">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Smiley Face 33">
            <a:extLst>
              <a:ext uri="{FF2B5EF4-FFF2-40B4-BE49-F238E27FC236}">
                <a16:creationId xmlns:a16="http://schemas.microsoft.com/office/drawing/2014/main" id="{C119B2FE-C840-484D-9EA7-98E534FF9877}"/>
              </a:ext>
            </a:extLst>
          </p:cNvPr>
          <p:cNvSpPr/>
          <p:nvPr/>
        </p:nvSpPr>
        <p:spPr>
          <a:xfrm>
            <a:off x="2408775" y="5082067"/>
            <a:ext cx="330200" cy="326794"/>
          </a:xfrm>
          <a:prstGeom prst="smileyFac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Smiley Face 34">
            <a:extLst>
              <a:ext uri="{FF2B5EF4-FFF2-40B4-BE49-F238E27FC236}">
                <a16:creationId xmlns:a16="http://schemas.microsoft.com/office/drawing/2014/main" id="{73E32599-9F0A-46AA-B5B8-C824D989AE64}"/>
              </a:ext>
            </a:extLst>
          </p:cNvPr>
          <p:cNvSpPr/>
          <p:nvPr/>
        </p:nvSpPr>
        <p:spPr>
          <a:xfrm>
            <a:off x="2875596" y="5731914"/>
            <a:ext cx="330200" cy="326794"/>
          </a:xfrm>
          <a:prstGeom prst="smileyFace">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Smiley Face 35">
            <a:extLst>
              <a:ext uri="{FF2B5EF4-FFF2-40B4-BE49-F238E27FC236}">
                <a16:creationId xmlns:a16="http://schemas.microsoft.com/office/drawing/2014/main" id="{246C9AAB-7298-4904-9255-27B5DA4DF682}"/>
              </a:ext>
            </a:extLst>
          </p:cNvPr>
          <p:cNvSpPr/>
          <p:nvPr/>
        </p:nvSpPr>
        <p:spPr>
          <a:xfrm>
            <a:off x="3345496" y="5300383"/>
            <a:ext cx="330200" cy="326794"/>
          </a:xfrm>
          <a:prstGeom prst="smileyFace">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Smiley Face 36">
            <a:extLst>
              <a:ext uri="{FF2B5EF4-FFF2-40B4-BE49-F238E27FC236}">
                <a16:creationId xmlns:a16="http://schemas.microsoft.com/office/drawing/2014/main" id="{13B8DE48-23F9-4B9F-9504-8EBCA34936ED}"/>
              </a:ext>
            </a:extLst>
          </p:cNvPr>
          <p:cNvSpPr/>
          <p:nvPr/>
        </p:nvSpPr>
        <p:spPr>
          <a:xfrm>
            <a:off x="3673726" y="5485178"/>
            <a:ext cx="330200" cy="326794"/>
          </a:xfrm>
          <a:prstGeom prst="smileyFace">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Smiley Face 37">
            <a:extLst>
              <a:ext uri="{FF2B5EF4-FFF2-40B4-BE49-F238E27FC236}">
                <a16:creationId xmlns:a16="http://schemas.microsoft.com/office/drawing/2014/main" id="{BF8FA09F-0AAF-4A11-8E75-5AF2388B655C}"/>
              </a:ext>
            </a:extLst>
          </p:cNvPr>
          <p:cNvSpPr/>
          <p:nvPr/>
        </p:nvSpPr>
        <p:spPr>
          <a:xfrm>
            <a:off x="3298506" y="5771636"/>
            <a:ext cx="330200" cy="326794"/>
          </a:xfrm>
          <a:prstGeom prst="smileyFace">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Smiley Face 38">
            <a:extLst>
              <a:ext uri="{FF2B5EF4-FFF2-40B4-BE49-F238E27FC236}">
                <a16:creationId xmlns:a16="http://schemas.microsoft.com/office/drawing/2014/main" id="{3DBD770F-84B0-4616-9C3F-6EE24759AF44}"/>
              </a:ext>
            </a:extLst>
          </p:cNvPr>
          <p:cNvSpPr/>
          <p:nvPr/>
        </p:nvSpPr>
        <p:spPr>
          <a:xfrm>
            <a:off x="3476814" y="5632553"/>
            <a:ext cx="330200" cy="326794"/>
          </a:xfrm>
          <a:prstGeom prst="smileyFace">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Smiley Face 39">
            <a:extLst>
              <a:ext uri="{FF2B5EF4-FFF2-40B4-BE49-F238E27FC236}">
                <a16:creationId xmlns:a16="http://schemas.microsoft.com/office/drawing/2014/main" id="{13EBF0DE-5DA5-4BAB-83B1-2621E9D38D28}"/>
              </a:ext>
            </a:extLst>
          </p:cNvPr>
          <p:cNvSpPr/>
          <p:nvPr/>
        </p:nvSpPr>
        <p:spPr>
          <a:xfrm>
            <a:off x="3027963" y="5302470"/>
            <a:ext cx="330200" cy="326794"/>
          </a:xfrm>
          <a:prstGeom prst="smileyFace">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Smiley Face 40">
            <a:extLst>
              <a:ext uri="{FF2B5EF4-FFF2-40B4-BE49-F238E27FC236}">
                <a16:creationId xmlns:a16="http://schemas.microsoft.com/office/drawing/2014/main" id="{8122E3DB-466D-4B27-89CE-C9C005C74E7D}"/>
              </a:ext>
            </a:extLst>
          </p:cNvPr>
          <p:cNvSpPr/>
          <p:nvPr/>
        </p:nvSpPr>
        <p:spPr>
          <a:xfrm>
            <a:off x="3852034" y="5285423"/>
            <a:ext cx="330200" cy="326794"/>
          </a:xfrm>
          <a:prstGeom prst="smileyFace">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Smiley Face 41">
            <a:extLst>
              <a:ext uri="{FF2B5EF4-FFF2-40B4-BE49-F238E27FC236}">
                <a16:creationId xmlns:a16="http://schemas.microsoft.com/office/drawing/2014/main" id="{683D0428-3F37-461E-90F8-C26BCA0A0862}"/>
              </a:ext>
            </a:extLst>
          </p:cNvPr>
          <p:cNvSpPr/>
          <p:nvPr/>
        </p:nvSpPr>
        <p:spPr>
          <a:xfrm>
            <a:off x="3563936" y="4909287"/>
            <a:ext cx="330200" cy="326794"/>
          </a:xfrm>
          <a:prstGeom prst="smileyFace">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Smiley Face 42">
            <a:extLst>
              <a:ext uri="{FF2B5EF4-FFF2-40B4-BE49-F238E27FC236}">
                <a16:creationId xmlns:a16="http://schemas.microsoft.com/office/drawing/2014/main" id="{48ACC8D2-8E58-4B5C-9D24-A9D641B7EBFB}"/>
              </a:ext>
            </a:extLst>
          </p:cNvPr>
          <p:cNvSpPr/>
          <p:nvPr/>
        </p:nvSpPr>
        <p:spPr>
          <a:xfrm>
            <a:off x="3817682" y="4802395"/>
            <a:ext cx="330200" cy="326794"/>
          </a:xfrm>
          <a:prstGeom prst="smileyFace">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Smiley Face 43">
            <a:extLst>
              <a:ext uri="{FF2B5EF4-FFF2-40B4-BE49-F238E27FC236}">
                <a16:creationId xmlns:a16="http://schemas.microsoft.com/office/drawing/2014/main" id="{F360DFDA-3603-46A1-BB3A-7F84028E7F3C}"/>
              </a:ext>
            </a:extLst>
          </p:cNvPr>
          <p:cNvSpPr/>
          <p:nvPr/>
        </p:nvSpPr>
        <p:spPr>
          <a:xfrm>
            <a:off x="3869498" y="5149024"/>
            <a:ext cx="330200" cy="326794"/>
          </a:xfrm>
          <a:prstGeom prst="smileyFace">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Smiley Face 44">
            <a:extLst>
              <a:ext uri="{FF2B5EF4-FFF2-40B4-BE49-F238E27FC236}">
                <a16:creationId xmlns:a16="http://schemas.microsoft.com/office/drawing/2014/main" id="{9C9928EE-F565-4B58-9236-0CFC36ED189C}"/>
              </a:ext>
            </a:extLst>
          </p:cNvPr>
          <p:cNvSpPr/>
          <p:nvPr/>
        </p:nvSpPr>
        <p:spPr>
          <a:xfrm>
            <a:off x="1388807" y="4614544"/>
            <a:ext cx="330200" cy="326794"/>
          </a:xfrm>
          <a:prstGeom prst="smileyFac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Smiley Face 45">
            <a:extLst>
              <a:ext uri="{FF2B5EF4-FFF2-40B4-BE49-F238E27FC236}">
                <a16:creationId xmlns:a16="http://schemas.microsoft.com/office/drawing/2014/main" id="{FB78C01C-B374-4DDE-A7CC-E212D4BB380E}"/>
              </a:ext>
            </a:extLst>
          </p:cNvPr>
          <p:cNvSpPr/>
          <p:nvPr/>
        </p:nvSpPr>
        <p:spPr>
          <a:xfrm>
            <a:off x="1604834" y="4420556"/>
            <a:ext cx="330200" cy="326794"/>
          </a:xfrm>
          <a:prstGeom prst="smileyFace">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Smiley Face 46">
            <a:extLst>
              <a:ext uri="{FF2B5EF4-FFF2-40B4-BE49-F238E27FC236}">
                <a16:creationId xmlns:a16="http://schemas.microsoft.com/office/drawing/2014/main" id="{87D7714F-D774-4299-8989-D72DE6EAA1DA}"/>
              </a:ext>
            </a:extLst>
          </p:cNvPr>
          <p:cNvSpPr/>
          <p:nvPr/>
        </p:nvSpPr>
        <p:spPr>
          <a:xfrm>
            <a:off x="1910650" y="4458476"/>
            <a:ext cx="330200" cy="326794"/>
          </a:xfrm>
          <a:prstGeom prst="smileyFace">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Smiley Face 47">
            <a:extLst>
              <a:ext uri="{FF2B5EF4-FFF2-40B4-BE49-F238E27FC236}">
                <a16:creationId xmlns:a16="http://schemas.microsoft.com/office/drawing/2014/main" id="{6A42E7B9-8BDF-4761-B3F9-86A9E96B78F7}"/>
              </a:ext>
            </a:extLst>
          </p:cNvPr>
          <p:cNvSpPr/>
          <p:nvPr/>
        </p:nvSpPr>
        <p:spPr>
          <a:xfrm>
            <a:off x="2550222" y="4547226"/>
            <a:ext cx="330200" cy="326794"/>
          </a:xfrm>
          <a:prstGeom prst="smileyFace">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Smiley Face 48">
            <a:extLst>
              <a:ext uri="{FF2B5EF4-FFF2-40B4-BE49-F238E27FC236}">
                <a16:creationId xmlns:a16="http://schemas.microsoft.com/office/drawing/2014/main" id="{A9BC601A-50BE-482B-9D7C-ED417C3CA34C}"/>
              </a:ext>
            </a:extLst>
          </p:cNvPr>
          <p:cNvSpPr/>
          <p:nvPr/>
        </p:nvSpPr>
        <p:spPr>
          <a:xfrm>
            <a:off x="2874834" y="4630238"/>
            <a:ext cx="330200" cy="326794"/>
          </a:xfrm>
          <a:prstGeom prst="smileyFace">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Smiley Face 49">
            <a:extLst>
              <a:ext uri="{FF2B5EF4-FFF2-40B4-BE49-F238E27FC236}">
                <a16:creationId xmlns:a16="http://schemas.microsoft.com/office/drawing/2014/main" id="{2213D5EE-D3D3-4BCC-BAA4-B64A4377D38A}"/>
              </a:ext>
            </a:extLst>
          </p:cNvPr>
          <p:cNvSpPr/>
          <p:nvPr/>
        </p:nvSpPr>
        <p:spPr>
          <a:xfrm>
            <a:off x="3267010" y="4514767"/>
            <a:ext cx="330200" cy="326794"/>
          </a:xfrm>
          <a:prstGeom prst="smileyFace">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Smiley Face 50">
            <a:extLst>
              <a:ext uri="{FF2B5EF4-FFF2-40B4-BE49-F238E27FC236}">
                <a16:creationId xmlns:a16="http://schemas.microsoft.com/office/drawing/2014/main" id="{B8132399-21FF-4A7B-A980-5238C21A9121}"/>
              </a:ext>
            </a:extLst>
          </p:cNvPr>
          <p:cNvSpPr/>
          <p:nvPr/>
        </p:nvSpPr>
        <p:spPr>
          <a:xfrm>
            <a:off x="2789490" y="4419382"/>
            <a:ext cx="330200" cy="326794"/>
          </a:xfrm>
          <a:prstGeom prst="smileyFace">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Smiley Face 51">
            <a:extLst>
              <a:ext uri="{FF2B5EF4-FFF2-40B4-BE49-F238E27FC236}">
                <a16:creationId xmlns:a16="http://schemas.microsoft.com/office/drawing/2014/main" id="{AD4FE00A-688E-49B0-9A1A-DDCF579B7AAB}"/>
              </a:ext>
            </a:extLst>
          </p:cNvPr>
          <p:cNvSpPr/>
          <p:nvPr/>
        </p:nvSpPr>
        <p:spPr>
          <a:xfrm>
            <a:off x="3114102" y="4502394"/>
            <a:ext cx="330200" cy="326794"/>
          </a:xfrm>
          <a:prstGeom prst="smileyFace">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Smiley Face 52">
            <a:extLst>
              <a:ext uri="{FF2B5EF4-FFF2-40B4-BE49-F238E27FC236}">
                <a16:creationId xmlns:a16="http://schemas.microsoft.com/office/drawing/2014/main" id="{5A8F4290-E5F7-4459-9196-72F5638AC28E}"/>
              </a:ext>
            </a:extLst>
          </p:cNvPr>
          <p:cNvSpPr/>
          <p:nvPr/>
        </p:nvSpPr>
        <p:spPr>
          <a:xfrm>
            <a:off x="3506278" y="4386923"/>
            <a:ext cx="330200" cy="326794"/>
          </a:xfrm>
          <a:prstGeom prst="smileyFace">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Smiley Face 54">
            <a:extLst>
              <a:ext uri="{FF2B5EF4-FFF2-40B4-BE49-F238E27FC236}">
                <a16:creationId xmlns:a16="http://schemas.microsoft.com/office/drawing/2014/main" id="{41B758A0-2830-4531-9283-F590C25C94DD}"/>
              </a:ext>
            </a:extLst>
          </p:cNvPr>
          <p:cNvSpPr/>
          <p:nvPr/>
        </p:nvSpPr>
        <p:spPr>
          <a:xfrm>
            <a:off x="3724210" y="4474635"/>
            <a:ext cx="330200" cy="326794"/>
          </a:xfrm>
          <a:prstGeom prst="smileyFace">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Smiley Face 55">
            <a:extLst>
              <a:ext uri="{FF2B5EF4-FFF2-40B4-BE49-F238E27FC236}">
                <a16:creationId xmlns:a16="http://schemas.microsoft.com/office/drawing/2014/main" id="{D899662A-667E-42CE-B9BB-D123E812F56D}"/>
              </a:ext>
            </a:extLst>
          </p:cNvPr>
          <p:cNvSpPr/>
          <p:nvPr/>
        </p:nvSpPr>
        <p:spPr>
          <a:xfrm>
            <a:off x="3677220" y="4945888"/>
            <a:ext cx="330200" cy="326794"/>
          </a:xfrm>
          <a:prstGeom prst="smileyFace">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Smiley Face 56">
            <a:extLst>
              <a:ext uri="{FF2B5EF4-FFF2-40B4-BE49-F238E27FC236}">
                <a16:creationId xmlns:a16="http://schemas.microsoft.com/office/drawing/2014/main" id="{131D13D8-9217-44BB-9795-0EA585E8415A}"/>
              </a:ext>
            </a:extLst>
          </p:cNvPr>
          <p:cNvSpPr/>
          <p:nvPr/>
        </p:nvSpPr>
        <p:spPr>
          <a:xfrm>
            <a:off x="3855528" y="4806805"/>
            <a:ext cx="330200" cy="326794"/>
          </a:xfrm>
          <a:prstGeom prst="smileyFace">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Smiley Face 57">
            <a:extLst>
              <a:ext uri="{FF2B5EF4-FFF2-40B4-BE49-F238E27FC236}">
                <a16:creationId xmlns:a16="http://schemas.microsoft.com/office/drawing/2014/main" id="{E34E7D5E-49AC-4041-ABA4-310039C2ABB0}"/>
              </a:ext>
            </a:extLst>
          </p:cNvPr>
          <p:cNvSpPr/>
          <p:nvPr/>
        </p:nvSpPr>
        <p:spPr>
          <a:xfrm>
            <a:off x="3653598" y="4665791"/>
            <a:ext cx="330200" cy="326794"/>
          </a:xfrm>
          <a:prstGeom prst="smileyFace">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Smiley Face 58">
            <a:extLst>
              <a:ext uri="{FF2B5EF4-FFF2-40B4-BE49-F238E27FC236}">
                <a16:creationId xmlns:a16="http://schemas.microsoft.com/office/drawing/2014/main" id="{A4F8AB15-97B2-4E3C-AFFA-E557C619142A}"/>
              </a:ext>
            </a:extLst>
          </p:cNvPr>
          <p:cNvSpPr/>
          <p:nvPr/>
        </p:nvSpPr>
        <p:spPr>
          <a:xfrm>
            <a:off x="3982782" y="4617310"/>
            <a:ext cx="330200" cy="326794"/>
          </a:xfrm>
          <a:prstGeom prst="smileyFace">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Smiley Face 59">
            <a:extLst>
              <a:ext uri="{FF2B5EF4-FFF2-40B4-BE49-F238E27FC236}">
                <a16:creationId xmlns:a16="http://schemas.microsoft.com/office/drawing/2014/main" id="{52548D71-B70D-41B0-8C92-B7BB5DCF2489}"/>
              </a:ext>
            </a:extLst>
          </p:cNvPr>
          <p:cNvSpPr/>
          <p:nvPr/>
        </p:nvSpPr>
        <p:spPr>
          <a:xfrm>
            <a:off x="4153375" y="4990240"/>
            <a:ext cx="330200" cy="326794"/>
          </a:xfrm>
          <a:prstGeom prst="smileyFace">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Smiley Face 61">
            <a:extLst>
              <a:ext uri="{FF2B5EF4-FFF2-40B4-BE49-F238E27FC236}">
                <a16:creationId xmlns:a16="http://schemas.microsoft.com/office/drawing/2014/main" id="{AC9FB9CA-C30F-442D-B266-5558DC3DF7C3}"/>
              </a:ext>
            </a:extLst>
          </p:cNvPr>
          <p:cNvSpPr/>
          <p:nvPr/>
        </p:nvSpPr>
        <p:spPr>
          <a:xfrm>
            <a:off x="4150676" y="5229539"/>
            <a:ext cx="330200" cy="326794"/>
          </a:xfrm>
          <a:prstGeom prst="smileyFace">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Smiley Face 62">
            <a:extLst>
              <a:ext uri="{FF2B5EF4-FFF2-40B4-BE49-F238E27FC236}">
                <a16:creationId xmlns:a16="http://schemas.microsoft.com/office/drawing/2014/main" id="{DBEB8B0C-8A45-422F-BD73-8ED6E28F30C7}"/>
              </a:ext>
            </a:extLst>
          </p:cNvPr>
          <p:cNvSpPr/>
          <p:nvPr/>
        </p:nvSpPr>
        <p:spPr>
          <a:xfrm>
            <a:off x="3953318" y="4957032"/>
            <a:ext cx="330200" cy="326794"/>
          </a:xfrm>
          <a:prstGeom prst="smileyFace">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Smiley Face 63">
            <a:extLst>
              <a:ext uri="{FF2B5EF4-FFF2-40B4-BE49-F238E27FC236}">
                <a16:creationId xmlns:a16="http://schemas.microsoft.com/office/drawing/2014/main" id="{073CC186-9056-4B0A-93A8-04F0570E264C}"/>
              </a:ext>
            </a:extLst>
          </p:cNvPr>
          <p:cNvSpPr/>
          <p:nvPr/>
        </p:nvSpPr>
        <p:spPr>
          <a:xfrm>
            <a:off x="4125387" y="5501329"/>
            <a:ext cx="330200" cy="326794"/>
          </a:xfrm>
          <a:prstGeom prst="smileyFace">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Smiley Face 64">
            <a:extLst>
              <a:ext uri="{FF2B5EF4-FFF2-40B4-BE49-F238E27FC236}">
                <a16:creationId xmlns:a16="http://schemas.microsoft.com/office/drawing/2014/main" id="{06E09CEC-3ED2-4F76-A0A7-E62BC09B5EAA}"/>
              </a:ext>
            </a:extLst>
          </p:cNvPr>
          <p:cNvSpPr/>
          <p:nvPr/>
        </p:nvSpPr>
        <p:spPr>
          <a:xfrm>
            <a:off x="3773232" y="5166830"/>
            <a:ext cx="330200" cy="326794"/>
          </a:xfrm>
          <a:prstGeom prst="smileyFace">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Smiley Face 65">
            <a:extLst>
              <a:ext uri="{FF2B5EF4-FFF2-40B4-BE49-F238E27FC236}">
                <a16:creationId xmlns:a16="http://schemas.microsoft.com/office/drawing/2014/main" id="{EF914AE5-BDCA-4DA8-8050-064C7AAC3249}"/>
              </a:ext>
            </a:extLst>
          </p:cNvPr>
          <p:cNvSpPr/>
          <p:nvPr/>
        </p:nvSpPr>
        <p:spPr>
          <a:xfrm>
            <a:off x="3450906" y="5924036"/>
            <a:ext cx="330200" cy="326794"/>
          </a:xfrm>
          <a:prstGeom prst="smileyFace">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Smiley Face 66">
            <a:extLst>
              <a:ext uri="{FF2B5EF4-FFF2-40B4-BE49-F238E27FC236}">
                <a16:creationId xmlns:a16="http://schemas.microsoft.com/office/drawing/2014/main" id="{57BFBCFE-123E-4F5F-98AD-7EC3E2FC842A}"/>
              </a:ext>
            </a:extLst>
          </p:cNvPr>
          <p:cNvSpPr/>
          <p:nvPr/>
        </p:nvSpPr>
        <p:spPr>
          <a:xfrm>
            <a:off x="3702223" y="5777729"/>
            <a:ext cx="330200" cy="326794"/>
          </a:xfrm>
          <a:prstGeom prst="smileyFace">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Smiley Face 67">
            <a:extLst>
              <a:ext uri="{FF2B5EF4-FFF2-40B4-BE49-F238E27FC236}">
                <a16:creationId xmlns:a16="http://schemas.microsoft.com/office/drawing/2014/main" id="{CAB5EA09-5204-446A-BC3F-DE0F2B6CA7E6}"/>
              </a:ext>
            </a:extLst>
          </p:cNvPr>
          <p:cNvSpPr/>
          <p:nvPr/>
        </p:nvSpPr>
        <p:spPr>
          <a:xfrm>
            <a:off x="3707192" y="5226493"/>
            <a:ext cx="330200" cy="326794"/>
          </a:xfrm>
          <a:prstGeom prst="smileyFace">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Smiley Face 68">
            <a:extLst>
              <a:ext uri="{FF2B5EF4-FFF2-40B4-BE49-F238E27FC236}">
                <a16:creationId xmlns:a16="http://schemas.microsoft.com/office/drawing/2014/main" id="{90093189-6E50-4E7C-8937-8AF3A0784751}"/>
              </a:ext>
            </a:extLst>
          </p:cNvPr>
          <p:cNvSpPr/>
          <p:nvPr/>
        </p:nvSpPr>
        <p:spPr>
          <a:xfrm>
            <a:off x="3915374" y="5601107"/>
            <a:ext cx="330200" cy="326794"/>
          </a:xfrm>
          <a:prstGeom prst="smileyFace">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Arrow: Right 53">
            <a:extLst>
              <a:ext uri="{FF2B5EF4-FFF2-40B4-BE49-F238E27FC236}">
                <a16:creationId xmlns:a16="http://schemas.microsoft.com/office/drawing/2014/main" id="{8525D4D1-BD6D-4E0F-A0F3-DC22C43CB185}"/>
              </a:ext>
            </a:extLst>
          </p:cNvPr>
          <p:cNvSpPr/>
          <p:nvPr/>
        </p:nvSpPr>
        <p:spPr>
          <a:xfrm rot="21078268">
            <a:off x="1981887" y="4808448"/>
            <a:ext cx="2020539" cy="250934"/>
          </a:xfrm>
          <a:prstGeom prst="rightArrow">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70" name="Arrow: Right 69">
            <a:extLst>
              <a:ext uri="{FF2B5EF4-FFF2-40B4-BE49-F238E27FC236}">
                <a16:creationId xmlns:a16="http://schemas.microsoft.com/office/drawing/2014/main" id="{88EA3B0E-22C2-4FA4-87AB-EBF2475AB4D2}"/>
              </a:ext>
            </a:extLst>
          </p:cNvPr>
          <p:cNvSpPr/>
          <p:nvPr/>
        </p:nvSpPr>
        <p:spPr>
          <a:xfrm rot="575024">
            <a:off x="2569715" y="5465654"/>
            <a:ext cx="1219430" cy="250934"/>
          </a:xfrm>
          <a:prstGeom prst="rightArrow">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71" name="Rectangle 70">
            <a:extLst>
              <a:ext uri="{FF2B5EF4-FFF2-40B4-BE49-F238E27FC236}">
                <a16:creationId xmlns:a16="http://schemas.microsoft.com/office/drawing/2014/main" id="{D1B5259E-FF9E-460A-AA73-B588ED6852F9}"/>
              </a:ext>
            </a:extLst>
          </p:cNvPr>
          <p:cNvSpPr/>
          <p:nvPr/>
        </p:nvSpPr>
        <p:spPr>
          <a:xfrm>
            <a:off x="2777044" y="5436131"/>
            <a:ext cx="723392" cy="265964"/>
          </a:xfrm>
          <a:prstGeom prst="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solidFill>
                  <a:schemeClr val="tx1"/>
                </a:solidFill>
              </a:rPr>
              <a:t>Talk</a:t>
            </a:r>
          </a:p>
        </p:txBody>
      </p:sp>
      <p:sp>
        <p:nvSpPr>
          <p:cNvPr id="72" name="Rectangle 71">
            <a:extLst>
              <a:ext uri="{FF2B5EF4-FFF2-40B4-BE49-F238E27FC236}">
                <a16:creationId xmlns:a16="http://schemas.microsoft.com/office/drawing/2014/main" id="{0F4C9A81-0B98-43F5-9313-50FD2A67BDCE}"/>
              </a:ext>
            </a:extLst>
          </p:cNvPr>
          <p:cNvSpPr/>
          <p:nvPr/>
        </p:nvSpPr>
        <p:spPr>
          <a:xfrm>
            <a:off x="642825" y="5683669"/>
            <a:ext cx="723392" cy="265964"/>
          </a:xfrm>
          <a:prstGeom prst="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solidFill>
                  <a:schemeClr val="tx1"/>
                </a:solidFill>
              </a:rPr>
              <a:t>Learn</a:t>
            </a:r>
          </a:p>
        </p:txBody>
      </p:sp>
    </p:spTree>
    <p:extLst>
      <p:ext uri="{BB962C8B-B14F-4D97-AF65-F5344CB8AC3E}">
        <p14:creationId xmlns:p14="http://schemas.microsoft.com/office/powerpoint/2010/main" val="385215287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98F6174-8A74-4A29-9441-E1D57F557D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17296"/>
            <a:ext cx="12192000" cy="5017008"/>
          </a:xfrm>
          <a:prstGeom prst="rect">
            <a:avLst/>
          </a:prstGeom>
        </p:spPr>
      </p:pic>
      <p:sp>
        <p:nvSpPr>
          <p:cNvPr id="11" name="Rectangle 10">
            <a:extLst>
              <a:ext uri="{FF2B5EF4-FFF2-40B4-BE49-F238E27FC236}">
                <a16:creationId xmlns:a16="http://schemas.microsoft.com/office/drawing/2014/main" id="{9B7CD9B1-0583-4CBB-85EC-1489571947DB}"/>
              </a:ext>
            </a:extLst>
          </p:cNvPr>
          <p:cNvSpPr/>
          <p:nvPr/>
        </p:nvSpPr>
        <p:spPr>
          <a:xfrm>
            <a:off x="40891" y="114376"/>
            <a:ext cx="12109699" cy="6683299"/>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B8CD80EE-D1E3-4D7B-B383-66ABA9FED26F}"/>
              </a:ext>
            </a:extLst>
          </p:cNvPr>
          <p:cNvSpPr>
            <a:spLocks noGrp="1"/>
          </p:cNvSpPr>
          <p:nvPr>
            <p:ph type="sldNum" sz="quarter" idx="12"/>
          </p:nvPr>
        </p:nvSpPr>
        <p:spPr/>
        <p:txBody>
          <a:bodyPr/>
          <a:lstStyle/>
          <a:p>
            <a:fld id="{64A73B7B-B545-4723-8D44-5CC401310D8B}" type="slidenum">
              <a:rPr lang="en-US" smtClean="0"/>
              <a:t>42</a:t>
            </a:fld>
            <a:endParaRPr lang="en-US" dirty="0"/>
          </a:p>
        </p:txBody>
      </p:sp>
      <p:sp>
        <p:nvSpPr>
          <p:cNvPr id="5" name="Footer Placeholder 4">
            <a:extLst>
              <a:ext uri="{FF2B5EF4-FFF2-40B4-BE49-F238E27FC236}">
                <a16:creationId xmlns:a16="http://schemas.microsoft.com/office/drawing/2014/main" id="{ACC79C32-1B3A-46CF-B8C4-9FB4B4752858}"/>
              </a:ext>
            </a:extLst>
          </p:cNvPr>
          <p:cNvSpPr>
            <a:spLocks noGrp="1"/>
          </p:cNvSpPr>
          <p:nvPr>
            <p:ph type="ftr" sz="quarter" idx="11"/>
          </p:nvPr>
        </p:nvSpPr>
        <p:spPr/>
        <p:txBody>
          <a:bodyPr/>
          <a:lstStyle/>
          <a:p>
            <a:r>
              <a:rPr lang="en-US" u="sng" dirty="0">
                <a:solidFill>
                  <a:schemeClr val="bg1">
                    <a:lumMod val="75000"/>
                  </a:schemeClr>
                </a:solidFill>
              </a:rPr>
              <a:t>Telegram:</a:t>
            </a:r>
            <a:r>
              <a:rPr lang="en-US" dirty="0"/>
              <a:t> t.me/</a:t>
            </a:r>
            <a:r>
              <a:rPr lang="en-US" dirty="0" err="1"/>
              <a:t>DcInsiders</a:t>
            </a:r>
            <a:r>
              <a:rPr lang="en-US" dirty="0"/>
              <a:t>     </a:t>
            </a:r>
            <a:r>
              <a:rPr lang="en-US" u="sng" dirty="0">
                <a:solidFill>
                  <a:schemeClr val="bg1">
                    <a:lumMod val="85000"/>
                  </a:schemeClr>
                </a:solidFill>
              </a:rPr>
              <a:t>Website:</a:t>
            </a:r>
            <a:r>
              <a:rPr lang="en-US" dirty="0">
                <a:solidFill>
                  <a:schemeClr val="bg1">
                    <a:lumMod val="85000"/>
                  </a:schemeClr>
                </a:solidFill>
              </a:rPr>
              <a:t> </a:t>
            </a:r>
            <a:r>
              <a:rPr lang="en-US" dirty="0"/>
              <a:t>www.drivechain.info        </a:t>
            </a:r>
            <a:r>
              <a:rPr lang="en-US" u="sng" dirty="0">
                <a:solidFill>
                  <a:schemeClr val="bg1">
                    <a:lumMod val="75000"/>
                  </a:schemeClr>
                </a:solidFill>
              </a:rPr>
              <a:t>Paul’s Twitter:</a:t>
            </a:r>
            <a:r>
              <a:rPr lang="en-US" dirty="0">
                <a:solidFill>
                  <a:schemeClr val="bg1">
                    <a:lumMod val="75000"/>
                  </a:schemeClr>
                </a:solidFill>
              </a:rPr>
              <a:t> </a:t>
            </a:r>
            <a:r>
              <a:rPr lang="en-US" dirty="0"/>
              <a:t>@truthcoin</a:t>
            </a:r>
          </a:p>
        </p:txBody>
      </p:sp>
      <p:sp>
        <p:nvSpPr>
          <p:cNvPr id="12" name="Title 1">
            <a:extLst>
              <a:ext uri="{FF2B5EF4-FFF2-40B4-BE49-F238E27FC236}">
                <a16:creationId xmlns:a16="http://schemas.microsoft.com/office/drawing/2014/main" id="{6E061690-189D-4BEC-9030-138508C61B81}"/>
              </a:ext>
            </a:extLst>
          </p:cNvPr>
          <p:cNvSpPr>
            <a:spLocks noGrp="1"/>
          </p:cNvSpPr>
          <p:nvPr>
            <p:ph type="title"/>
          </p:nvPr>
        </p:nvSpPr>
        <p:spPr>
          <a:xfrm>
            <a:off x="838200" y="753035"/>
            <a:ext cx="10515600" cy="4851699"/>
          </a:xfrm>
        </p:spPr>
        <p:txBody>
          <a:bodyPr>
            <a:normAutofit/>
          </a:bodyPr>
          <a:lstStyle/>
          <a:p>
            <a:pPr algn="ctr"/>
            <a:r>
              <a:rPr lang="en-US" sz="15300" dirty="0"/>
              <a:t>Thank You</a:t>
            </a:r>
            <a:br>
              <a:rPr lang="en-US" sz="15300" dirty="0"/>
            </a:br>
            <a:r>
              <a:rPr lang="en-US" dirty="0"/>
              <a:t> </a:t>
            </a:r>
            <a:br>
              <a:rPr lang="en-US" sz="15300" dirty="0"/>
            </a:br>
            <a:r>
              <a:rPr lang="en-US" sz="4800" dirty="0"/>
              <a:t>for Your Attention!</a:t>
            </a:r>
            <a:br>
              <a:rPr lang="en-US" sz="4800" dirty="0"/>
            </a:br>
            <a:br>
              <a:rPr lang="en-US" sz="4800" dirty="0"/>
            </a:br>
            <a:r>
              <a:rPr lang="en-US" sz="4800" dirty="0"/>
              <a:t>(Find me and talk to me!)</a:t>
            </a:r>
            <a:endParaRPr lang="en-US" dirty="0"/>
          </a:p>
        </p:txBody>
      </p:sp>
    </p:spTree>
    <p:extLst>
      <p:ext uri="{BB962C8B-B14F-4D97-AF65-F5344CB8AC3E}">
        <p14:creationId xmlns:p14="http://schemas.microsoft.com/office/powerpoint/2010/main" val="196597698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13144CF-705A-4C35-8EAD-0504F82A8575}"/>
              </a:ext>
            </a:extLst>
          </p:cNvPr>
          <p:cNvPicPr>
            <a:picLocks noChangeAspect="1"/>
          </p:cNvPicPr>
          <p:nvPr/>
        </p:nvPicPr>
        <p:blipFill>
          <a:blip r:embed="rId2">
            <a:extLst>
              <a:ext uri="{BEBA8EAE-BF5A-486C-A8C5-ECC9F3942E4B}">
                <a14:imgProps xmlns:a14="http://schemas.microsoft.com/office/drawing/2010/main">
                  <a14:imgLayer r:embed="rId3">
                    <a14:imgEffect>
                      <a14:artisticGlass/>
                    </a14:imgEffect>
                  </a14:imgLayer>
                </a14:imgProps>
              </a:ext>
            </a:extLst>
          </a:blip>
          <a:stretch>
            <a:fillRect/>
          </a:stretch>
        </p:blipFill>
        <p:spPr>
          <a:xfrm>
            <a:off x="66675" y="34925"/>
            <a:ext cx="12109700" cy="6814900"/>
          </a:xfrm>
          <a:prstGeom prst="rect">
            <a:avLst/>
          </a:prstGeom>
        </p:spPr>
      </p:pic>
      <p:sp>
        <p:nvSpPr>
          <p:cNvPr id="7" name="Rectangle 6">
            <a:extLst>
              <a:ext uri="{FF2B5EF4-FFF2-40B4-BE49-F238E27FC236}">
                <a16:creationId xmlns:a16="http://schemas.microsoft.com/office/drawing/2014/main" id="{0D0FCF7A-96CA-4F64-9B7F-A315E7D4AED0}"/>
              </a:ext>
            </a:extLst>
          </p:cNvPr>
          <p:cNvSpPr/>
          <p:nvPr/>
        </p:nvSpPr>
        <p:spPr>
          <a:xfrm>
            <a:off x="40891" y="114376"/>
            <a:ext cx="12109699" cy="6683299"/>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D977153-CECB-4508-8F51-2E22C83C6F1D}"/>
              </a:ext>
            </a:extLst>
          </p:cNvPr>
          <p:cNvSpPr>
            <a:spLocks noGrp="1"/>
          </p:cNvSpPr>
          <p:nvPr>
            <p:ph type="title"/>
          </p:nvPr>
        </p:nvSpPr>
        <p:spPr>
          <a:xfrm>
            <a:off x="838200" y="753035"/>
            <a:ext cx="10515600" cy="4851699"/>
          </a:xfrm>
        </p:spPr>
        <p:txBody>
          <a:bodyPr>
            <a:normAutofit/>
          </a:bodyPr>
          <a:lstStyle/>
          <a:p>
            <a:pPr algn="ctr"/>
            <a:r>
              <a:rPr lang="en-US" sz="15300" dirty="0"/>
              <a:t>Thank You</a:t>
            </a:r>
            <a:br>
              <a:rPr lang="en-US" sz="15300" dirty="0"/>
            </a:br>
            <a:r>
              <a:rPr lang="en-US" dirty="0"/>
              <a:t> </a:t>
            </a:r>
            <a:br>
              <a:rPr lang="en-US" sz="15300" dirty="0"/>
            </a:br>
            <a:r>
              <a:rPr lang="en-US" sz="4800" dirty="0"/>
              <a:t>for Your Attention!</a:t>
            </a:r>
            <a:br>
              <a:rPr lang="en-US" sz="4800" dirty="0"/>
            </a:br>
            <a:br>
              <a:rPr lang="en-US" sz="4800" dirty="0"/>
            </a:br>
            <a:r>
              <a:rPr lang="en-US" sz="4800" dirty="0"/>
              <a:t>(Find me and talk to me!)</a:t>
            </a:r>
            <a:endParaRPr lang="en-US" dirty="0"/>
          </a:p>
        </p:txBody>
      </p:sp>
      <p:sp>
        <p:nvSpPr>
          <p:cNvPr id="4" name="Footer Placeholder 3">
            <a:extLst>
              <a:ext uri="{FF2B5EF4-FFF2-40B4-BE49-F238E27FC236}">
                <a16:creationId xmlns:a16="http://schemas.microsoft.com/office/drawing/2014/main" id="{E94A5D20-4009-439C-9741-094C4F95001F}"/>
              </a:ext>
            </a:extLst>
          </p:cNvPr>
          <p:cNvSpPr>
            <a:spLocks noGrp="1"/>
          </p:cNvSpPr>
          <p:nvPr>
            <p:ph type="ftr" sz="quarter" idx="11"/>
          </p:nvPr>
        </p:nvSpPr>
        <p:spPr>
          <a:xfrm>
            <a:off x="379137" y="6378499"/>
            <a:ext cx="11297115" cy="365125"/>
          </a:xfrm>
        </p:spPr>
        <p:txBody>
          <a:bodyPr/>
          <a:lstStyle/>
          <a:p>
            <a:r>
              <a:rPr lang="en-US" u="sng" dirty="0">
                <a:solidFill>
                  <a:schemeClr val="bg1">
                    <a:lumMod val="75000"/>
                  </a:schemeClr>
                </a:solidFill>
              </a:rPr>
              <a:t>Twitter:</a:t>
            </a:r>
            <a:r>
              <a:rPr lang="en-US" dirty="0">
                <a:solidFill>
                  <a:schemeClr val="bg1">
                    <a:lumMod val="75000"/>
                  </a:schemeClr>
                </a:solidFill>
              </a:rPr>
              <a:t> </a:t>
            </a:r>
            <a:r>
              <a:rPr lang="en-US" dirty="0"/>
              <a:t>@truthcoin           </a:t>
            </a:r>
            <a:r>
              <a:rPr lang="en-US" u="sng" dirty="0">
                <a:solidFill>
                  <a:schemeClr val="bg1">
                    <a:lumMod val="85000"/>
                  </a:schemeClr>
                </a:solidFill>
              </a:rPr>
              <a:t>Website:</a:t>
            </a:r>
            <a:r>
              <a:rPr lang="en-US" dirty="0">
                <a:solidFill>
                  <a:schemeClr val="bg1">
                    <a:lumMod val="85000"/>
                  </a:schemeClr>
                </a:solidFill>
              </a:rPr>
              <a:t> </a:t>
            </a:r>
            <a:r>
              <a:rPr lang="en-US" dirty="0"/>
              <a:t>www.drivechain.info            </a:t>
            </a:r>
            <a:r>
              <a:rPr lang="en-US" u="sng" dirty="0">
                <a:solidFill>
                  <a:schemeClr val="bg1">
                    <a:lumMod val="75000"/>
                  </a:schemeClr>
                </a:solidFill>
              </a:rPr>
              <a:t>Telegram:</a:t>
            </a:r>
            <a:r>
              <a:rPr lang="en-US" dirty="0"/>
              <a:t> t.me/</a:t>
            </a:r>
            <a:r>
              <a:rPr lang="en-US" dirty="0" err="1"/>
              <a:t>DcInsiders</a:t>
            </a:r>
            <a:endParaRPr lang="en-US" dirty="0"/>
          </a:p>
        </p:txBody>
      </p:sp>
      <p:sp>
        <p:nvSpPr>
          <p:cNvPr id="5" name="Slide Number Placeholder 4">
            <a:extLst>
              <a:ext uri="{FF2B5EF4-FFF2-40B4-BE49-F238E27FC236}">
                <a16:creationId xmlns:a16="http://schemas.microsoft.com/office/drawing/2014/main" id="{54B90C5F-1360-4D02-9486-9C0BE3D29E7E}"/>
              </a:ext>
            </a:extLst>
          </p:cNvPr>
          <p:cNvSpPr>
            <a:spLocks noGrp="1"/>
          </p:cNvSpPr>
          <p:nvPr>
            <p:ph type="sldNum" sz="quarter" idx="12"/>
          </p:nvPr>
        </p:nvSpPr>
        <p:spPr/>
        <p:txBody>
          <a:bodyPr/>
          <a:lstStyle/>
          <a:p>
            <a:fld id="{64A73B7B-B545-4723-8D44-5CC401310D8B}" type="slidenum">
              <a:rPr lang="en-US" smtClean="0"/>
              <a:t>43</a:t>
            </a:fld>
            <a:endParaRPr lang="en-US" dirty="0"/>
          </a:p>
        </p:txBody>
      </p:sp>
    </p:spTree>
    <p:extLst>
      <p:ext uri="{BB962C8B-B14F-4D97-AF65-F5344CB8AC3E}">
        <p14:creationId xmlns:p14="http://schemas.microsoft.com/office/powerpoint/2010/main" val="311977698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C16B52-FD03-4E19-8E4B-64E43B51D3AF}"/>
              </a:ext>
            </a:extLst>
          </p:cNvPr>
          <p:cNvSpPr>
            <a:spLocks noGrp="1"/>
          </p:cNvSpPr>
          <p:nvPr>
            <p:ph type="title"/>
          </p:nvPr>
        </p:nvSpPr>
        <p:spPr>
          <a:xfrm>
            <a:off x="838200" y="200025"/>
            <a:ext cx="4851400" cy="854078"/>
          </a:xfrm>
        </p:spPr>
        <p:txBody>
          <a:bodyPr>
            <a:normAutofit/>
          </a:bodyPr>
          <a:lstStyle/>
          <a:p>
            <a:r>
              <a:rPr lang="en-US" sz="5400" dirty="0"/>
              <a:t>Then, and Now</a:t>
            </a:r>
          </a:p>
        </p:txBody>
      </p:sp>
      <p:sp>
        <p:nvSpPr>
          <p:cNvPr id="4" name="Slide Number Placeholder 3">
            <a:extLst>
              <a:ext uri="{FF2B5EF4-FFF2-40B4-BE49-F238E27FC236}">
                <a16:creationId xmlns:a16="http://schemas.microsoft.com/office/drawing/2014/main" id="{A190CBDC-26C1-41A9-B39E-C0613CABF3FF}"/>
              </a:ext>
            </a:extLst>
          </p:cNvPr>
          <p:cNvSpPr>
            <a:spLocks noGrp="1"/>
          </p:cNvSpPr>
          <p:nvPr>
            <p:ph type="sldNum" sz="quarter" idx="12"/>
          </p:nvPr>
        </p:nvSpPr>
        <p:spPr/>
        <p:txBody>
          <a:bodyPr/>
          <a:lstStyle/>
          <a:p>
            <a:fld id="{64A73B7B-B545-4723-8D44-5CC401310D8B}" type="slidenum">
              <a:rPr lang="en-US" smtClean="0"/>
              <a:t>44</a:t>
            </a:fld>
            <a:endParaRPr lang="en-US" dirty="0"/>
          </a:p>
        </p:txBody>
      </p:sp>
      <p:cxnSp>
        <p:nvCxnSpPr>
          <p:cNvPr id="7" name="Straight Connector 6">
            <a:extLst>
              <a:ext uri="{FF2B5EF4-FFF2-40B4-BE49-F238E27FC236}">
                <a16:creationId xmlns:a16="http://schemas.microsoft.com/office/drawing/2014/main" id="{7CE6B5EF-92F5-4CD0-8D37-A306B5278AA7}"/>
              </a:ext>
            </a:extLst>
          </p:cNvPr>
          <p:cNvCxnSpPr/>
          <p:nvPr/>
        </p:nvCxnSpPr>
        <p:spPr>
          <a:xfrm>
            <a:off x="749300" y="1752600"/>
            <a:ext cx="0" cy="425450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5F745428-C083-457C-9F16-2BAED84080DF}"/>
              </a:ext>
            </a:extLst>
          </p:cNvPr>
          <p:cNvCxnSpPr>
            <a:cxnSpLocks/>
          </p:cNvCxnSpPr>
          <p:nvPr/>
        </p:nvCxnSpPr>
        <p:spPr>
          <a:xfrm flipH="1">
            <a:off x="749300" y="6007100"/>
            <a:ext cx="7810500"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Freeform: Shape 10">
            <a:extLst>
              <a:ext uri="{FF2B5EF4-FFF2-40B4-BE49-F238E27FC236}">
                <a16:creationId xmlns:a16="http://schemas.microsoft.com/office/drawing/2014/main" id="{C60AA2FF-A3B3-41A7-862D-1982142A603F}"/>
              </a:ext>
            </a:extLst>
          </p:cNvPr>
          <p:cNvSpPr/>
          <p:nvPr/>
        </p:nvSpPr>
        <p:spPr>
          <a:xfrm>
            <a:off x="749300" y="1663698"/>
            <a:ext cx="6057900" cy="4254500"/>
          </a:xfrm>
          <a:custGeom>
            <a:avLst/>
            <a:gdLst>
              <a:gd name="connsiteX0" fmla="*/ 0 w 6057900"/>
              <a:gd name="connsiteY0" fmla="*/ 4305300 h 4305300"/>
              <a:gd name="connsiteX1" fmla="*/ 4191000 w 6057900"/>
              <a:gd name="connsiteY1" fmla="*/ 3543300 h 4305300"/>
              <a:gd name="connsiteX2" fmla="*/ 6057900 w 6057900"/>
              <a:gd name="connsiteY2" fmla="*/ 0 h 4305300"/>
            </a:gdLst>
            <a:ahLst/>
            <a:cxnLst>
              <a:cxn ang="0">
                <a:pos x="connsiteX0" y="connsiteY0"/>
              </a:cxn>
              <a:cxn ang="0">
                <a:pos x="connsiteX1" y="connsiteY1"/>
              </a:cxn>
              <a:cxn ang="0">
                <a:pos x="connsiteX2" y="connsiteY2"/>
              </a:cxn>
            </a:cxnLst>
            <a:rect l="l" t="t" r="r" b="b"/>
            <a:pathLst>
              <a:path w="6057900" h="4305300">
                <a:moveTo>
                  <a:pt x="0" y="4305300"/>
                </a:moveTo>
                <a:cubicBezTo>
                  <a:pt x="1590675" y="4283075"/>
                  <a:pt x="3181350" y="4260850"/>
                  <a:pt x="4191000" y="3543300"/>
                </a:cubicBezTo>
                <a:cubicBezTo>
                  <a:pt x="5200650" y="2825750"/>
                  <a:pt x="5629275" y="1412875"/>
                  <a:pt x="6057900" y="0"/>
                </a:cubicBezTo>
              </a:path>
            </a:pathLst>
          </a:cu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EC04ACF8-F1F7-472E-B63D-26BDCDE508F4}"/>
              </a:ext>
            </a:extLst>
          </p:cNvPr>
          <p:cNvSpPr txBox="1"/>
          <p:nvPr/>
        </p:nvSpPr>
        <p:spPr>
          <a:xfrm>
            <a:off x="255476" y="1216603"/>
            <a:ext cx="1530341" cy="1200329"/>
          </a:xfrm>
          <a:prstGeom prst="rect">
            <a:avLst/>
          </a:prstGeom>
          <a:solidFill>
            <a:schemeClr val="bg1"/>
          </a:solidFill>
          <a:ln>
            <a:noFill/>
          </a:ln>
        </p:spPr>
        <p:txBody>
          <a:bodyPr wrap="square" rtlCol="0">
            <a:spAutoFit/>
          </a:bodyPr>
          <a:lstStyle/>
          <a:p>
            <a:r>
              <a:rPr lang="en-US" sz="2400" dirty="0"/>
              <a:t>Total “Crypto” Activity</a:t>
            </a:r>
          </a:p>
        </p:txBody>
      </p:sp>
      <p:sp>
        <p:nvSpPr>
          <p:cNvPr id="13" name="TextBox 12">
            <a:extLst>
              <a:ext uri="{FF2B5EF4-FFF2-40B4-BE49-F238E27FC236}">
                <a16:creationId xmlns:a16="http://schemas.microsoft.com/office/drawing/2014/main" id="{438C5A61-DB51-476A-BDED-96E1F816CBD7}"/>
              </a:ext>
            </a:extLst>
          </p:cNvPr>
          <p:cNvSpPr txBox="1"/>
          <p:nvPr/>
        </p:nvSpPr>
        <p:spPr>
          <a:xfrm>
            <a:off x="2388334" y="6169601"/>
            <a:ext cx="1103431" cy="523220"/>
          </a:xfrm>
          <a:prstGeom prst="rect">
            <a:avLst/>
          </a:prstGeom>
          <a:solidFill>
            <a:schemeClr val="bg1"/>
          </a:solidFill>
          <a:ln>
            <a:noFill/>
          </a:ln>
        </p:spPr>
        <p:txBody>
          <a:bodyPr wrap="square" rtlCol="0">
            <a:spAutoFit/>
          </a:bodyPr>
          <a:lstStyle/>
          <a:p>
            <a:r>
              <a:rPr lang="en-US" sz="2800" dirty="0"/>
              <a:t>2014</a:t>
            </a:r>
          </a:p>
        </p:txBody>
      </p:sp>
      <p:sp>
        <p:nvSpPr>
          <p:cNvPr id="14" name="TextBox 13">
            <a:extLst>
              <a:ext uri="{FF2B5EF4-FFF2-40B4-BE49-F238E27FC236}">
                <a16:creationId xmlns:a16="http://schemas.microsoft.com/office/drawing/2014/main" id="{9414F6BA-1E84-430B-B561-2CC6D65DF9E7}"/>
              </a:ext>
            </a:extLst>
          </p:cNvPr>
          <p:cNvSpPr txBox="1"/>
          <p:nvPr/>
        </p:nvSpPr>
        <p:spPr>
          <a:xfrm>
            <a:off x="4992569" y="6169601"/>
            <a:ext cx="1103431" cy="523220"/>
          </a:xfrm>
          <a:prstGeom prst="rect">
            <a:avLst/>
          </a:prstGeom>
          <a:solidFill>
            <a:schemeClr val="bg1"/>
          </a:solidFill>
          <a:ln>
            <a:noFill/>
          </a:ln>
        </p:spPr>
        <p:txBody>
          <a:bodyPr wrap="square" rtlCol="0">
            <a:spAutoFit/>
          </a:bodyPr>
          <a:lstStyle/>
          <a:p>
            <a:r>
              <a:rPr lang="en-US" sz="2800" dirty="0"/>
              <a:t>2019</a:t>
            </a:r>
          </a:p>
        </p:txBody>
      </p:sp>
      <p:sp>
        <p:nvSpPr>
          <p:cNvPr id="15" name="TextBox 14">
            <a:extLst>
              <a:ext uri="{FF2B5EF4-FFF2-40B4-BE49-F238E27FC236}">
                <a16:creationId xmlns:a16="http://schemas.microsoft.com/office/drawing/2014/main" id="{A00E6940-A013-46AB-9070-B9EE82170BDB}"/>
              </a:ext>
            </a:extLst>
          </p:cNvPr>
          <p:cNvSpPr txBox="1"/>
          <p:nvPr/>
        </p:nvSpPr>
        <p:spPr>
          <a:xfrm>
            <a:off x="6096000" y="6169601"/>
            <a:ext cx="1103431" cy="523220"/>
          </a:xfrm>
          <a:prstGeom prst="rect">
            <a:avLst/>
          </a:prstGeom>
          <a:solidFill>
            <a:schemeClr val="bg1"/>
          </a:solidFill>
          <a:ln>
            <a:noFill/>
          </a:ln>
        </p:spPr>
        <p:txBody>
          <a:bodyPr wrap="square" rtlCol="0">
            <a:spAutoFit/>
          </a:bodyPr>
          <a:lstStyle/>
          <a:p>
            <a:r>
              <a:rPr lang="en-US" sz="2800" dirty="0"/>
              <a:t>2021</a:t>
            </a:r>
          </a:p>
        </p:txBody>
      </p:sp>
      <p:sp>
        <p:nvSpPr>
          <p:cNvPr id="16" name="TextBox 15">
            <a:extLst>
              <a:ext uri="{FF2B5EF4-FFF2-40B4-BE49-F238E27FC236}">
                <a16:creationId xmlns:a16="http://schemas.microsoft.com/office/drawing/2014/main" id="{932C0AC1-8019-44D0-8F15-D020AAA53F6F}"/>
              </a:ext>
            </a:extLst>
          </p:cNvPr>
          <p:cNvSpPr txBox="1"/>
          <p:nvPr/>
        </p:nvSpPr>
        <p:spPr>
          <a:xfrm>
            <a:off x="733187" y="6169601"/>
            <a:ext cx="1103431" cy="523220"/>
          </a:xfrm>
          <a:prstGeom prst="rect">
            <a:avLst/>
          </a:prstGeom>
          <a:solidFill>
            <a:schemeClr val="bg1"/>
          </a:solidFill>
          <a:ln>
            <a:noFill/>
          </a:ln>
        </p:spPr>
        <p:txBody>
          <a:bodyPr wrap="square" rtlCol="0">
            <a:spAutoFit/>
          </a:bodyPr>
          <a:lstStyle/>
          <a:p>
            <a:r>
              <a:rPr lang="en-US" sz="2800" dirty="0"/>
              <a:t>2011</a:t>
            </a:r>
          </a:p>
        </p:txBody>
      </p:sp>
      <p:sp>
        <p:nvSpPr>
          <p:cNvPr id="17" name="Rectangle 16">
            <a:extLst>
              <a:ext uri="{FF2B5EF4-FFF2-40B4-BE49-F238E27FC236}">
                <a16:creationId xmlns:a16="http://schemas.microsoft.com/office/drawing/2014/main" id="{E531C195-2712-4EBD-BBA1-DC78D178E686}"/>
              </a:ext>
            </a:extLst>
          </p:cNvPr>
          <p:cNvSpPr/>
          <p:nvPr/>
        </p:nvSpPr>
        <p:spPr>
          <a:xfrm>
            <a:off x="2273300" y="5270500"/>
            <a:ext cx="2057400" cy="89910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6C595396-A80A-4E6C-A376-8CCE6C8FCB5B}"/>
              </a:ext>
            </a:extLst>
          </p:cNvPr>
          <p:cNvSpPr txBox="1"/>
          <p:nvPr/>
        </p:nvSpPr>
        <p:spPr>
          <a:xfrm>
            <a:off x="8015169" y="5714712"/>
            <a:ext cx="1089262" cy="584775"/>
          </a:xfrm>
          <a:prstGeom prst="rect">
            <a:avLst/>
          </a:prstGeom>
          <a:solidFill>
            <a:schemeClr val="bg1"/>
          </a:solidFill>
          <a:ln>
            <a:noFill/>
          </a:ln>
        </p:spPr>
        <p:txBody>
          <a:bodyPr wrap="square" rtlCol="0">
            <a:spAutoFit/>
          </a:bodyPr>
          <a:lstStyle/>
          <a:p>
            <a:r>
              <a:rPr lang="en-US" sz="3200" dirty="0"/>
              <a:t>Time</a:t>
            </a:r>
            <a:endParaRPr lang="en-US" sz="2000" dirty="0"/>
          </a:p>
        </p:txBody>
      </p:sp>
      <p:sp>
        <p:nvSpPr>
          <p:cNvPr id="19" name="Rectangle 18">
            <a:extLst>
              <a:ext uri="{FF2B5EF4-FFF2-40B4-BE49-F238E27FC236}">
                <a16:creationId xmlns:a16="http://schemas.microsoft.com/office/drawing/2014/main" id="{593726BC-8617-471B-9613-BB71181D725D}"/>
              </a:ext>
            </a:extLst>
          </p:cNvPr>
          <p:cNvSpPr/>
          <p:nvPr/>
        </p:nvSpPr>
        <p:spPr>
          <a:xfrm rot="16200000">
            <a:off x="5685114" y="2153945"/>
            <a:ext cx="2057400" cy="89910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Connector 20">
            <a:extLst>
              <a:ext uri="{FF2B5EF4-FFF2-40B4-BE49-F238E27FC236}">
                <a16:creationId xmlns:a16="http://schemas.microsoft.com/office/drawing/2014/main" id="{3C9D8B26-45EF-4A11-AF54-BF3D3A2A09DD}"/>
              </a:ext>
            </a:extLst>
          </p:cNvPr>
          <p:cNvCxnSpPr/>
          <p:nvPr/>
        </p:nvCxnSpPr>
        <p:spPr>
          <a:xfrm flipV="1">
            <a:off x="2616200" y="3429000"/>
            <a:ext cx="165100" cy="15113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F7CE73A2-398F-4288-ADD8-9DE77DDE2C19}"/>
              </a:ext>
            </a:extLst>
          </p:cNvPr>
          <p:cNvCxnSpPr>
            <a:cxnSpLocks/>
          </p:cNvCxnSpPr>
          <p:nvPr/>
        </p:nvCxnSpPr>
        <p:spPr>
          <a:xfrm flipV="1">
            <a:off x="5227747" y="2857500"/>
            <a:ext cx="868253" cy="5715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04201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Footer Placeholder 4">
            <a:extLst>
              <a:ext uri="{FF2B5EF4-FFF2-40B4-BE49-F238E27FC236}">
                <a16:creationId xmlns:a16="http://schemas.microsoft.com/office/drawing/2014/main" id="{02D5573C-D669-421F-9677-A021C18C59E8}"/>
              </a:ext>
            </a:extLst>
          </p:cNvPr>
          <p:cNvSpPr>
            <a:spLocks noGrp="1"/>
          </p:cNvSpPr>
          <p:nvPr>
            <p:ph type="ftr" sz="quarter" idx="11"/>
          </p:nvPr>
        </p:nvSpPr>
        <p:spPr>
          <a:xfrm>
            <a:off x="154379" y="6378499"/>
            <a:ext cx="11447813" cy="365125"/>
          </a:xfrm>
        </p:spPr>
        <p:txBody>
          <a:bodyPr/>
          <a:lstStyle/>
          <a:p>
            <a:r>
              <a:rPr lang="en-US" u="sng" dirty="0">
                <a:solidFill>
                  <a:schemeClr val="bg1">
                    <a:lumMod val="75000"/>
                  </a:schemeClr>
                </a:solidFill>
              </a:rPr>
              <a:t>Telegram:</a:t>
            </a:r>
            <a:r>
              <a:rPr lang="en-US" dirty="0"/>
              <a:t> t.me/</a:t>
            </a:r>
            <a:r>
              <a:rPr lang="en-US" dirty="0" err="1"/>
              <a:t>DcInsiders</a:t>
            </a:r>
            <a:r>
              <a:rPr lang="en-US" dirty="0"/>
              <a:t>     </a:t>
            </a:r>
            <a:r>
              <a:rPr lang="en-US" u="sng" dirty="0">
                <a:solidFill>
                  <a:schemeClr val="bg1">
                    <a:lumMod val="85000"/>
                  </a:schemeClr>
                </a:solidFill>
              </a:rPr>
              <a:t>Website:</a:t>
            </a:r>
            <a:r>
              <a:rPr lang="en-US" dirty="0">
                <a:solidFill>
                  <a:schemeClr val="bg1">
                    <a:lumMod val="85000"/>
                  </a:schemeClr>
                </a:solidFill>
              </a:rPr>
              <a:t> </a:t>
            </a:r>
            <a:r>
              <a:rPr lang="en-US" dirty="0"/>
              <a:t>www.drivechain.info        </a:t>
            </a:r>
            <a:r>
              <a:rPr lang="en-US" u="sng" dirty="0">
                <a:solidFill>
                  <a:schemeClr val="bg1">
                    <a:lumMod val="75000"/>
                  </a:schemeClr>
                </a:solidFill>
              </a:rPr>
              <a:t>Paul’s Twitter:</a:t>
            </a:r>
            <a:r>
              <a:rPr lang="en-US" dirty="0">
                <a:solidFill>
                  <a:schemeClr val="bg1">
                    <a:lumMod val="75000"/>
                  </a:schemeClr>
                </a:solidFill>
              </a:rPr>
              <a:t> </a:t>
            </a:r>
            <a:r>
              <a:rPr lang="en-US" dirty="0"/>
              <a:t>@truthcoin</a:t>
            </a:r>
          </a:p>
        </p:txBody>
      </p:sp>
      <p:sp>
        <p:nvSpPr>
          <p:cNvPr id="2" name="Title 1">
            <a:extLst>
              <a:ext uri="{FF2B5EF4-FFF2-40B4-BE49-F238E27FC236}">
                <a16:creationId xmlns:a16="http://schemas.microsoft.com/office/drawing/2014/main" id="{E1BAF48D-FBE5-49BF-9EC8-8B8DA26E1866}"/>
              </a:ext>
            </a:extLst>
          </p:cNvPr>
          <p:cNvSpPr>
            <a:spLocks noGrp="1"/>
          </p:cNvSpPr>
          <p:nvPr>
            <p:ph type="title"/>
          </p:nvPr>
        </p:nvSpPr>
        <p:spPr>
          <a:xfrm>
            <a:off x="702013" y="170841"/>
            <a:ext cx="4401457" cy="1033689"/>
          </a:xfrm>
        </p:spPr>
        <p:txBody>
          <a:bodyPr>
            <a:normAutofit/>
          </a:bodyPr>
          <a:lstStyle/>
          <a:p>
            <a:r>
              <a:rPr lang="en-US" sz="5400" b="1" dirty="0"/>
              <a:t>Three Aspects</a:t>
            </a:r>
          </a:p>
        </p:txBody>
      </p:sp>
      <p:sp>
        <p:nvSpPr>
          <p:cNvPr id="3" name="Content Placeholder 2">
            <a:extLst>
              <a:ext uri="{FF2B5EF4-FFF2-40B4-BE49-F238E27FC236}">
                <a16:creationId xmlns:a16="http://schemas.microsoft.com/office/drawing/2014/main" id="{1F569589-C4DD-431A-8A76-237DCC909429}"/>
              </a:ext>
            </a:extLst>
          </p:cNvPr>
          <p:cNvSpPr>
            <a:spLocks noGrp="1"/>
          </p:cNvSpPr>
          <p:nvPr>
            <p:ph idx="1"/>
          </p:nvPr>
        </p:nvSpPr>
        <p:spPr>
          <a:xfrm>
            <a:off x="521218" y="1277252"/>
            <a:ext cx="6868885" cy="4553107"/>
          </a:xfrm>
        </p:spPr>
        <p:txBody>
          <a:bodyPr>
            <a:normAutofit/>
          </a:bodyPr>
          <a:lstStyle/>
          <a:p>
            <a:pPr marL="514350" indent="-514350">
              <a:buAutoNum type="arabicPeriod"/>
            </a:pPr>
            <a:r>
              <a:rPr lang="en-US" sz="3600" dirty="0"/>
              <a:t>Full Autonomy</a:t>
            </a:r>
            <a:endParaRPr lang="en-US" sz="1600" baseline="0" dirty="0"/>
          </a:p>
          <a:p>
            <a:pPr marL="514350" indent="-514350">
              <a:buAutoNum type="arabicPeriod"/>
            </a:pPr>
            <a:r>
              <a:rPr lang="en-US" sz="3600" baseline="0" dirty="0"/>
              <a:t>Protect Base Layer</a:t>
            </a:r>
          </a:p>
          <a:p>
            <a:pPr marL="514350" indent="-514350">
              <a:buAutoNum type="arabicPeriod"/>
            </a:pPr>
            <a:r>
              <a:rPr lang="en-US" sz="3600" baseline="0" dirty="0"/>
              <a:t>Improve Miner Incentives</a:t>
            </a:r>
          </a:p>
        </p:txBody>
      </p:sp>
      <p:sp>
        <p:nvSpPr>
          <p:cNvPr id="5" name="Slide Number Placeholder 4">
            <a:extLst>
              <a:ext uri="{FF2B5EF4-FFF2-40B4-BE49-F238E27FC236}">
                <a16:creationId xmlns:a16="http://schemas.microsoft.com/office/drawing/2014/main" id="{52F3866C-8D50-4F97-A74A-421D9A876B90}"/>
              </a:ext>
            </a:extLst>
          </p:cNvPr>
          <p:cNvSpPr>
            <a:spLocks noGrp="1"/>
          </p:cNvSpPr>
          <p:nvPr>
            <p:ph type="sldNum" sz="quarter" idx="12"/>
          </p:nvPr>
        </p:nvSpPr>
        <p:spPr/>
        <p:txBody>
          <a:bodyPr/>
          <a:lstStyle/>
          <a:p>
            <a:fld id="{64A73B7B-B545-4723-8D44-5CC401310D8B}" type="slidenum">
              <a:rPr lang="en-US" smtClean="0"/>
              <a:t>5</a:t>
            </a:fld>
            <a:endParaRPr lang="en-US" dirty="0"/>
          </a:p>
        </p:txBody>
      </p:sp>
      <p:sp>
        <p:nvSpPr>
          <p:cNvPr id="6" name="Title 1">
            <a:extLst>
              <a:ext uri="{FF2B5EF4-FFF2-40B4-BE49-F238E27FC236}">
                <a16:creationId xmlns:a16="http://schemas.microsoft.com/office/drawing/2014/main" id="{892B2E89-AFF6-416B-84D0-1038B801605D}"/>
              </a:ext>
            </a:extLst>
          </p:cNvPr>
          <p:cNvSpPr txBox="1">
            <a:spLocks/>
          </p:cNvSpPr>
          <p:nvPr/>
        </p:nvSpPr>
        <p:spPr>
          <a:xfrm>
            <a:off x="7273604" y="321770"/>
            <a:ext cx="3580166" cy="103368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Not Vaporware</a:t>
            </a:r>
          </a:p>
        </p:txBody>
      </p:sp>
      <p:cxnSp>
        <p:nvCxnSpPr>
          <p:cNvPr id="8" name="Straight Connector 7">
            <a:extLst>
              <a:ext uri="{FF2B5EF4-FFF2-40B4-BE49-F238E27FC236}">
                <a16:creationId xmlns:a16="http://schemas.microsoft.com/office/drawing/2014/main" id="{2E7E625C-9E42-43A7-B98F-82772A98BF2A}"/>
              </a:ext>
            </a:extLst>
          </p:cNvPr>
          <p:cNvCxnSpPr>
            <a:cxnSpLocks/>
          </p:cNvCxnSpPr>
          <p:nvPr/>
        </p:nvCxnSpPr>
        <p:spPr>
          <a:xfrm>
            <a:off x="6357838" y="137317"/>
            <a:ext cx="0" cy="3116586"/>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1AAA7B89-4CB3-49D6-B9F2-08CCE6A5756F}"/>
              </a:ext>
            </a:extLst>
          </p:cNvPr>
          <p:cNvCxnSpPr>
            <a:cxnSpLocks/>
          </p:cNvCxnSpPr>
          <p:nvPr/>
        </p:nvCxnSpPr>
        <p:spPr>
          <a:xfrm>
            <a:off x="343706" y="3253903"/>
            <a:ext cx="6014132"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20" name="Picture 19">
            <a:extLst>
              <a:ext uri="{FF2B5EF4-FFF2-40B4-BE49-F238E27FC236}">
                <a16:creationId xmlns:a16="http://schemas.microsoft.com/office/drawing/2014/main" id="{841C7EE6-59A0-45C4-B0ED-F717F28EC839}"/>
              </a:ext>
            </a:extLst>
          </p:cNvPr>
          <p:cNvPicPr>
            <a:picLocks noChangeAspect="1"/>
          </p:cNvPicPr>
          <p:nvPr/>
        </p:nvPicPr>
        <p:blipFill>
          <a:blip r:embed="rId3"/>
          <a:stretch>
            <a:fillRect/>
          </a:stretch>
        </p:blipFill>
        <p:spPr>
          <a:xfrm>
            <a:off x="7516582" y="4814379"/>
            <a:ext cx="2234973" cy="695325"/>
          </a:xfrm>
          <a:prstGeom prst="rect">
            <a:avLst/>
          </a:prstGeom>
          <a:ln>
            <a:noFill/>
          </a:ln>
          <a:effectLst>
            <a:outerShdw blurRad="292100" dist="139700" dir="2700000" algn="tl" rotWithShape="0">
              <a:srgbClr val="333333">
                <a:alpha val="65000"/>
              </a:srgbClr>
            </a:outerShdw>
          </a:effectLst>
        </p:spPr>
      </p:pic>
      <p:pic>
        <p:nvPicPr>
          <p:cNvPr id="22" name="Picture 21">
            <a:extLst>
              <a:ext uri="{FF2B5EF4-FFF2-40B4-BE49-F238E27FC236}">
                <a16:creationId xmlns:a16="http://schemas.microsoft.com/office/drawing/2014/main" id="{45D3F351-C966-4DB7-9F24-0E066BF8FF8A}"/>
              </a:ext>
            </a:extLst>
          </p:cNvPr>
          <p:cNvPicPr>
            <a:picLocks noChangeAspect="1"/>
          </p:cNvPicPr>
          <p:nvPr/>
        </p:nvPicPr>
        <p:blipFill>
          <a:blip r:embed="rId4"/>
          <a:stretch>
            <a:fillRect/>
          </a:stretch>
        </p:blipFill>
        <p:spPr>
          <a:xfrm>
            <a:off x="6535350" y="1277252"/>
            <a:ext cx="5555209" cy="3348649"/>
          </a:xfrm>
          <a:prstGeom prst="rect">
            <a:avLst/>
          </a:prstGeom>
          <a:ln>
            <a:noFill/>
          </a:ln>
          <a:effectLst>
            <a:outerShdw blurRad="292100" dist="139700" dir="2700000" algn="tl" rotWithShape="0">
              <a:srgbClr val="333333">
                <a:alpha val="65000"/>
              </a:srgbClr>
            </a:outerShdw>
          </a:effectLst>
        </p:spPr>
      </p:pic>
      <p:pic>
        <p:nvPicPr>
          <p:cNvPr id="13" name="Picture 12">
            <a:extLst>
              <a:ext uri="{FF2B5EF4-FFF2-40B4-BE49-F238E27FC236}">
                <a16:creationId xmlns:a16="http://schemas.microsoft.com/office/drawing/2014/main" id="{B3A4F2DB-A973-4788-9F6C-FE63F8013935}"/>
              </a:ext>
            </a:extLst>
          </p:cNvPr>
          <p:cNvPicPr>
            <a:picLocks noChangeAspect="1"/>
          </p:cNvPicPr>
          <p:nvPr/>
        </p:nvPicPr>
        <p:blipFill>
          <a:blip r:embed="rId5"/>
          <a:stretch>
            <a:fillRect/>
          </a:stretch>
        </p:blipFill>
        <p:spPr>
          <a:xfrm>
            <a:off x="538881" y="3417818"/>
            <a:ext cx="5555209" cy="3269334"/>
          </a:xfrm>
          <a:prstGeom prst="rect">
            <a:avLst/>
          </a:prstGeom>
          <a:ln>
            <a:noFill/>
          </a:ln>
          <a:effectLst>
            <a:outerShdw blurRad="292100" dist="139700" dir="2700000" algn="tl" rotWithShape="0">
              <a:srgbClr val="333333">
                <a:alpha val="65000"/>
              </a:srgbClr>
            </a:outerShdw>
          </a:effectLst>
        </p:spPr>
      </p:pic>
      <p:pic>
        <p:nvPicPr>
          <p:cNvPr id="18" name="Picture 17">
            <a:extLst>
              <a:ext uri="{FF2B5EF4-FFF2-40B4-BE49-F238E27FC236}">
                <a16:creationId xmlns:a16="http://schemas.microsoft.com/office/drawing/2014/main" id="{1F247282-4EF3-46E2-9C9C-5CD94CB9C271}"/>
              </a:ext>
            </a:extLst>
          </p:cNvPr>
          <p:cNvPicPr>
            <a:picLocks noChangeAspect="1"/>
          </p:cNvPicPr>
          <p:nvPr/>
        </p:nvPicPr>
        <p:blipFill>
          <a:blip r:embed="rId6"/>
          <a:stretch>
            <a:fillRect/>
          </a:stretch>
        </p:blipFill>
        <p:spPr>
          <a:xfrm>
            <a:off x="6639409" y="5501224"/>
            <a:ext cx="5140295" cy="100064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0187971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2EBAF-E610-44B3-B044-3F75572B3B0F}"/>
              </a:ext>
            </a:extLst>
          </p:cNvPr>
          <p:cNvSpPr>
            <a:spLocks noGrp="1"/>
          </p:cNvSpPr>
          <p:nvPr>
            <p:ph type="title"/>
          </p:nvPr>
        </p:nvSpPr>
        <p:spPr>
          <a:xfrm>
            <a:off x="838200" y="200025"/>
            <a:ext cx="10515600" cy="1048204"/>
          </a:xfrm>
        </p:spPr>
        <p:txBody>
          <a:bodyPr>
            <a:normAutofit/>
          </a:bodyPr>
          <a:lstStyle/>
          <a:p>
            <a:r>
              <a:rPr lang="en-US" dirty="0"/>
              <a:t>(#1) Full Autonomy</a:t>
            </a:r>
          </a:p>
        </p:txBody>
      </p:sp>
      <p:sp>
        <p:nvSpPr>
          <p:cNvPr id="5" name="Slide Number Placeholder 4">
            <a:extLst>
              <a:ext uri="{FF2B5EF4-FFF2-40B4-BE49-F238E27FC236}">
                <a16:creationId xmlns:a16="http://schemas.microsoft.com/office/drawing/2014/main" id="{81D7D2AF-0104-437D-8D3C-28B67C41C7F3}"/>
              </a:ext>
            </a:extLst>
          </p:cNvPr>
          <p:cNvSpPr>
            <a:spLocks noGrp="1"/>
          </p:cNvSpPr>
          <p:nvPr>
            <p:ph type="sldNum" sz="quarter" idx="12"/>
          </p:nvPr>
        </p:nvSpPr>
        <p:spPr/>
        <p:txBody>
          <a:bodyPr/>
          <a:lstStyle/>
          <a:p>
            <a:fld id="{64A73B7B-B545-4723-8D44-5CC401310D8B}" type="slidenum">
              <a:rPr lang="en-US" smtClean="0"/>
              <a:t>6</a:t>
            </a:fld>
            <a:endParaRPr lang="en-US" dirty="0"/>
          </a:p>
        </p:txBody>
      </p:sp>
      <p:pic>
        <p:nvPicPr>
          <p:cNvPr id="7" name="Picture 6">
            <a:extLst>
              <a:ext uri="{FF2B5EF4-FFF2-40B4-BE49-F238E27FC236}">
                <a16:creationId xmlns:a16="http://schemas.microsoft.com/office/drawing/2014/main" id="{8D590BBF-B5F3-4CE9-A9B6-0F9B3FAE4E21}"/>
              </a:ext>
            </a:extLst>
          </p:cNvPr>
          <p:cNvPicPr>
            <a:picLocks noChangeAspect="1"/>
          </p:cNvPicPr>
          <p:nvPr/>
        </p:nvPicPr>
        <p:blipFill>
          <a:blip r:embed="rId3">
            <a:alphaModFix amt="70000"/>
            <a:extLst>
              <a:ext uri="{28A0092B-C50C-407E-A947-70E740481C1C}">
                <a14:useLocalDpi xmlns:a14="http://schemas.microsoft.com/office/drawing/2010/main" val="0"/>
              </a:ext>
            </a:extLst>
          </a:blip>
          <a:stretch>
            <a:fillRect/>
          </a:stretch>
        </p:blipFill>
        <p:spPr>
          <a:xfrm>
            <a:off x="1210588" y="1387795"/>
            <a:ext cx="3234090" cy="4851135"/>
          </a:xfrm>
          <a:prstGeom prst="rect">
            <a:avLst/>
          </a:prstGeom>
        </p:spPr>
      </p:pic>
      <p:sp>
        <p:nvSpPr>
          <p:cNvPr id="8" name="Rectangle: Rounded Corners 7">
            <a:extLst>
              <a:ext uri="{FF2B5EF4-FFF2-40B4-BE49-F238E27FC236}">
                <a16:creationId xmlns:a16="http://schemas.microsoft.com/office/drawing/2014/main" id="{7962382B-4EFD-44D3-9D5E-B2B3F28C3A40}"/>
              </a:ext>
            </a:extLst>
          </p:cNvPr>
          <p:cNvSpPr/>
          <p:nvPr/>
        </p:nvSpPr>
        <p:spPr>
          <a:xfrm>
            <a:off x="6527715" y="1387796"/>
            <a:ext cx="3323771" cy="485113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0526DAEE-F6EB-43CC-8B7E-EDC2B6AA2647}"/>
              </a:ext>
            </a:extLst>
          </p:cNvPr>
          <p:cNvSpPr/>
          <p:nvPr/>
        </p:nvSpPr>
        <p:spPr>
          <a:xfrm>
            <a:off x="8832370" y="4640107"/>
            <a:ext cx="727844" cy="701731"/>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9790DE2C-72C1-4C91-9656-F9BDA45EFFBD}"/>
              </a:ext>
            </a:extLst>
          </p:cNvPr>
          <p:cNvSpPr/>
          <p:nvPr/>
        </p:nvSpPr>
        <p:spPr>
          <a:xfrm>
            <a:off x="6890572" y="3111633"/>
            <a:ext cx="727844" cy="701731"/>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C95DA894-0716-4013-9BF3-023E080851EE}"/>
              </a:ext>
            </a:extLst>
          </p:cNvPr>
          <p:cNvSpPr/>
          <p:nvPr/>
        </p:nvSpPr>
        <p:spPr>
          <a:xfrm>
            <a:off x="7860031" y="3111632"/>
            <a:ext cx="727844" cy="701731"/>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Rounded Corners 14">
            <a:extLst>
              <a:ext uri="{FF2B5EF4-FFF2-40B4-BE49-F238E27FC236}">
                <a16:creationId xmlns:a16="http://schemas.microsoft.com/office/drawing/2014/main" id="{418189F9-A0EF-4A2A-8F0C-FBEE5FA88CEF}"/>
              </a:ext>
            </a:extLst>
          </p:cNvPr>
          <p:cNvSpPr/>
          <p:nvPr/>
        </p:nvSpPr>
        <p:spPr>
          <a:xfrm>
            <a:off x="6890572" y="1751552"/>
            <a:ext cx="727844" cy="701731"/>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15">
            <a:extLst>
              <a:ext uri="{FF2B5EF4-FFF2-40B4-BE49-F238E27FC236}">
                <a16:creationId xmlns:a16="http://schemas.microsoft.com/office/drawing/2014/main" id="{257A51E5-6DB8-49C4-B979-1A9AE1DAFD1D}"/>
              </a:ext>
            </a:extLst>
          </p:cNvPr>
          <p:cNvSpPr/>
          <p:nvPr/>
        </p:nvSpPr>
        <p:spPr>
          <a:xfrm>
            <a:off x="7860031" y="1751551"/>
            <a:ext cx="727844" cy="701731"/>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Rounded Corners 16">
            <a:extLst>
              <a:ext uri="{FF2B5EF4-FFF2-40B4-BE49-F238E27FC236}">
                <a16:creationId xmlns:a16="http://schemas.microsoft.com/office/drawing/2014/main" id="{CD87C126-30FF-449A-8FDB-4797239799F1}"/>
              </a:ext>
            </a:extLst>
          </p:cNvPr>
          <p:cNvSpPr/>
          <p:nvPr/>
        </p:nvSpPr>
        <p:spPr>
          <a:xfrm>
            <a:off x="8829490" y="1751551"/>
            <a:ext cx="727844" cy="701731"/>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4F1229C7-8491-4163-8FBC-3D2FF41FDAB0}"/>
              </a:ext>
            </a:extLst>
          </p:cNvPr>
          <p:cNvSpPr txBox="1"/>
          <p:nvPr/>
        </p:nvSpPr>
        <p:spPr>
          <a:xfrm>
            <a:off x="6981186" y="3791303"/>
            <a:ext cx="1554151" cy="369332"/>
          </a:xfrm>
          <a:prstGeom prst="rect">
            <a:avLst/>
          </a:prstGeom>
          <a:noFill/>
        </p:spPr>
        <p:txBody>
          <a:bodyPr wrap="square" rtlCol="0">
            <a:spAutoFit/>
          </a:bodyPr>
          <a:lstStyle/>
          <a:p>
            <a:r>
              <a:rPr lang="en-US" dirty="0"/>
              <a:t>Zap</a:t>
            </a:r>
          </a:p>
        </p:txBody>
      </p:sp>
      <p:sp>
        <p:nvSpPr>
          <p:cNvPr id="22" name="TextBox 21">
            <a:extLst>
              <a:ext uri="{FF2B5EF4-FFF2-40B4-BE49-F238E27FC236}">
                <a16:creationId xmlns:a16="http://schemas.microsoft.com/office/drawing/2014/main" id="{A5F15B37-673C-4257-82FE-3AE06E797960}"/>
              </a:ext>
            </a:extLst>
          </p:cNvPr>
          <p:cNvSpPr txBox="1"/>
          <p:nvPr/>
        </p:nvSpPr>
        <p:spPr>
          <a:xfrm>
            <a:off x="7887504" y="3787103"/>
            <a:ext cx="779215" cy="369332"/>
          </a:xfrm>
          <a:prstGeom prst="rect">
            <a:avLst/>
          </a:prstGeom>
          <a:noFill/>
        </p:spPr>
        <p:txBody>
          <a:bodyPr wrap="square" rtlCol="0">
            <a:spAutoFit/>
          </a:bodyPr>
          <a:lstStyle/>
          <a:p>
            <a:r>
              <a:rPr lang="en-US" dirty="0"/>
              <a:t>Strike</a:t>
            </a:r>
          </a:p>
        </p:txBody>
      </p:sp>
      <p:sp>
        <p:nvSpPr>
          <p:cNvPr id="24" name="Rectangle: Rounded Corners 23">
            <a:extLst>
              <a:ext uri="{FF2B5EF4-FFF2-40B4-BE49-F238E27FC236}">
                <a16:creationId xmlns:a16="http://schemas.microsoft.com/office/drawing/2014/main" id="{FB705C2C-DE68-4A22-951C-D6F5D9DABB5F}"/>
              </a:ext>
            </a:extLst>
          </p:cNvPr>
          <p:cNvSpPr/>
          <p:nvPr/>
        </p:nvSpPr>
        <p:spPr>
          <a:xfrm>
            <a:off x="5509593" y="2992731"/>
            <a:ext cx="3234091" cy="1212678"/>
          </a:xfrm>
          <a:prstGeom prst="roundRect">
            <a:avLst/>
          </a:prstGeom>
          <a:noFill/>
          <a:ln w="38100">
            <a:solidFill>
              <a:srgbClr val="FFC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B9E21B73-588A-493E-A319-AC134E6062D1}"/>
              </a:ext>
            </a:extLst>
          </p:cNvPr>
          <p:cNvSpPr txBox="1"/>
          <p:nvPr/>
        </p:nvSpPr>
        <p:spPr>
          <a:xfrm>
            <a:off x="7682774" y="2448551"/>
            <a:ext cx="1082357" cy="369332"/>
          </a:xfrm>
          <a:prstGeom prst="rect">
            <a:avLst/>
          </a:prstGeom>
          <a:noFill/>
        </p:spPr>
        <p:txBody>
          <a:bodyPr wrap="square" rtlCol="0">
            <a:spAutoFit/>
          </a:bodyPr>
          <a:lstStyle/>
          <a:p>
            <a:r>
              <a:rPr lang="en-US" dirty="0"/>
              <a:t>Bit-</a:t>
            </a:r>
            <a:r>
              <a:rPr lang="en-US" dirty="0" err="1"/>
              <a:t>zCash</a:t>
            </a:r>
            <a:endParaRPr lang="en-US" dirty="0"/>
          </a:p>
        </p:txBody>
      </p:sp>
      <p:sp>
        <p:nvSpPr>
          <p:cNvPr id="26" name="TextBox 25">
            <a:extLst>
              <a:ext uri="{FF2B5EF4-FFF2-40B4-BE49-F238E27FC236}">
                <a16:creationId xmlns:a16="http://schemas.microsoft.com/office/drawing/2014/main" id="{929445A7-D922-41F5-A4ED-37CEFB8DDCAF}"/>
              </a:ext>
            </a:extLst>
          </p:cNvPr>
          <p:cNvSpPr txBox="1"/>
          <p:nvPr/>
        </p:nvSpPr>
        <p:spPr>
          <a:xfrm>
            <a:off x="6876058" y="2434809"/>
            <a:ext cx="1003532" cy="615553"/>
          </a:xfrm>
          <a:prstGeom prst="rect">
            <a:avLst/>
          </a:prstGeom>
          <a:noFill/>
        </p:spPr>
        <p:txBody>
          <a:bodyPr wrap="square" rtlCol="0">
            <a:spAutoFit/>
          </a:bodyPr>
          <a:lstStyle/>
          <a:p>
            <a:r>
              <a:rPr lang="en-US" sz="2000" dirty="0" err="1"/>
              <a:t>zCash</a:t>
            </a:r>
            <a:br>
              <a:rPr lang="en-US" sz="2000" dirty="0"/>
            </a:br>
            <a:r>
              <a:rPr lang="en-US" sz="1400" dirty="0"/>
              <a:t>(Altcoin)</a:t>
            </a:r>
            <a:endParaRPr lang="en-US" sz="2000" dirty="0"/>
          </a:p>
        </p:txBody>
      </p:sp>
      <p:sp>
        <p:nvSpPr>
          <p:cNvPr id="27" name="TextBox 26">
            <a:extLst>
              <a:ext uri="{FF2B5EF4-FFF2-40B4-BE49-F238E27FC236}">
                <a16:creationId xmlns:a16="http://schemas.microsoft.com/office/drawing/2014/main" id="{567F8325-76DD-478F-AE1F-7450B5E272FA}"/>
              </a:ext>
            </a:extLst>
          </p:cNvPr>
          <p:cNvSpPr txBox="1"/>
          <p:nvPr/>
        </p:nvSpPr>
        <p:spPr>
          <a:xfrm>
            <a:off x="8686306" y="2460191"/>
            <a:ext cx="1554151" cy="338554"/>
          </a:xfrm>
          <a:prstGeom prst="rect">
            <a:avLst/>
          </a:prstGeom>
          <a:noFill/>
        </p:spPr>
        <p:txBody>
          <a:bodyPr wrap="square" rtlCol="0">
            <a:spAutoFit/>
          </a:bodyPr>
          <a:lstStyle/>
          <a:p>
            <a:r>
              <a:rPr lang="en-US" sz="1600" dirty="0"/>
              <a:t>Bit-Monero</a:t>
            </a:r>
          </a:p>
        </p:txBody>
      </p:sp>
      <p:sp>
        <p:nvSpPr>
          <p:cNvPr id="28" name="Rectangle: Rounded Corners 27">
            <a:extLst>
              <a:ext uri="{FF2B5EF4-FFF2-40B4-BE49-F238E27FC236}">
                <a16:creationId xmlns:a16="http://schemas.microsoft.com/office/drawing/2014/main" id="{8BBF9F42-00AF-4730-BF50-B950C83EE7E2}"/>
              </a:ext>
            </a:extLst>
          </p:cNvPr>
          <p:cNvSpPr/>
          <p:nvPr/>
        </p:nvSpPr>
        <p:spPr>
          <a:xfrm>
            <a:off x="7682775" y="1651320"/>
            <a:ext cx="3460302" cy="1212678"/>
          </a:xfrm>
          <a:prstGeom prst="roundRect">
            <a:avLst/>
          </a:prstGeom>
          <a:no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B863F67B-657E-44F8-B4D9-549656C2E1A1}"/>
              </a:ext>
            </a:extLst>
          </p:cNvPr>
          <p:cNvSpPr txBox="1"/>
          <p:nvPr/>
        </p:nvSpPr>
        <p:spPr>
          <a:xfrm>
            <a:off x="478808" y="4767180"/>
            <a:ext cx="3723411" cy="1107996"/>
          </a:xfrm>
          <a:prstGeom prst="rect">
            <a:avLst/>
          </a:prstGeom>
          <a:solidFill>
            <a:srgbClr val="F2F2F2">
              <a:alpha val="69804"/>
            </a:srgbClr>
          </a:solidFill>
          <a:ln>
            <a:solidFill>
              <a:schemeClr val="tx1"/>
            </a:solidFill>
          </a:ln>
        </p:spPr>
        <p:txBody>
          <a:bodyPr wrap="square" rtlCol="0">
            <a:spAutoFit/>
          </a:bodyPr>
          <a:lstStyle/>
          <a:p>
            <a:pPr algn="ctr"/>
            <a:r>
              <a:rPr lang="en-US" sz="6600" dirty="0">
                <a:latin typeface="Sylfaen" panose="010A0502050306030303" pitchFamily="18" charset="0"/>
                <a:ea typeface="Microsoft Himalaya" panose="01010100010101010101" pitchFamily="2" charset="0"/>
                <a:cs typeface="Microsoft Himalaya" panose="01010100010101010101" pitchFamily="2" charset="0"/>
              </a:rPr>
              <a:t>Metaphor</a:t>
            </a:r>
          </a:p>
        </p:txBody>
      </p:sp>
      <p:sp>
        <p:nvSpPr>
          <p:cNvPr id="30" name="TextBox 29">
            <a:extLst>
              <a:ext uri="{FF2B5EF4-FFF2-40B4-BE49-F238E27FC236}">
                <a16:creationId xmlns:a16="http://schemas.microsoft.com/office/drawing/2014/main" id="{A3F9B0C1-06B9-4E3F-80E0-6833F6F40CDD}"/>
              </a:ext>
            </a:extLst>
          </p:cNvPr>
          <p:cNvSpPr txBox="1"/>
          <p:nvPr/>
        </p:nvSpPr>
        <p:spPr>
          <a:xfrm>
            <a:off x="4485979" y="2978460"/>
            <a:ext cx="2142275" cy="1200329"/>
          </a:xfrm>
          <a:prstGeom prst="rect">
            <a:avLst/>
          </a:prstGeom>
          <a:noFill/>
          <a:ln>
            <a:noFill/>
          </a:ln>
        </p:spPr>
        <p:txBody>
          <a:bodyPr wrap="square" rtlCol="0">
            <a:spAutoFit/>
          </a:bodyPr>
          <a:lstStyle/>
          <a:p>
            <a:pPr algn="ctr"/>
            <a:r>
              <a:rPr lang="en-US" sz="3600" b="1" dirty="0">
                <a:ln>
                  <a:solidFill>
                    <a:schemeClr val="tx1"/>
                  </a:solidFill>
                </a:ln>
                <a:solidFill>
                  <a:srgbClr val="FFFF00"/>
                </a:solidFill>
                <a:ea typeface="Microsoft Himalaya" panose="01010100010101010101" pitchFamily="2" charset="0"/>
                <a:cs typeface="Microsoft Himalaya" panose="01010100010101010101" pitchFamily="2" charset="0"/>
              </a:rPr>
              <a:t>Lightning Apps</a:t>
            </a:r>
          </a:p>
        </p:txBody>
      </p:sp>
      <p:sp>
        <p:nvSpPr>
          <p:cNvPr id="31" name="TextBox 30">
            <a:extLst>
              <a:ext uri="{FF2B5EF4-FFF2-40B4-BE49-F238E27FC236}">
                <a16:creationId xmlns:a16="http://schemas.microsoft.com/office/drawing/2014/main" id="{B5E477D6-9A69-48E0-A065-D4D393E39C69}"/>
              </a:ext>
            </a:extLst>
          </p:cNvPr>
          <p:cNvSpPr txBox="1"/>
          <p:nvPr/>
        </p:nvSpPr>
        <p:spPr>
          <a:xfrm>
            <a:off x="9833108" y="1617554"/>
            <a:ext cx="2346711" cy="1200329"/>
          </a:xfrm>
          <a:prstGeom prst="rect">
            <a:avLst/>
          </a:prstGeom>
          <a:noFill/>
          <a:ln>
            <a:noFill/>
          </a:ln>
        </p:spPr>
        <p:txBody>
          <a:bodyPr wrap="square" rtlCol="0">
            <a:spAutoFit/>
          </a:bodyPr>
          <a:lstStyle/>
          <a:p>
            <a:pPr algn="ctr"/>
            <a:r>
              <a:rPr lang="en-US" sz="3600" b="1" dirty="0">
                <a:ln>
                  <a:solidFill>
                    <a:schemeClr val="tx1"/>
                  </a:solidFill>
                </a:ln>
                <a:solidFill>
                  <a:srgbClr val="FF5050"/>
                </a:solidFill>
                <a:ea typeface="Microsoft Himalaya" panose="01010100010101010101" pitchFamily="2" charset="0"/>
                <a:cs typeface="Microsoft Himalaya" panose="01010100010101010101" pitchFamily="2" charset="0"/>
              </a:rPr>
              <a:t>Bip300</a:t>
            </a:r>
            <a:br>
              <a:rPr lang="en-US" sz="3600" b="1" dirty="0">
                <a:ln>
                  <a:solidFill>
                    <a:schemeClr val="tx1"/>
                  </a:solidFill>
                </a:ln>
                <a:solidFill>
                  <a:srgbClr val="FF5050"/>
                </a:solidFill>
                <a:ea typeface="Microsoft Himalaya" panose="01010100010101010101" pitchFamily="2" charset="0"/>
                <a:cs typeface="Microsoft Himalaya" panose="01010100010101010101" pitchFamily="2" charset="0"/>
              </a:rPr>
            </a:br>
            <a:r>
              <a:rPr lang="en-US" sz="3600" b="1" dirty="0">
                <a:ln>
                  <a:solidFill>
                    <a:schemeClr val="tx1"/>
                  </a:solidFill>
                </a:ln>
                <a:solidFill>
                  <a:srgbClr val="FF5050"/>
                </a:solidFill>
                <a:ea typeface="Microsoft Himalaya" panose="01010100010101010101" pitchFamily="2" charset="0"/>
                <a:cs typeface="Microsoft Himalaya" panose="01010100010101010101" pitchFamily="2" charset="0"/>
              </a:rPr>
              <a:t>Sidechains</a:t>
            </a:r>
          </a:p>
        </p:txBody>
      </p:sp>
      <p:sp>
        <p:nvSpPr>
          <p:cNvPr id="51" name="Footer Placeholder 4">
            <a:extLst>
              <a:ext uri="{FF2B5EF4-FFF2-40B4-BE49-F238E27FC236}">
                <a16:creationId xmlns:a16="http://schemas.microsoft.com/office/drawing/2014/main" id="{AD753F42-AE46-4797-A394-DEB9D05D1198}"/>
              </a:ext>
            </a:extLst>
          </p:cNvPr>
          <p:cNvSpPr>
            <a:spLocks noGrp="1"/>
          </p:cNvSpPr>
          <p:nvPr>
            <p:ph type="ftr" sz="quarter" idx="11"/>
          </p:nvPr>
        </p:nvSpPr>
        <p:spPr>
          <a:xfrm>
            <a:off x="154379" y="6378499"/>
            <a:ext cx="11447813" cy="365125"/>
          </a:xfrm>
        </p:spPr>
        <p:txBody>
          <a:bodyPr/>
          <a:lstStyle/>
          <a:p>
            <a:r>
              <a:rPr lang="en-US" u="sng" dirty="0">
                <a:solidFill>
                  <a:schemeClr val="bg1">
                    <a:lumMod val="75000"/>
                  </a:schemeClr>
                </a:solidFill>
              </a:rPr>
              <a:t>Telegram:</a:t>
            </a:r>
            <a:r>
              <a:rPr lang="en-US" dirty="0"/>
              <a:t> t.me/</a:t>
            </a:r>
            <a:r>
              <a:rPr lang="en-US" dirty="0" err="1"/>
              <a:t>DcInsiders</a:t>
            </a:r>
            <a:r>
              <a:rPr lang="en-US" dirty="0"/>
              <a:t>     </a:t>
            </a:r>
            <a:r>
              <a:rPr lang="en-US" u="sng" dirty="0">
                <a:solidFill>
                  <a:schemeClr val="bg1">
                    <a:lumMod val="85000"/>
                  </a:schemeClr>
                </a:solidFill>
              </a:rPr>
              <a:t>Website:</a:t>
            </a:r>
            <a:r>
              <a:rPr lang="en-US" dirty="0">
                <a:solidFill>
                  <a:schemeClr val="bg1">
                    <a:lumMod val="85000"/>
                  </a:schemeClr>
                </a:solidFill>
              </a:rPr>
              <a:t> </a:t>
            </a:r>
            <a:r>
              <a:rPr lang="en-US" dirty="0"/>
              <a:t>www.drivechain.info        </a:t>
            </a:r>
            <a:r>
              <a:rPr lang="en-US" u="sng" dirty="0">
                <a:solidFill>
                  <a:schemeClr val="bg1">
                    <a:lumMod val="75000"/>
                  </a:schemeClr>
                </a:solidFill>
              </a:rPr>
              <a:t>Paul’s Twitter:</a:t>
            </a:r>
            <a:r>
              <a:rPr lang="en-US" dirty="0">
                <a:solidFill>
                  <a:schemeClr val="bg1">
                    <a:lumMod val="75000"/>
                  </a:schemeClr>
                </a:solidFill>
              </a:rPr>
              <a:t> </a:t>
            </a:r>
            <a:r>
              <a:rPr lang="en-US" dirty="0"/>
              <a:t>@truthcoin</a:t>
            </a:r>
          </a:p>
        </p:txBody>
      </p:sp>
      <p:sp>
        <p:nvSpPr>
          <p:cNvPr id="32" name="TextBox 31">
            <a:extLst>
              <a:ext uri="{FF2B5EF4-FFF2-40B4-BE49-F238E27FC236}">
                <a16:creationId xmlns:a16="http://schemas.microsoft.com/office/drawing/2014/main" id="{811F282B-4B68-45FF-B774-DD0EDE6A0995}"/>
              </a:ext>
            </a:extLst>
          </p:cNvPr>
          <p:cNvSpPr txBox="1"/>
          <p:nvPr/>
        </p:nvSpPr>
        <p:spPr>
          <a:xfrm>
            <a:off x="8646942" y="5327200"/>
            <a:ext cx="1092939" cy="707886"/>
          </a:xfrm>
          <a:prstGeom prst="rect">
            <a:avLst/>
          </a:prstGeom>
          <a:noFill/>
        </p:spPr>
        <p:txBody>
          <a:bodyPr wrap="square" rtlCol="0">
            <a:spAutoFit/>
          </a:bodyPr>
          <a:lstStyle/>
          <a:p>
            <a:pPr algn="ctr"/>
            <a:r>
              <a:rPr lang="en-US" sz="2000" dirty="0"/>
              <a:t>Bitcoin Core</a:t>
            </a:r>
          </a:p>
        </p:txBody>
      </p:sp>
    </p:spTree>
    <p:extLst>
      <p:ext uri="{BB962C8B-B14F-4D97-AF65-F5344CB8AC3E}">
        <p14:creationId xmlns:p14="http://schemas.microsoft.com/office/powerpoint/2010/main" val="35993113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2EBAF-E610-44B3-B044-3F75572B3B0F}"/>
              </a:ext>
            </a:extLst>
          </p:cNvPr>
          <p:cNvSpPr>
            <a:spLocks noGrp="1"/>
          </p:cNvSpPr>
          <p:nvPr>
            <p:ph type="title"/>
          </p:nvPr>
        </p:nvSpPr>
        <p:spPr>
          <a:xfrm>
            <a:off x="838200" y="200025"/>
            <a:ext cx="10515600" cy="1048204"/>
          </a:xfrm>
        </p:spPr>
        <p:txBody>
          <a:bodyPr>
            <a:normAutofit/>
          </a:bodyPr>
          <a:lstStyle/>
          <a:p>
            <a:r>
              <a:rPr lang="en-US" dirty="0"/>
              <a:t>(#1) Full Autonomy</a:t>
            </a:r>
          </a:p>
        </p:txBody>
      </p:sp>
      <p:sp>
        <p:nvSpPr>
          <p:cNvPr id="5" name="Slide Number Placeholder 4">
            <a:extLst>
              <a:ext uri="{FF2B5EF4-FFF2-40B4-BE49-F238E27FC236}">
                <a16:creationId xmlns:a16="http://schemas.microsoft.com/office/drawing/2014/main" id="{81D7D2AF-0104-437D-8D3C-28B67C41C7F3}"/>
              </a:ext>
            </a:extLst>
          </p:cNvPr>
          <p:cNvSpPr>
            <a:spLocks noGrp="1"/>
          </p:cNvSpPr>
          <p:nvPr>
            <p:ph type="sldNum" sz="quarter" idx="12"/>
          </p:nvPr>
        </p:nvSpPr>
        <p:spPr/>
        <p:txBody>
          <a:bodyPr/>
          <a:lstStyle/>
          <a:p>
            <a:fld id="{64A73B7B-B545-4723-8D44-5CC401310D8B}" type="slidenum">
              <a:rPr lang="en-US" smtClean="0"/>
              <a:t>7</a:t>
            </a:fld>
            <a:endParaRPr lang="en-US" dirty="0"/>
          </a:p>
        </p:txBody>
      </p:sp>
      <p:pic>
        <p:nvPicPr>
          <p:cNvPr id="7" name="Picture 6">
            <a:extLst>
              <a:ext uri="{FF2B5EF4-FFF2-40B4-BE49-F238E27FC236}">
                <a16:creationId xmlns:a16="http://schemas.microsoft.com/office/drawing/2014/main" id="{8D590BBF-B5F3-4CE9-A9B6-0F9B3FAE4E21}"/>
              </a:ext>
            </a:extLst>
          </p:cNvPr>
          <p:cNvPicPr>
            <a:picLocks noChangeAspect="1"/>
          </p:cNvPicPr>
          <p:nvPr/>
        </p:nvPicPr>
        <p:blipFill>
          <a:blip r:embed="rId3">
            <a:alphaModFix amt="70000"/>
            <a:extLst>
              <a:ext uri="{28A0092B-C50C-407E-A947-70E740481C1C}">
                <a14:useLocalDpi xmlns:a14="http://schemas.microsoft.com/office/drawing/2010/main" val="0"/>
              </a:ext>
            </a:extLst>
          </a:blip>
          <a:stretch>
            <a:fillRect/>
          </a:stretch>
        </p:blipFill>
        <p:spPr>
          <a:xfrm>
            <a:off x="1210588" y="1387795"/>
            <a:ext cx="3234090" cy="4851135"/>
          </a:xfrm>
          <a:prstGeom prst="rect">
            <a:avLst/>
          </a:prstGeom>
        </p:spPr>
      </p:pic>
      <p:sp>
        <p:nvSpPr>
          <p:cNvPr id="8" name="Rectangle: Rounded Corners 7">
            <a:extLst>
              <a:ext uri="{FF2B5EF4-FFF2-40B4-BE49-F238E27FC236}">
                <a16:creationId xmlns:a16="http://schemas.microsoft.com/office/drawing/2014/main" id="{7962382B-4EFD-44D3-9D5E-B2B3F28C3A40}"/>
              </a:ext>
            </a:extLst>
          </p:cNvPr>
          <p:cNvSpPr/>
          <p:nvPr/>
        </p:nvSpPr>
        <p:spPr>
          <a:xfrm>
            <a:off x="6527715" y="1387796"/>
            <a:ext cx="3323771" cy="485113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0526DAEE-F6EB-43CC-8B7E-EDC2B6AA2647}"/>
              </a:ext>
            </a:extLst>
          </p:cNvPr>
          <p:cNvSpPr/>
          <p:nvPr/>
        </p:nvSpPr>
        <p:spPr>
          <a:xfrm>
            <a:off x="8832370" y="4640107"/>
            <a:ext cx="727844" cy="701731"/>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9790DE2C-72C1-4C91-9656-F9BDA45EFFBD}"/>
              </a:ext>
            </a:extLst>
          </p:cNvPr>
          <p:cNvSpPr/>
          <p:nvPr/>
        </p:nvSpPr>
        <p:spPr>
          <a:xfrm>
            <a:off x="6890572" y="3111633"/>
            <a:ext cx="727844" cy="701731"/>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C95DA894-0716-4013-9BF3-023E080851EE}"/>
              </a:ext>
            </a:extLst>
          </p:cNvPr>
          <p:cNvSpPr/>
          <p:nvPr/>
        </p:nvSpPr>
        <p:spPr>
          <a:xfrm>
            <a:off x="7860031" y="3111632"/>
            <a:ext cx="727844" cy="701731"/>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Rounded Corners 14">
            <a:extLst>
              <a:ext uri="{FF2B5EF4-FFF2-40B4-BE49-F238E27FC236}">
                <a16:creationId xmlns:a16="http://schemas.microsoft.com/office/drawing/2014/main" id="{418189F9-A0EF-4A2A-8F0C-FBEE5FA88CEF}"/>
              </a:ext>
            </a:extLst>
          </p:cNvPr>
          <p:cNvSpPr/>
          <p:nvPr/>
        </p:nvSpPr>
        <p:spPr>
          <a:xfrm>
            <a:off x="6890572" y="1751552"/>
            <a:ext cx="727844" cy="701731"/>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15">
            <a:extLst>
              <a:ext uri="{FF2B5EF4-FFF2-40B4-BE49-F238E27FC236}">
                <a16:creationId xmlns:a16="http://schemas.microsoft.com/office/drawing/2014/main" id="{257A51E5-6DB8-49C4-B979-1A9AE1DAFD1D}"/>
              </a:ext>
            </a:extLst>
          </p:cNvPr>
          <p:cNvSpPr/>
          <p:nvPr/>
        </p:nvSpPr>
        <p:spPr>
          <a:xfrm>
            <a:off x="7860031" y="1751551"/>
            <a:ext cx="727844" cy="701731"/>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Rounded Corners 16">
            <a:extLst>
              <a:ext uri="{FF2B5EF4-FFF2-40B4-BE49-F238E27FC236}">
                <a16:creationId xmlns:a16="http://schemas.microsoft.com/office/drawing/2014/main" id="{CD87C126-30FF-449A-8FDB-4797239799F1}"/>
              </a:ext>
            </a:extLst>
          </p:cNvPr>
          <p:cNvSpPr/>
          <p:nvPr/>
        </p:nvSpPr>
        <p:spPr>
          <a:xfrm>
            <a:off x="8829490" y="1751551"/>
            <a:ext cx="727844" cy="701731"/>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4F1229C7-8491-4163-8FBC-3D2FF41FDAB0}"/>
              </a:ext>
            </a:extLst>
          </p:cNvPr>
          <p:cNvSpPr txBox="1"/>
          <p:nvPr/>
        </p:nvSpPr>
        <p:spPr>
          <a:xfrm>
            <a:off x="6981186" y="3791303"/>
            <a:ext cx="1554151" cy="369332"/>
          </a:xfrm>
          <a:prstGeom prst="rect">
            <a:avLst/>
          </a:prstGeom>
          <a:noFill/>
        </p:spPr>
        <p:txBody>
          <a:bodyPr wrap="square" rtlCol="0">
            <a:spAutoFit/>
          </a:bodyPr>
          <a:lstStyle/>
          <a:p>
            <a:r>
              <a:rPr lang="en-US" dirty="0"/>
              <a:t>Zap</a:t>
            </a:r>
          </a:p>
        </p:txBody>
      </p:sp>
      <p:sp>
        <p:nvSpPr>
          <p:cNvPr id="22" name="TextBox 21">
            <a:extLst>
              <a:ext uri="{FF2B5EF4-FFF2-40B4-BE49-F238E27FC236}">
                <a16:creationId xmlns:a16="http://schemas.microsoft.com/office/drawing/2014/main" id="{A5F15B37-673C-4257-82FE-3AE06E797960}"/>
              </a:ext>
            </a:extLst>
          </p:cNvPr>
          <p:cNvSpPr txBox="1"/>
          <p:nvPr/>
        </p:nvSpPr>
        <p:spPr>
          <a:xfrm>
            <a:off x="7887504" y="3787103"/>
            <a:ext cx="779215" cy="369332"/>
          </a:xfrm>
          <a:prstGeom prst="rect">
            <a:avLst/>
          </a:prstGeom>
          <a:noFill/>
        </p:spPr>
        <p:txBody>
          <a:bodyPr wrap="square" rtlCol="0">
            <a:spAutoFit/>
          </a:bodyPr>
          <a:lstStyle/>
          <a:p>
            <a:r>
              <a:rPr lang="en-US" dirty="0"/>
              <a:t>Strike</a:t>
            </a:r>
          </a:p>
        </p:txBody>
      </p:sp>
      <p:sp>
        <p:nvSpPr>
          <p:cNvPr id="24" name="Rectangle: Rounded Corners 23">
            <a:extLst>
              <a:ext uri="{FF2B5EF4-FFF2-40B4-BE49-F238E27FC236}">
                <a16:creationId xmlns:a16="http://schemas.microsoft.com/office/drawing/2014/main" id="{FB705C2C-DE68-4A22-951C-D6F5D9DABB5F}"/>
              </a:ext>
            </a:extLst>
          </p:cNvPr>
          <p:cNvSpPr/>
          <p:nvPr/>
        </p:nvSpPr>
        <p:spPr>
          <a:xfrm>
            <a:off x="5509593" y="2992731"/>
            <a:ext cx="3234091" cy="1212678"/>
          </a:xfrm>
          <a:prstGeom prst="roundRect">
            <a:avLst/>
          </a:prstGeom>
          <a:noFill/>
          <a:ln w="38100">
            <a:solidFill>
              <a:srgbClr val="FFC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B9E21B73-588A-493E-A319-AC134E6062D1}"/>
              </a:ext>
            </a:extLst>
          </p:cNvPr>
          <p:cNvSpPr txBox="1"/>
          <p:nvPr/>
        </p:nvSpPr>
        <p:spPr>
          <a:xfrm>
            <a:off x="7682774" y="2448551"/>
            <a:ext cx="1082357" cy="369332"/>
          </a:xfrm>
          <a:prstGeom prst="rect">
            <a:avLst/>
          </a:prstGeom>
          <a:noFill/>
        </p:spPr>
        <p:txBody>
          <a:bodyPr wrap="square" rtlCol="0">
            <a:spAutoFit/>
          </a:bodyPr>
          <a:lstStyle/>
          <a:p>
            <a:r>
              <a:rPr lang="en-US" dirty="0"/>
              <a:t>Bit-</a:t>
            </a:r>
            <a:r>
              <a:rPr lang="en-US" dirty="0" err="1"/>
              <a:t>zCash</a:t>
            </a:r>
            <a:endParaRPr lang="en-US" dirty="0"/>
          </a:p>
        </p:txBody>
      </p:sp>
      <p:sp>
        <p:nvSpPr>
          <p:cNvPr id="26" name="TextBox 25">
            <a:extLst>
              <a:ext uri="{FF2B5EF4-FFF2-40B4-BE49-F238E27FC236}">
                <a16:creationId xmlns:a16="http://schemas.microsoft.com/office/drawing/2014/main" id="{929445A7-D922-41F5-A4ED-37CEFB8DDCAF}"/>
              </a:ext>
            </a:extLst>
          </p:cNvPr>
          <p:cNvSpPr txBox="1"/>
          <p:nvPr/>
        </p:nvSpPr>
        <p:spPr>
          <a:xfrm>
            <a:off x="6876058" y="2434809"/>
            <a:ext cx="1003532" cy="615553"/>
          </a:xfrm>
          <a:prstGeom prst="rect">
            <a:avLst/>
          </a:prstGeom>
          <a:noFill/>
        </p:spPr>
        <p:txBody>
          <a:bodyPr wrap="square" rtlCol="0">
            <a:spAutoFit/>
          </a:bodyPr>
          <a:lstStyle/>
          <a:p>
            <a:r>
              <a:rPr lang="en-US" sz="2000" dirty="0" err="1"/>
              <a:t>zCash</a:t>
            </a:r>
            <a:br>
              <a:rPr lang="en-US" sz="2000" dirty="0"/>
            </a:br>
            <a:r>
              <a:rPr lang="en-US" sz="1400" dirty="0"/>
              <a:t>(Altcoin)</a:t>
            </a:r>
            <a:endParaRPr lang="en-US" sz="2000" dirty="0"/>
          </a:p>
        </p:txBody>
      </p:sp>
      <p:sp>
        <p:nvSpPr>
          <p:cNvPr id="27" name="TextBox 26">
            <a:extLst>
              <a:ext uri="{FF2B5EF4-FFF2-40B4-BE49-F238E27FC236}">
                <a16:creationId xmlns:a16="http://schemas.microsoft.com/office/drawing/2014/main" id="{567F8325-76DD-478F-AE1F-7450B5E272FA}"/>
              </a:ext>
            </a:extLst>
          </p:cNvPr>
          <p:cNvSpPr txBox="1"/>
          <p:nvPr/>
        </p:nvSpPr>
        <p:spPr>
          <a:xfrm>
            <a:off x="8686306" y="2460191"/>
            <a:ext cx="1554151" cy="338554"/>
          </a:xfrm>
          <a:prstGeom prst="rect">
            <a:avLst/>
          </a:prstGeom>
          <a:noFill/>
        </p:spPr>
        <p:txBody>
          <a:bodyPr wrap="square" rtlCol="0">
            <a:spAutoFit/>
          </a:bodyPr>
          <a:lstStyle/>
          <a:p>
            <a:r>
              <a:rPr lang="en-US" sz="1600" dirty="0"/>
              <a:t>Bit-Monero</a:t>
            </a:r>
          </a:p>
        </p:txBody>
      </p:sp>
      <p:sp>
        <p:nvSpPr>
          <p:cNvPr id="28" name="Rectangle: Rounded Corners 27">
            <a:extLst>
              <a:ext uri="{FF2B5EF4-FFF2-40B4-BE49-F238E27FC236}">
                <a16:creationId xmlns:a16="http://schemas.microsoft.com/office/drawing/2014/main" id="{8BBF9F42-00AF-4730-BF50-B950C83EE7E2}"/>
              </a:ext>
            </a:extLst>
          </p:cNvPr>
          <p:cNvSpPr/>
          <p:nvPr/>
        </p:nvSpPr>
        <p:spPr>
          <a:xfrm>
            <a:off x="7682775" y="1651320"/>
            <a:ext cx="3460302" cy="1212678"/>
          </a:xfrm>
          <a:prstGeom prst="roundRect">
            <a:avLst/>
          </a:prstGeom>
          <a:no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B863F67B-657E-44F8-B4D9-549656C2E1A1}"/>
              </a:ext>
            </a:extLst>
          </p:cNvPr>
          <p:cNvSpPr txBox="1"/>
          <p:nvPr/>
        </p:nvSpPr>
        <p:spPr>
          <a:xfrm>
            <a:off x="478808" y="4767180"/>
            <a:ext cx="3723411" cy="1107996"/>
          </a:xfrm>
          <a:prstGeom prst="rect">
            <a:avLst/>
          </a:prstGeom>
          <a:solidFill>
            <a:srgbClr val="F2F2F2">
              <a:alpha val="69804"/>
            </a:srgbClr>
          </a:solidFill>
          <a:ln>
            <a:solidFill>
              <a:schemeClr val="tx1"/>
            </a:solidFill>
          </a:ln>
        </p:spPr>
        <p:txBody>
          <a:bodyPr wrap="square" rtlCol="0">
            <a:spAutoFit/>
          </a:bodyPr>
          <a:lstStyle/>
          <a:p>
            <a:pPr algn="ctr"/>
            <a:r>
              <a:rPr lang="en-US" sz="6600" dirty="0">
                <a:latin typeface="Sylfaen" panose="010A0502050306030303" pitchFamily="18" charset="0"/>
                <a:ea typeface="Microsoft Himalaya" panose="01010100010101010101" pitchFamily="2" charset="0"/>
                <a:cs typeface="Microsoft Himalaya" panose="01010100010101010101" pitchFamily="2" charset="0"/>
              </a:rPr>
              <a:t>Metaphor</a:t>
            </a:r>
          </a:p>
        </p:txBody>
      </p:sp>
      <p:sp>
        <p:nvSpPr>
          <p:cNvPr id="30" name="TextBox 29">
            <a:extLst>
              <a:ext uri="{FF2B5EF4-FFF2-40B4-BE49-F238E27FC236}">
                <a16:creationId xmlns:a16="http://schemas.microsoft.com/office/drawing/2014/main" id="{A3F9B0C1-06B9-4E3F-80E0-6833F6F40CDD}"/>
              </a:ext>
            </a:extLst>
          </p:cNvPr>
          <p:cNvSpPr txBox="1"/>
          <p:nvPr/>
        </p:nvSpPr>
        <p:spPr>
          <a:xfrm>
            <a:off x="4485979" y="2978460"/>
            <a:ext cx="2142275" cy="1200329"/>
          </a:xfrm>
          <a:prstGeom prst="rect">
            <a:avLst/>
          </a:prstGeom>
          <a:noFill/>
          <a:ln>
            <a:noFill/>
          </a:ln>
        </p:spPr>
        <p:txBody>
          <a:bodyPr wrap="square" rtlCol="0">
            <a:spAutoFit/>
          </a:bodyPr>
          <a:lstStyle/>
          <a:p>
            <a:pPr algn="ctr"/>
            <a:r>
              <a:rPr lang="en-US" sz="3600" b="1" dirty="0">
                <a:ln>
                  <a:solidFill>
                    <a:schemeClr val="tx1"/>
                  </a:solidFill>
                </a:ln>
                <a:solidFill>
                  <a:srgbClr val="FFFF00"/>
                </a:solidFill>
                <a:ea typeface="Microsoft Himalaya" panose="01010100010101010101" pitchFamily="2" charset="0"/>
                <a:cs typeface="Microsoft Himalaya" panose="01010100010101010101" pitchFamily="2" charset="0"/>
              </a:rPr>
              <a:t>Lightning Apps</a:t>
            </a:r>
          </a:p>
        </p:txBody>
      </p:sp>
      <p:sp>
        <p:nvSpPr>
          <p:cNvPr id="31" name="TextBox 30">
            <a:extLst>
              <a:ext uri="{FF2B5EF4-FFF2-40B4-BE49-F238E27FC236}">
                <a16:creationId xmlns:a16="http://schemas.microsoft.com/office/drawing/2014/main" id="{B5E477D6-9A69-48E0-A065-D4D393E39C69}"/>
              </a:ext>
            </a:extLst>
          </p:cNvPr>
          <p:cNvSpPr txBox="1"/>
          <p:nvPr/>
        </p:nvSpPr>
        <p:spPr>
          <a:xfrm>
            <a:off x="9833108" y="1617554"/>
            <a:ext cx="2346711" cy="1200329"/>
          </a:xfrm>
          <a:prstGeom prst="rect">
            <a:avLst/>
          </a:prstGeom>
          <a:noFill/>
          <a:ln>
            <a:noFill/>
          </a:ln>
        </p:spPr>
        <p:txBody>
          <a:bodyPr wrap="square" rtlCol="0">
            <a:spAutoFit/>
          </a:bodyPr>
          <a:lstStyle/>
          <a:p>
            <a:pPr algn="ctr"/>
            <a:r>
              <a:rPr lang="en-US" sz="3600" b="1" dirty="0">
                <a:ln>
                  <a:solidFill>
                    <a:schemeClr val="tx1"/>
                  </a:solidFill>
                </a:ln>
                <a:solidFill>
                  <a:srgbClr val="FF5050"/>
                </a:solidFill>
                <a:ea typeface="Microsoft Himalaya" panose="01010100010101010101" pitchFamily="2" charset="0"/>
                <a:cs typeface="Microsoft Himalaya" panose="01010100010101010101" pitchFamily="2" charset="0"/>
              </a:rPr>
              <a:t>Bip300</a:t>
            </a:r>
            <a:br>
              <a:rPr lang="en-US" sz="3600" b="1" dirty="0">
                <a:ln>
                  <a:solidFill>
                    <a:schemeClr val="tx1"/>
                  </a:solidFill>
                </a:ln>
                <a:solidFill>
                  <a:srgbClr val="FF5050"/>
                </a:solidFill>
                <a:ea typeface="Microsoft Himalaya" panose="01010100010101010101" pitchFamily="2" charset="0"/>
                <a:cs typeface="Microsoft Himalaya" panose="01010100010101010101" pitchFamily="2" charset="0"/>
              </a:rPr>
            </a:br>
            <a:r>
              <a:rPr lang="en-US" sz="3600" b="1" dirty="0">
                <a:ln>
                  <a:solidFill>
                    <a:schemeClr val="tx1"/>
                  </a:solidFill>
                </a:ln>
                <a:solidFill>
                  <a:srgbClr val="FF5050"/>
                </a:solidFill>
                <a:ea typeface="Microsoft Himalaya" panose="01010100010101010101" pitchFamily="2" charset="0"/>
                <a:cs typeface="Microsoft Himalaya" panose="01010100010101010101" pitchFamily="2" charset="0"/>
              </a:rPr>
              <a:t>Sidechains</a:t>
            </a:r>
          </a:p>
        </p:txBody>
      </p:sp>
      <p:pic>
        <p:nvPicPr>
          <p:cNvPr id="32" name="Picture 31">
            <a:extLst>
              <a:ext uri="{FF2B5EF4-FFF2-40B4-BE49-F238E27FC236}">
                <a16:creationId xmlns:a16="http://schemas.microsoft.com/office/drawing/2014/main" id="{4C56C86A-9FF8-42E7-91D4-7E7B3127AC66}"/>
              </a:ext>
            </a:extLst>
          </p:cNvPr>
          <p:cNvPicPr>
            <a:picLocks noChangeAspect="1"/>
          </p:cNvPicPr>
          <p:nvPr/>
        </p:nvPicPr>
        <p:blipFill>
          <a:blip r:embed="rId4">
            <a:duotone>
              <a:prstClr val="black"/>
              <a:schemeClr val="accent2">
                <a:lumMod val="60000"/>
                <a:lumOff val="40000"/>
                <a:tint val="45000"/>
                <a:satMod val="400000"/>
              </a:schemeClr>
            </a:duotone>
            <a:extLst>
              <a:ext uri="{BEBA8EAE-BF5A-486C-A8C5-ECC9F3942E4B}">
                <a14:imgProps xmlns:a14="http://schemas.microsoft.com/office/drawing/2010/main">
                  <a14:imgLayer r:embed="rId5">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9971221" y="5177990"/>
            <a:ext cx="526620" cy="531485"/>
          </a:xfrm>
          <a:prstGeom prst="rect">
            <a:avLst/>
          </a:prstGeom>
        </p:spPr>
      </p:pic>
      <p:pic>
        <p:nvPicPr>
          <p:cNvPr id="33" name="Picture 32">
            <a:extLst>
              <a:ext uri="{FF2B5EF4-FFF2-40B4-BE49-F238E27FC236}">
                <a16:creationId xmlns:a16="http://schemas.microsoft.com/office/drawing/2014/main" id="{4A0CBD16-A19D-40D3-92B6-1EF1595BF6F4}"/>
              </a:ext>
            </a:extLst>
          </p:cNvPr>
          <p:cNvPicPr>
            <a:picLocks noChangeAspect="1"/>
          </p:cNvPicPr>
          <p:nvPr/>
        </p:nvPicPr>
        <p:blipFill>
          <a:blip r:embed="rId4">
            <a:duotone>
              <a:prstClr val="black"/>
              <a:schemeClr val="accent2">
                <a:lumMod val="60000"/>
                <a:lumOff val="40000"/>
                <a:tint val="45000"/>
                <a:satMod val="400000"/>
              </a:schemeClr>
            </a:duotone>
            <a:alphaModFix/>
            <a:extLst>
              <a:ext uri="{BEBA8EAE-BF5A-486C-A8C5-ECC9F3942E4B}">
                <a14:imgProps xmlns:a14="http://schemas.microsoft.com/office/drawing/2010/main">
                  <a14:imgLayer r:embed="rId5">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9479663" y="4893149"/>
            <a:ext cx="526620" cy="531485"/>
          </a:xfrm>
          <a:prstGeom prst="rect">
            <a:avLst/>
          </a:prstGeom>
        </p:spPr>
      </p:pic>
      <p:pic>
        <p:nvPicPr>
          <p:cNvPr id="34" name="Picture 33">
            <a:extLst>
              <a:ext uri="{FF2B5EF4-FFF2-40B4-BE49-F238E27FC236}">
                <a16:creationId xmlns:a16="http://schemas.microsoft.com/office/drawing/2014/main" id="{2B2966EA-A4EF-4A16-861D-8AD32B1D5B2E}"/>
              </a:ext>
            </a:extLst>
          </p:cNvPr>
          <p:cNvPicPr>
            <a:picLocks noChangeAspect="1"/>
          </p:cNvPicPr>
          <p:nvPr/>
        </p:nvPicPr>
        <p:blipFill>
          <a:blip r:embed="rId4">
            <a:duotone>
              <a:prstClr val="black"/>
              <a:schemeClr val="accent2">
                <a:lumMod val="60000"/>
                <a:lumOff val="40000"/>
                <a:tint val="45000"/>
                <a:satMod val="400000"/>
              </a:schemeClr>
            </a:duotone>
            <a:alphaModFix/>
            <a:extLst>
              <a:ext uri="{BEBA8EAE-BF5A-486C-A8C5-ECC9F3942E4B}">
                <a14:imgProps xmlns:a14="http://schemas.microsoft.com/office/drawing/2010/main">
                  <a14:imgLayer r:embed="rId5">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9299634" y="4738987"/>
            <a:ext cx="526620" cy="531485"/>
          </a:xfrm>
          <a:prstGeom prst="rect">
            <a:avLst/>
          </a:prstGeom>
        </p:spPr>
      </p:pic>
      <p:pic>
        <p:nvPicPr>
          <p:cNvPr id="35" name="Picture 34">
            <a:extLst>
              <a:ext uri="{FF2B5EF4-FFF2-40B4-BE49-F238E27FC236}">
                <a16:creationId xmlns:a16="http://schemas.microsoft.com/office/drawing/2014/main" id="{1A077411-4CE5-4E47-B94C-EA4F309AD0F2}"/>
              </a:ext>
            </a:extLst>
          </p:cNvPr>
          <p:cNvPicPr>
            <a:picLocks noChangeAspect="1"/>
          </p:cNvPicPr>
          <p:nvPr/>
        </p:nvPicPr>
        <p:blipFill>
          <a:blip r:embed="rId4">
            <a:duotone>
              <a:prstClr val="black"/>
              <a:schemeClr val="accent2">
                <a:lumMod val="60000"/>
                <a:lumOff val="40000"/>
                <a:tint val="45000"/>
                <a:satMod val="400000"/>
              </a:schemeClr>
            </a:duotone>
            <a:extLst>
              <a:ext uri="{BEBA8EAE-BF5A-486C-A8C5-ECC9F3942E4B}">
                <a14:imgProps xmlns:a14="http://schemas.microsoft.com/office/drawing/2010/main">
                  <a14:imgLayer r:embed="rId5">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9553447" y="4403069"/>
            <a:ext cx="526620" cy="531485"/>
          </a:xfrm>
          <a:prstGeom prst="rect">
            <a:avLst/>
          </a:prstGeom>
        </p:spPr>
      </p:pic>
      <p:pic>
        <p:nvPicPr>
          <p:cNvPr id="36" name="Picture 35">
            <a:extLst>
              <a:ext uri="{FF2B5EF4-FFF2-40B4-BE49-F238E27FC236}">
                <a16:creationId xmlns:a16="http://schemas.microsoft.com/office/drawing/2014/main" id="{B1A66668-C80E-4B62-8487-3CD87D582D7F}"/>
              </a:ext>
            </a:extLst>
          </p:cNvPr>
          <p:cNvPicPr>
            <a:picLocks noChangeAspect="1"/>
          </p:cNvPicPr>
          <p:nvPr/>
        </p:nvPicPr>
        <p:blipFill>
          <a:blip r:embed="rId4">
            <a:duotone>
              <a:prstClr val="black"/>
              <a:schemeClr val="accent2">
                <a:lumMod val="60000"/>
                <a:lumOff val="40000"/>
                <a:tint val="45000"/>
                <a:satMod val="400000"/>
              </a:schemeClr>
            </a:duotone>
            <a:extLst>
              <a:ext uri="{BEBA8EAE-BF5A-486C-A8C5-ECC9F3942E4B}">
                <a14:imgProps xmlns:a14="http://schemas.microsoft.com/office/drawing/2010/main">
                  <a14:imgLayer r:embed="rId5">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9947471" y="4640786"/>
            <a:ext cx="526620" cy="531485"/>
          </a:xfrm>
          <a:prstGeom prst="rect">
            <a:avLst/>
          </a:prstGeom>
        </p:spPr>
      </p:pic>
      <p:pic>
        <p:nvPicPr>
          <p:cNvPr id="37" name="Picture 36">
            <a:extLst>
              <a:ext uri="{FF2B5EF4-FFF2-40B4-BE49-F238E27FC236}">
                <a16:creationId xmlns:a16="http://schemas.microsoft.com/office/drawing/2014/main" id="{1E8089E1-649A-428C-B56A-D666C84950D5}"/>
              </a:ext>
            </a:extLst>
          </p:cNvPr>
          <p:cNvPicPr>
            <a:picLocks noChangeAspect="1"/>
          </p:cNvPicPr>
          <p:nvPr/>
        </p:nvPicPr>
        <p:blipFill>
          <a:blip r:embed="rId4">
            <a:duotone>
              <a:prstClr val="black"/>
              <a:schemeClr val="accent2">
                <a:lumMod val="60000"/>
                <a:lumOff val="40000"/>
                <a:tint val="45000"/>
                <a:satMod val="400000"/>
              </a:schemeClr>
            </a:duotone>
            <a:alphaModFix/>
            <a:extLst>
              <a:ext uri="{BEBA8EAE-BF5A-486C-A8C5-ECC9F3942E4B}">
                <a14:imgProps xmlns:a14="http://schemas.microsoft.com/office/drawing/2010/main">
                  <a14:imgLayer r:embed="rId5">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10028599" y="4505603"/>
            <a:ext cx="526620" cy="531485"/>
          </a:xfrm>
          <a:prstGeom prst="rect">
            <a:avLst/>
          </a:prstGeom>
        </p:spPr>
      </p:pic>
      <p:pic>
        <p:nvPicPr>
          <p:cNvPr id="38" name="Picture 37">
            <a:extLst>
              <a:ext uri="{FF2B5EF4-FFF2-40B4-BE49-F238E27FC236}">
                <a16:creationId xmlns:a16="http://schemas.microsoft.com/office/drawing/2014/main" id="{BF8B08D3-0151-48C5-8FF9-BAA894F2E7AB}"/>
              </a:ext>
            </a:extLst>
          </p:cNvPr>
          <p:cNvPicPr>
            <a:picLocks noChangeAspect="1"/>
          </p:cNvPicPr>
          <p:nvPr/>
        </p:nvPicPr>
        <p:blipFill>
          <a:blip r:embed="rId4">
            <a:duotone>
              <a:prstClr val="black"/>
              <a:srgbClr val="7030A0">
                <a:tint val="45000"/>
                <a:satMod val="400000"/>
              </a:srgbClr>
            </a:duotone>
            <a:extLst>
              <a:ext uri="{BEBA8EAE-BF5A-486C-A8C5-ECC9F3942E4B}">
                <a14:imgProps xmlns:a14="http://schemas.microsoft.com/office/drawing/2010/main">
                  <a14:imgLayer r:embed="rId5">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5959271" y="1671577"/>
            <a:ext cx="526620" cy="531485"/>
          </a:xfrm>
          <a:prstGeom prst="rect">
            <a:avLst/>
          </a:prstGeom>
        </p:spPr>
      </p:pic>
      <p:pic>
        <p:nvPicPr>
          <p:cNvPr id="39" name="Picture 38">
            <a:extLst>
              <a:ext uri="{FF2B5EF4-FFF2-40B4-BE49-F238E27FC236}">
                <a16:creationId xmlns:a16="http://schemas.microsoft.com/office/drawing/2014/main" id="{473C2641-5145-4E9D-98A4-D49A976EAC79}"/>
              </a:ext>
            </a:extLst>
          </p:cNvPr>
          <p:cNvPicPr>
            <a:picLocks noChangeAspect="1"/>
          </p:cNvPicPr>
          <p:nvPr/>
        </p:nvPicPr>
        <p:blipFill>
          <a:blip r:embed="rId4">
            <a:duotone>
              <a:prstClr val="black"/>
              <a:srgbClr val="7030A0">
                <a:tint val="45000"/>
                <a:satMod val="400000"/>
              </a:srgbClr>
            </a:duotone>
            <a:extLst>
              <a:ext uri="{BEBA8EAE-BF5A-486C-A8C5-ECC9F3942E4B}">
                <a14:imgProps xmlns:a14="http://schemas.microsoft.com/office/drawing/2010/main">
                  <a14:imgLayer r:embed="rId5">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5778669" y="1551838"/>
            <a:ext cx="526620" cy="531485"/>
          </a:xfrm>
          <a:prstGeom prst="rect">
            <a:avLst/>
          </a:prstGeom>
        </p:spPr>
      </p:pic>
      <p:pic>
        <p:nvPicPr>
          <p:cNvPr id="40" name="Picture 39">
            <a:extLst>
              <a:ext uri="{FF2B5EF4-FFF2-40B4-BE49-F238E27FC236}">
                <a16:creationId xmlns:a16="http://schemas.microsoft.com/office/drawing/2014/main" id="{1ACF6215-F2D3-426E-94E3-F6ADB192C30B}"/>
              </a:ext>
            </a:extLst>
          </p:cNvPr>
          <p:cNvPicPr>
            <a:picLocks noChangeAspect="1"/>
          </p:cNvPicPr>
          <p:nvPr/>
        </p:nvPicPr>
        <p:blipFill>
          <a:blip r:embed="rId4">
            <a:duotone>
              <a:prstClr val="black"/>
              <a:srgbClr val="7030A0">
                <a:tint val="45000"/>
                <a:satMod val="400000"/>
              </a:srgbClr>
            </a:duotone>
            <a:extLst>
              <a:ext uri="{BEBA8EAE-BF5A-486C-A8C5-ECC9F3942E4B}">
                <a14:imgProps xmlns:a14="http://schemas.microsoft.com/office/drawing/2010/main">
                  <a14:imgLayer r:embed="rId5">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6033055" y="1181497"/>
            <a:ext cx="526620" cy="531485"/>
          </a:xfrm>
          <a:prstGeom prst="rect">
            <a:avLst/>
          </a:prstGeom>
        </p:spPr>
      </p:pic>
      <p:pic>
        <p:nvPicPr>
          <p:cNvPr id="41" name="Picture 40">
            <a:extLst>
              <a:ext uri="{FF2B5EF4-FFF2-40B4-BE49-F238E27FC236}">
                <a16:creationId xmlns:a16="http://schemas.microsoft.com/office/drawing/2014/main" id="{989881C6-1A2D-4267-A3CB-AC3D6D00F4FD}"/>
              </a:ext>
            </a:extLst>
          </p:cNvPr>
          <p:cNvPicPr>
            <a:picLocks noChangeAspect="1"/>
          </p:cNvPicPr>
          <p:nvPr/>
        </p:nvPicPr>
        <p:blipFill>
          <a:blip r:embed="rId4">
            <a:duotone>
              <a:prstClr val="black"/>
              <a:srgbClr val="7030A0">
                <a:tint val="45000"/>
                <a:satMod val="400000"/>
              </a:srgbClr>
            </a:duotone>
            <a:extLst>
              <a:ext uri="{BEBA8EAE-BF5A-486C-A8C5-ECC9F3942E4B}">
                <a14:imgProps xmlns:a14="http://schemas.microsoft.com/office/drawing/2010/main">
                  <a14:imgLayer r:embed="rId5">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6427079" y="1419214"/>
            <a:ext cx="526620" cy="531485"/>
          </a:xfrm>
          <a:prstGeom prst="rect">
            <a:avLst/>
          </a:prstGeom>
        </p:spPr>
      </p:pic>
      <p:pic>
        <p:nvPicPr>
          <p:cNvPr id="42" name="Picture 41">
            <a:extLst>
              <a:ext uri="{FF2B5EF4-FFF2-40B4-BE49-F238E27FC236}">
                <a16:creationId xmlns:a16="http://schemas.microsoft.com/office/drawing/2014/main" id="{5603B55B-854C-42B4-AA93-40A2E74D7042}"/>
              </a:ext>
            </a:extLst>
          </p:cNvPr>
          <p:cNvPicPr>
            <a:picLocks noChangeAspect="1"/>
          </p:cNvPicPr>
          <p:nvPr/>
        </p:nvPicPr>
        <p:blipFill>
          <a:blip r:embed="rId4">
            <a:duotone>
              <a:prstClr val="black"/>
              <a:srgbClr val="7030A0">
                <a:tint val="45000"/>
                <a:satMod val="400000"/>
              </a:srgbClr>
            </a:duotone>
            <a:extLst>
              <a:ext uri="{BEBA8EAE-BF5A-486C-A8C5-ECC9F3942E4B}">
                <a14:imgProps xmlns:a14="http://schemas.microsoft.com/office/drawing/2010/main">
                  <a14:imgLayer r:embed="rId5">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6508207" y="1284031"/>
            <a:ext cx="526620" cy="531485"/>
          </a:xfrm>
          <a:prstGeom prst="rect">
            <a:avLst/>
          </a:prstGeom>
        </p:spPr>
      </p:pic>
      <p:pic>
        <p:nvPicPr>
          <p:cNvPr id="43" name="Picture 42">
            <a:extLst>
              <a:ext uri="{FF2B5EF4-FFF2-40B4-BE49-F238E27FC236}">
                <a16:creationId xmlns:a16="http://schemas.microsoft.com/office/drawing/2014/main" id="{B6BA2A63-C880-4F78-A107-30395DEDADDA}"/>
              </a:ext>
            </a:extLst>
          </p:cNvPr>
          <p:cNvPicPr>
            <a:picLocks noChangeAspect="1"/>
          </p:cNvPicPr>
          <p:nvPr/>
        </p:nvPicPr>
        <p:blipFill>
          <a:blip r:embed="rId4">
            <a:duotone>
              <a:prstClr val="black"/>
              <a:srgbClr val="7030A0">
                <a:tint val="45000"/>
                <a:satMod val="400000"/>
              </a:srgbClr>
            </a:duotone>
            <a:extLst>
              <a:ext uri="{BEBA8EAE-BF5A-486C-A8C5-ECC9F3942E4B}">
                <a14:imgProps xmlns:a14="http://schemas.microsoft.com/office/drawing/2010/main">
                  <a14:imgLayer r:embed="rId5">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6226066" y="1775741"/>
            <a:ext cx="514983" cy="519740"/>
          </a:xfrm>
          <a:prstGeom prst="rect">
            <a:avLst/>
          </a:prstGeom>
        </p:spPr>
      </p:pic>
      <p:pic>
        <p:nvPicPr>
          <p:cNvPr id="44" name="Picture 43">
            <a:extLst>
              <a:ext uri="{FF2B5EF4-FFF2-40B4-BE49-F238E27FC236}">
                <a16:creationId xmlns:a16="http://schemas.microsoft.com/office/drawing/2014/main" id="{C0CCD40D-8408-42A2-AA76-D1B90362B653}"/>
              </a:ext>
            </a:extLst>
          </p:cNvPr>
          <p:cNvPicPr>
            <a:picLocks noChangeAspect="1"/>
          </p:cNvPicPr>
          <p:nvPr/>
        </p:nvPicPr>
        <p:blipFill>
          <a:blip r:embed="rId4">
            <a:duotone>
              <a:prstClr val="black"/>
              <a:srgbClr val="7030A0">
                <a:tint val="45000"/>
                <a:satMod val="400000"/>
              </a:srgbClr>
            </a:duotone>
            <a:extLst>
              <a:ext uri="{BEBA8EAE-BF5A-486C-A8C5-ECC9F3942E4B}">
                <a14:imgProps xmlns:a14="http://schemas.microsoft.com/office/drawing/2010/main">
                  <a14:imgLayer r:embed="rId5">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6524866" y="1772636"/>
            <a:ext cx="526620" cy="531485"/>
          </a:xfrm>
          <a:prstGeom prst="rect">
            <a:avLst/>
          </a:prstGeom>
        </p:spPr>
      </p:pic>
      <p:pic>
        <p:nvPicPr>
          <p:cNvPr id="45" name="Picture 44">
            <a:extLst>
              <a:ext uri="{FF2B5EF4-FFF2-40B4-BE49-F238E27FC236}">
                <a16:creationId xmlns:a16="http://schemas.microsoft.com/office/drawing/2014/main" id="{6F5309E0-C590-464A-84E6-3B61E8FD8DED}"/>
              </a:ext>
            </a:extLst>
          </p:cNvPr>
          <p:cNvPicPr>
            <a:picLocks noChangeAspect="1"/>
          </p:cNvPicPr>
          <p:nvPr/>
        </p:nvPicPr>
        <p:blipFill>
          <a:blip r:embed="rId4">
            <a:duotone>
              <a:prstClr val="black"/>
              <a:srgbClr val="7030A0">
                <a:tint val="45000"/>
                <a:satMod val="400000"/>
              </a:srgbClr>
            </a:duotone>
            <a:extLst>
              <a:ext uri="{BEBA8EAE-BF5A-486C-A8C5-ECC9F3942E4B}">
                <a14:imgProps xmlns:a14="http://schemas.microsoft.com/office/drawing/2010/main">
                  <a14:imgLayer r:embed="rId5">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5988243" y="1983058"/>
            <a:ext cx="526620" cy="531485"/>
          </a:xfrm>
          <a:prstGeom prst="rect">
            <a:avLst/>
          </a:prstGeom>
        </p:spPr>
      </p:pic>
      <p:pic>
        <p:nvPicPr>
          <p:cNvPr id="46" name="Picture 45">
            <a:extLst>
              <a:ext uri="{FF2B5EF4-FFF2-40B4-BE49-F238E27FC236}">
                <a16:creationId xmlns:a16="http://schemas.microsoft.com/office/drawing/2014/main" id="{6D997756-2EA1-4EB0-B73D-FBE2EC17163C}"/>
              </a:ext>
            </a:extLst>
          </p:cNvPr>
          <p:cNvPicPr>
            <a:picLocks noChangeAspect="1"/>
          </p:cNvPicPr>
          <p:nvPr/>
        </p:nvPicPr>
        <p:blipFill>
          <a:blip r:embed="rId4">
            <a:duotone>
              <a:prstClr val="black"/>
              <a:srgbClr val="7030A0">
                <a:tint val="45000"/>
                <a:satMod val="400000"/>
              </a:srgbClr>
            </a:duotone>
            <a:extLst>
              <a:ext uri="{BEBA8EAE-BF5A-486C-A8C5-ECC9F3942E4B}">
                <a14:imgProps xmlns:a14="http://schemas.microsoft.com/office/drawing/2010/main">
                  <a14:imgLayer r:embed="rId5">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6293454" y="1342370"/>
            <a:ext cx="526620" cy="531485"/>
          </a:xfrm>
          <a:prstGeom prst="rect">
            <a:avLst/>
          </a:prstGeom>
        </p:spPr>
      </p:pic>
      <p:pic>
        <p:nvPicPr>
          <p:cNvPr id="47" name="Picture 46">
            <a:extLst>
              <a:ext uri="{FF2B5EF4-FFF2-40B4-BE49-F238E27FC236}">
                <a16:creationId xmlns:a16="http://schemas.microsoft.com/office/drawing/2014/main" id="{18CFD7ED-2E1D-43F0-93E5-357F9291F519}"/>
              </a:ext>
            </a:extLst>
          </p:cNvPr>
          <p:cNvPicPr>
            <a:picLocks noChangeAspect="1"/>
          </p:cNvPicPr>
          <p:nvPr/>
        </p:nvPicPr>
        <p:blipFill>
          <a:blip r:embed="rId4">
            <a:duotone>
              <a:prstClr val="black"/>
              <a:srgbClr val="7030A0">
                <a:tint val="45000"/>
                <a:satMod val="400000"/>
              </a:srgbClr>
            </a:duotone>
            <a:extLst>
              <a:ext uri="{BEBA8EAE-BF5A-486C-A8C5-ECC9F3942E4B}">
                <a14:imgProps xmlns:a14="http://schemas.microsoft.com/office/drawing/2010/main">
                  <a14:imgLayer r:embed="rId5">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6669138" y="1619949"/>
            <a:ext cx="526620" cy="531485"/>
          </a:xfrm>
          <a:prstGeom prst="rect">
            <a:avLst/>
          </a:prstGeom>
        </p:spPr>
      </p:pic>
      <p:sp>
        <p:nvSpPr>
          <p:cNvPr id="48" name="TextBox 47">
            <a:extLst>
              <a:ext uri="{FF2B5EF4-FFF2-40B4-BE49-F238E27FC236}">
                <a16:creationId xmlns:a16="http://schemas.microsoft.com/office/drawing/2014/main" id="{80B88436-2355-4004-9279-2A33785082A7}"/>
              </a:ext>
            </a:extLst>
          </p:cNvPr>
          <p:cNvSpPr txBox="1"/>
          <p:nvPr/>
        </p:nvSpPr>
        <p:spPr>
          <a:xfrm>
            <a:off x="8646942" y="5327200"/>
            <a:ext cx="1092939" cy="707886"/>
          </a:xfrm>
          <a:prstGeom prst="rect">
            <a:avLst/>
          </a:prstGeom>
          <a:noFill/>
        </p:spPr>
        <p:txBody>
          <a:bodyPr wrap="square" rtlCol="0">
            <a:spAutoFit/>
          </a:bodyPr>
          <a:lstStyle/>
          <a:p>
            <a:pPr algn="ctr"/>
            <a:r>
              <a:rPr lang="en-US" sz="2000" dirty="0"/>
              <a:t>Bitcoin Core</a:t>
            </a:r>
          </a:p>
        </p:txBody>
      </p:sp>
      <p:sp>
        <p:nvSpPr>
          <p:cNvPr id="49" name="Footer Placeholder 4">
            <a:extLst>
              <a:ext uri="{FF2B5EF4-FFF2-40B4-BE49-F238E27FC236}">
                <a16:creationId xmlns:a16="http://schemas.microsoft.com/office/drawing/2014/main" id="{5E080407-55CA-4CFD-AA0D-BB319844DE7A}"/>
              </a:ext>
            </a:extLst>
          </p:cNvPr>
          <p:cNvSpPr>
            <a:spLocks noGrp="1"/>
          </p:cNvSpPr>
          <p:nvPr>
            <p:ph type="ftr" sz="quarter" idx="11"/>
          </p:nvPr>
        </p:nvSpPr>
        <p:spPr>
          <a:xfrm>
            <a:off x="154379" y="6378499"/>
            <a:ext cx="11447813" cy="365125"/>
          </a:xfrm>
        </p:spPr>
        <p:txBody>
          <a:bodyPr/>
          <a:lstStyle/>
          <a:p>
            <a:r>
              <a:rPr lang="en-US" u="sng" dirty="0">
                <a:solidFill>
                  <a:schemeClr val="bg1">
                    <a:lumMod val="75000"/>
                  </a:schemeClr>
                </a:solidFill>
              </a:rPr>
              <a:t>Telegram:</a:t>
            </a:r>
            <a:r>
              <a:rPr lang="en-US" dirty="0"/>
              <a:t> t.me/</a:t>
            </a:r>
            <a:r>
              <a:rPr lang="en-US" dirty="0" err="1"/>
              <a:t>DcInsiders</a:t>
            </a:r>
            <a:r>
              <a:rPr lang="en-US" dirty="0"/>
              <a:t>     </a:t>
            </a:r>
            <a:r>
              <a:rPr lang="en-US" u="sng" dirty="0">
                <a:solidFill>
                  <a:schemeClr val="bg1">
                    <a:lumMod val="85000"/>
                  </a:schemeClr>
                </a:solidFill>
              </a:rPr>
              <a:t>Website:</a:t>
            </a:r>
            <a:r>
              <a:rPr lang="en-US" dirty="0">
                <a:solidFill>
                  <a:schemeClr val="bg1">
                    <a:lumMod val="85000"/>
                  </a:schemeClr>
                </a:solidFill>
              </a:rPr>
              <a:t> </a:t>
            </a:r>
            <a:r>
              <a:rPr lang="en-US" dirty="0"/>
              <a:t>www.drivechain.info        </a:t>
            </a:r>
            <a:r>
              <a:rPr lang="en-US" u="sng" dirty="0">
                <a:solidFill>
                  <a:schemeClr val="bg1">
                    <a:lumMod val="75000"/>
                  </a:schemeClr>
                </a:solidFill>
              </a:rPr>
              <a:t>Paul’s Twitter:</a:t>
            </a:r>
            <a:r>
              <a:rPr lang="en-US" dirty="0">
                <a:solidFill>
                  <a:schemeClr val="bg1">
                    <a:lumMod val="75000"/>
                  </a:schemeClr>
                </a:solidFill>
              </a:rPr>
              <a:t> </a:t>
            </a:r>
            <a:r>
              <a:rPr lang="en-US" dirty="0"/>
              <a:t>@truthcoin</a:t>
            </a:r>
          </a:p>
        </p:txBody>
      </p:sp>
    </p:spTree>
    <p:extLst>
      <p:ext uri="{BB962C8B-B14F-4D97-AF65-F5344CB8AC3E}">
        <p14:creationId xmlns:p14="http://schemas.microsoft.com/office/powerpoint/2010/main" val="36837953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2EBAF-E610-44B3-B044-3F75572B3B0F}"/>
              </a:ext>
            </a:extLst>
          </p:cNvPr>
          <p:cNvSpPr>
            <a:spLocks noGrp="1"/>
          </p:cNvSpPr>
          <p:nvPr>
            <p:ph type="title"/>
          </p:nvPr>
        </p:nvSpPr>
        <p:spPr>
          <a:xfrm>
            <a:off x="838200" y="200025"/>
            <a:ext cx="10515600" cy="1048204"/>
          </a:xfrm>
        </p:spPr>
        <p:txBody>
          <a:bodyPr>
            <a:normAutofit/>
          </a:bodyPr>
          <a:lstStyle/>
          <a:p>
            <a:r>
              <a:rPr lang="en-US" dirty="0"/>
              <a:t>(#1) Full Autonomy</a:t>
            </a:r>
          </a:p>
        </p:txBody>
      </p:sp>
      <p:sp>
        <p:nvSpPr>
          <p:cNvPr id="5" name="Slide Number Placeholder 4">
            <a:extLst>
              <a:ext uri="{FF2B5EF4-FFF2-40B4-BE49-F238E27FC236}">
                <a16:creationId xmlns:a16="http://schemas.microsoft.com/office/drawing/2014/main" id="{81D7D2AF-0104-437D-8D3C-28B67C41C7F3}"/>
              </a:ext>
            </a:extLst>
          </p:cNvPr>
          <p:cNvSpPr>
            <a:spLocks noGrp="1"/>
          </p:cNvSpPr>
          <p:nvPr>
            <p:ph type="sldNum" sz="quarter" idx="12"/>
          </p:nvPr>
        </p:nvSpPr>
        <p:spPr/>
        <p:txBody>
          <a:bodyPr/>
          <a:lstStyle/>
          <a:p>
            <a:fld id="{64A73B7B-B545-4723-8D44-5CC401310D8B}" type="slidenum">
              <a:rPr lang="en-US" smtClean="0"/>
              <a:t>8</a:t>
            </a:fld>
            <a:endParaRPr lang="en-US" dirty="0"/>
          </a:p>
        </p:txBody>
      </p:sp>
      <p:pic>
        <p:nvPicPr>
          <p:cNvPr id="7" name="Picture 6">
            <a:extLst>
              <a:ext uri="{FF2B5EF4-FFF2-40B4-BE49-F238E27FC236}">
                <a16:creationId xmlns:a16="http://schemas.microsoft.com/office/drawing/2014/main" id="{8D590BBF-B5F3-4CE9-A9B6-0F9B3FAE4E21}"/>
              </a:ext>
            </a:extLst>
          </p:cNvPr>
          <p:cNvPicPr>
            <a:picLocks noChangeAspect="1"/>
          </p:cNvPicPr>
          <p:nvPr/>
        </p:nvPicPr>
        <p:blipFill>
          <a:blip r:embed="rId3">
            <a:alphaModFix amt="70000"/>
            <a:extLst>
              <a:ext uri="{28A0092B-C50C-407E-A947-70E740481C1C}">
                <a14:useLocalDpi xmlns:a14="http://schemas.microsoft.com/office/drawing/2010/main" val="0"/>
              </a:ext>
            </a:extLst>
          </a:blip>
          <a:stretch>
            <a:fillRect/>
          </a:stretch>
        </p:blipFill>
        <p:spPr>
          <a:xfrm>
            <a:off x="1210588" y="1387795"/>
            <a:ext cx="3234090" cy="4851135"/>
          </a:xfrm>
          <a:prstGeom prst="rect">
            <a:avLst/>
          </a:prstGeom>
        </p:spPr>
      </p:pic>
      <p:sp>
        <p:nvSpPr>
          <p:cNvPr id="8" name="Rectangle: Rounded Corners 7">
            <a:extLst>
              <a:ext uri="{FF2B5EF4-FFF2-40B4-BE49-F238E27FC236}">
                <a16:creationId xmlns:a16="http://schemas.microsoft.com/office/drawing/2014/main" id="{7962382B-4EFD-44D3-9D5E-B2B3F28C3A40}"/>
              </a:ext>
            </a:extLst>
          </p:cNvPr>
          <p:cNvSpPr/>
          <p:nvPr/>
        </p:nvSpPr>
        <p:spPr>
          <a:xfrm>
            <a:off x="6527715" y="1387796"/>
            <a:ext cx="3323771" cy="485113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0526DAEE-F6EB-43CC-8B7E-EDC2B6AA2647}"/>
              </a:ext>
            </a:extLst>
          </p:cNvPr>
          <p:cNvSpPr/>
          <p:nvPr/>
        </p:nvSpPr>
        <p:spPr>
          <a:xfrm>
            <a:off x="8832370" y="4640107"/>
            <a:ext cx="727844" cy="701731"/>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9790DE2C-72C1-4C91-9656-F9BDA45EFFBD}"/>
              </a:ext>
            </a:extLst>
          </p:cNvPr>
          <p:cNvSpPr/>
          <p:nvPr/>
        </p:nvSpPr>
        <p:spPr>
          <a:xfrm>
            <a:off x="6890572" y="3111633"/>
            <a:ext cx="727844" cy="701731"/>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C95DA894-0716-4013-9BF3-023E080851EE}"/>
              </a:ext>
            </a:extLst>
          </p:cNvPr>
          <p:cNvSpPr/>
          <p:nvPr/>
        </p:nvSpPr>
        <p:spPr>
          <a:xfrm>
            <a:off x="7860031" y="3111632"/>
            <a:ext cx="727844" cy="701731"/>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Rounded Corners 14">
            <a:extLst>
              <a:ext uri="{FF2B5EF4-FFF2-40B4-BE49-F238E27FC236}">
                <a16:creationId xmlns:a16="http://schemas.microsoft.com/office/drawing/2014/main" id="{418189F9-A0EF-4A2A-8F0C-FBEE5FA88CEF}"/>
              </a:ext>
            </a:extLst>
          </p:cNvPr>
          <p:cNvSpPr/>
          <p:nvPr/>
        </p:nvSpPr>
        <p:spPr>
          <a:xfrm>
            <a:off x="6890572" y="1751552"/>
            <a:ext cx="727844" cy="701731"/>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15">
            <a:extLst>
              <a:ext uri="{FF2B5EF4-FFF2-40B4-BE49-F238E27FC236}">
                <a16:creationId xmlns:a16="http://schemas.microsoft.com/office/drawing/2014/main" id="{257A51E5-6DB8-49C4-B979-1A9AE1DAFD1D}"/>
              </a:ext>
            </a:extLst>
          </p:cNvPr>
          <p:cNvSpPr/>
          <p:nvPr/>
        </p:nvSpPr>
        <p:spPr>
          <a:xfrm>
            <a:off x="7860031" y="1751551"/>
            <a:ext cx="727844" cy="701731"/>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Rounded Corners 16">
            <a:extLst>
              <a:ext uri="{FF2B5EF4-FFF2-40B4-BE49-F238E27FC236}">
                <a16:creationId xmlns:a16="http://schemas.microsoft.com/office/drawing/2014/main" id="{CD87C126-30FF-449A-8FDB-4797239799F1}"/>
              </a:ext>
            </a:extLst>
          </p:cNvPr>
          <p:cNvSpPr/>
          <p:nvPr/>
        </p:nvSpPr>
        <p:spPr>
          <a:xfrm>
            <a:off x="8829490" y="1751551"/>
            <a:ext cx="727844" cy="701731"/>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782AEE22-A9C8-4851-B956-89193A71C712}"/>
              </a:ext>
            </a:extLst>
          </p:cNvPr>
          <p:cNvSpPr txBox="1"/>
          <p:nvPr/>
        </p:nvSpPr>
        <p:spPr>
          <a:xfrm>
            <a:off x="8646942" y="5327200"/>
            <a:ext cx="1092939" cy="707886"/>
          </a:xfrm>
          <a:prstGeom prst="rect">
            <a:avLst/>
          </a:prstGeom>
          <a:noFill/>
        </p:spPr>
        <p:txBody>
          <a:bodyPr wrap="square" rtlCol="0">
            <a:spAutoFit/>
          </a:bodyPr>
          <a:lstStyle/>
          <a:p>
            <a:pPr algn="ctr"/>
            <a:r>
              <a:rPr lang="en-US" sz="2000" dirty="0"/>
              <a:t>Bitcoin Core</a:t>
            </a:r>
          </a:p>
        </p:txBody>
      </p:sp>
      <p:sp>
        <p:nvSpPr>
          <p:cNvPr id="21" name="TextBox 20">
            <a:extLst>
              <a:ext uri="{FF2B5EF4-FFF2-40B4-BE49-F238E27FC236}">
                <a16:creationId xmlns:a16="http://schemas.microsoft.com/office/drawing/2014/main" id="{4F1229C7-8491-4163-8FBC-3D2FF41FDAB0}"/>
              </a:ext>
            </a:extLst>
          </p:cNvPr>
          <p:cNvSpPr txBox="1"/>
          <p:nvPr/>
        </p:nvSpPr>
        <p:spPr>
          <a:xfrm>
            <a:off x="6981186" y="3791303"/>
            <a:ext cx="1554151" cy="369332"/>
          </a:xfrm>
          <a:prstGeom prst="rect">
            <a:avLst/>
          </a:prstGeom>
          <a:noFill/>
        </p:spPr>
        <p:txBody>
          <a:bodyPr wrap="square" rtlCol="0">
            <a:spAutoFit/>
          </a:bodyPr>
          <a:lstStyle/>
          <a:p>
            <a:r>
              <a:rPr lang="en-US" dirty="0"/>
              <a:t>Zap</a:t>
            </a:r>
          </a:p>
        </p:txBody>
      </p:sp>
      <p:sp>
        <p:nvSpPr>
          <p:cNvPr id="22" name="TextBox 21">
            <a:extLst>
              <a:ext uri="{FF2B5EF4-FFF2-40B4-BE49-F238E27FC236}">
                <a16:creationId xmlns:a16="http://schemas.microsoft.com/office/drawing/2014/main" id="{A5F15B37-673C-4257-82FE-3AE06E797960}"/>
              </a:ext>
            </a:extLst>
          </p:cNvPr>
          <p:cNvSpPr txBox="1"/>
          <p:nvPr/>
        </p:nvSpPr>
        <p:spPr>
          <a:xfrm>
            <a:off x="7887504" y="3787103"/>
            <a:ext cx="779215" cy="369332"/>
          </a:xfrm>
          <a:prstGeom prst="rect">
            <a:avLst/>
          </a:prstGeom>
          <a:noFill/>
        </p:spPr>
        <p:txBody>
          <a:bodyPr wrap="square" rtlCol="0">
            <a:spAutoFit/>
          </a:bodyPr>
          <a:lstStyle/>
          <a:p>
            <a:r>
              <a:rPr lang="en-US" dirty="0"/>
              <a:t>Strike</a:t>
            </a:r>
          </a:p>
        </p:txBody>
      </p:sp>
      <p:sp>
        <p:nvSpPr>
          <p:cNvPr id="24" name="Rectangle: Rounded Corners 23">
            <a:extLst>
              <a:ext uri="{FF2B5EF4-FFF2-40B4-BE49-F238E27FC236}">
                <a16:creationId xmlns:a16="http://schemas.microsoft.com/office/drawing/2014/main" id="{FB705C2C-DE68-4A22-951C-D6F5D9DABB5F}"/>
              </a:ext>
            </a:extLst>
          </p:cNvPr>
          <p:cNvSpPr/>
          <p:nvPr/>
        </p:nvSpPr>
        <p:spPr>
          <a:xfrm>
            <a:off x="5509593" y="2992731"/>
            <a:ext cx="3234091" cy="1212678"/>
          </a:xfrm>
          <a:prstGeom prst="roundRect">
            <a:avLst/>
          </a:prstGeom>
          <a:noFill/>
          <a:ln w="38100">
            <a:solidFill>
              <a:srgbClr val="FFC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B9E21B73-588A-493E-A319-AC134E6062D1}"/>
              </a:ext>
            </a:extLst>
          </p:cNvPr>
          <p:cNvSpPr txBox="1"/>
          <p:nvPr/>
        </p:nvSpPr>
        <p:spPr>
          <a:xfrm>
            <a:off x="7682774" y="2448551"/>
            <a:ext cx="1082357" cy="369332"/>
          </a:xfrm>
          <a:prstGeom prst="rect">
            <a:avLst/>
          </a:prstGeom>
          <a:noFill/>
        </p:spPr>
        <p:txBody>
          <a:bodyPr wrap="square" rtlCol="0">
            <a:spAutoFit/>
          </a:bodyPr>
          <a:lstStyle/>
          <a:p>
            <a:r>
              <a:rPr lang="en-US" dirty="0"/>
              <a:t>Bit-</a:t>
            </a:r>
            <a:r>
              <a:rPr lang="en-US" dirty="0" err="1"/>
              <a:t>zCash</a:t>
            </a:r>
            <a:endParaRPr lang="en-US" dirty="0"/>
          </a:p>
        </p:txBody>
      </p:sp>
      <p:sp>
        <p:nvSpPr>
          <p:cNvPr id="26" name="TextBox 25">
            <a:extLst>
              <a:ext uri="{FF2B5EF4-FFF2-40B4-BE49-F238E27FC236}">
                <a16:creationId xmlns:a16="http://schemas.microsoft.com/office/drawing/2014/main" id="{929445A7-D922-41F5-A4ED-37CEFB8DDCAF}"/>
              </a:ext>
            </a:extLst>
          </p:cNvPr>
          <p:cNvSpPr txBox="1"/>
          <p:nvPr/>
        </p:nvSpPr>
        <p:spPr>
          <a:xfrm>
            <a:off x="6876058" y="2434809"/>
            <a:ext cx="1003532" cy="615553"/>
          </a:xfrm>
          <a:prstGeom prst="rect">
            <a:avLst/>
          </a:prstGeom>
          <a:noFill/>
        </p:spPr>
        <p:txBody>
          <a:bodyPr wrap="square" rtlCol="0">
            <a:spAutoFit/>
          </a:bodyPr>
          <a:lstStyle/>
          <a:p>
            <a:r>
              <a:rPr lang="en-US" sz="2000" dirty="0" err="1"/>
              <a:t>zCash</a:t>
            </a:r>
            <a:br>
              <a:rPr lang="en-US" sz="2000" dirty="0"/>
            </a:br>
            <a:r>
              <a:rPr lang="en-US" sz="1400" dirty="0"/>
              <a:t>(Altcoin)</a:t>
            </a:r>
            <a:endParaRPr lang="en-US" sz="2000" dirty="0"/>
          </a:p>
        </p:txBody>
      </p:sp>
      <p:sp>
        <p:nvSpPr>
          <p:cNvPr id="27" name="TextBox 26">
            <a:extLst>
              <a:ext uri="{FF2B5EF4-FFF2-40B4-BE49-F238E27FC236}">
                <a16:creationId xmlns:a16="http://schemas.microsoft.com/office/drawing/2014/main" id="{567F8325-76DD-478F-AE1F-7450B5E272FA}"/>
              </a:ext>
            </a:extLst>
          </p:cNvPr>
          <p:cNvSpPr txBox="1"/>
          <p:nvPr/>
        </p:nvSpPr>
        <p:spPr>
          <a:xfrm>
            <a:off x="8686306" y="2460191"/>
            <a:ext cx="1554151" cy="338554"/>
          </a:xfrm>
          <a:prstGeom prst="rect">
            <a:avLst/>
          </a:prstGeom>
          <a:noFill/>
        </p:spPr>
        <p:txBody>
          <a:bodyPr wrap="square" rtlCol="0">
            <a:spAutoFit/>
          </a:bodyPr>
          <a:lstStyle/>
          <a:p>
            <a:r>
              <a:rPr lang="en-US" sz="1600" dirty="0"/>
              <a:t>Bit-Monero</a:t>
            </a:r>
          </a:p>
        </p:txBody>
      </p:sp>
      <p:sp>
        <p:nvSpPr>
          <p:cNvPr id="28" name="Rectangle: Rounded Corners 27">
            <a:extLst>
              <a:ext uri="{FF2B5EF4-FFF2-40B4-BE49-F238E27FC236}">
                <a16:creationId xmlns:a16="http://schemas.microsoft.com/office/drawing/2014/main" id="{8BBF9F42-00AF-4730-BF50-B950C83EE7E2}"/>
              </a:ext>
            </a:extLst>
          </p:cNvPr>
          <p:cNvSpPr/>
          <p:nvPr/>
        </p:nvSpPr>
        <p:spPr>
          <a:xfrm>
            <a:off x="7682775" y="1651320"/>
            <a:ext cx="3460302" cy="1212678"/>
          </a:xfrm>
          <a:prstGeom prst="roundRect">
            <a:avLst/>
          </a:prstGeom>
          <a:no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B863F67B-657E-44F8-B4D9-549656C2E1A1}"/>
              </a:ext>
            </a:extLst>
          </p:cNvPr>
          <p:cNvSpPr txBox="1"/>
          <p:nvPr/>
        </p:nvSpPr>
        <p:spPr>
          <a:xfrm>
            <a:off x="478808" y="4767180"/>
            <a:ext cx="3723411" cy="1107996"/>
          </a:xfrm>
          <a:prstGeom prst="rect">
            <a:avLst/>
          </a:prstGeom>
          <a:solidFill>
            <a:srgbClr val="F2F2F2">
              <a:alpha val="69804"/>
            </a:srgbClr>
          </a:solidFill>
          <a:ln>
            <a:solidFill>
              <a:schemeClr val="tx1"/>
            </a:solidFill>
          </a:ln>
        </p:spPr>
        <p:txBody>
          <a:bodyPr wrap="square" rtlCol="0">
            <a:spAutoFit/>
          </a:bodyPr>
          <a:lstStyle/>
          <a:p>
            <a:pPr algn="ctr"/>
            <a:r>
              <a:rPr lang="en-US" sz="6600" dirty="0">
                <a:latin typeface="Sylfaen" panose="010A0502050306030303" pitchFamily="18" charset="0"/>
                <a:ea typeface="Microsoft Himalaya" panose="01010100010101010101" pitchFamily="2" charset="0"/>
                <a:cs typeface="Microsoft Himalaya" panose="01010100010101010101" pitchFamily="2" charset="0"/>
              </a:rPr>
              <a:t>Metaphor</a:t>
            </a:r>
          </a:p>
        </p:txBody>
      </p:sp>
      <p:sp>
        <p:nvSpPr>
          <p:cNvPr id="30" name="TextBox 29">
            <a:extLst>
              <a:ext uri="{FF2B5EF4-FFF2-40B4-BE49-F238E27FC236}">
                <a16:creationId xmlns:a16="http://schemas.microsoft.com/office/drawing/2014/main" id="{A3F9B0C1-06B9-4E3F-80E0-6833F6F40CDD}"/>
              </a:ext>
            </a:extLst>
          </p:cNvPr>
          <p:cNvSpPr txBox="1"/>
          <p:nvPr/>
        </p:nvSpPr>
        <p:spPr>
          <a:xfrm>
            <a:off x="4485979" y="2978460"/>
            <a:ext cx="2142275" cy="1200329"/>
          </a:xfrm>
          <a:prstGeom prst="rect">
            <a:avLst/>
          </a:prstGeom>
          <a:noFill/>
          <a:ln>
            <a:noFill/>
          </a:ln>
        </p:spPr>
        <p:txBody>
          <a:bodyPr wrap="square" rtlCol="0">
            <a:spAutoFit/>
          </a:bodyPr>
          <a:lstStyle/>
          <a:p>
            <a:pPr algn="ctr"/>
            <a:r>
              <a:rPr lang="en-US" sz="3600" b="1" dirty="0">
                <a:ln>
                  <a:solidFill>
                    <a:schemeClr val="tx1"/>
                  </a:solidFill>
                </a:ln>
                <a:solidFill>
                  <a:srgbClr val="FFFF00"/>
                </a:solidFill>
                <a:ea typeface="Microsoft Himalaya" panose="01010100010101010101" pitchFamily="2" charset="0"/>
                <a:cs typeface="Microsoft Himalaya" panose="01010100010101010101" pitchFamily="2" charset="0"/>
              </a:rPr>
              <a:t>Lightning Apps</a:t>
            </a:r>
          </a:p>
        </p:txBody>
      </p:sp>
      <p:sp>
        <p:nvSpPr>
          <p:cNvPr id="31" name="TextBox 30">
            <a:extLst>
              <a:ext uri="{FF2B5EF4-FFF2-40B4-BE49-F238E27FC236}">
                <a16:creationId xmlns:a16="http://schemas.microsoft.com/office/drawing/2014/main" id="{B5E477D6-9A69-48E0-A065-D4D393E39C69}"/>
              </a:ext>
            </a:extLst>
          </p:cNvPr>
          <p:cNvSpPr txBox="1"/>
          <p:nvPr/>
        </p:nvSpPr>
        <p:spPr>
          <a:xfrm>
            <a:off x="9833108" y="1617554"/>
            <a:ext cx="2346711" cy="1200329"/>
          </a:xfrm>
          <a:prstGeom prst="rect">
            <a:avLst/>
          </a:prstGeom>
          <a:noFill/>
          <a:ln>
            <a:noFill/>
          </a:ln>
        </p:spPr>
        <p:txBody>
          <a:bodyPr wrap="square" rtlCol="0">
            <a:spAutoFit/>
          </a:bodyPr>
          <a:lstStyle/>
          <a:p>
            <a:pPr algn="ctr"/>
            <a:r>
              <a:rPr lang="en-US" sz="3600" b="1" dirty="0">
                <a:ln>
                  <a:solidFill>
                    <a:schemeClr val="tx1"/>
                  </a:solidFill>
                </a:ln>
                <a:solidFill>
                  <a:srgbClr val="FF5050"/>
                </a:solidFill>
                <a:ea typeface="Microsoft Himalaya" panose="01010100010101010101" pitchFamily="2" charset="0"/>
                <a:cs typeface="Microsoft Himalaya" panose="01010100010101010101" pitchFamily="2" charset="0"/>
              </a:rPr>
              <a:t>Bip300</a:t>
            </a:r>
            <a:br>
              <a:rPr lang="en-US" sz="3600" b="1" dirty="0">
                <a:ln>
                  <a:solidFill>
                    <a:schemeClr val="tx1"/>
                  </a:solidFill>
                </a:ln>
                <a:solidFill>
                  <a:srgbClr val="FF5050"/>
                </a:solidFill>
                <a:ea typeface="Microsoft Himalaya" panose="01010100010101010101" pitchFamily="2" charset="0"/>
                <a:cs typeface="Microsoft Himalaya" panose="01010100010101010101" pitchFamily="2" charset="0"/>
              </a:rPr>
            </a:br>
            <a:r>
              <a:rPr lang="en-US" sz="3600" b="1" dirty="0">
                <a:ln>
                  <a:solidFill>
                    <a:schemeClr val="tx1"/>
                  </a:solidFill>
                </a:ln>
                <a:solidFill>
                  <a:srgbClr val="FF5050"/>
                </a:solidFill>
                <a:ea typeface="Microsoft Himalaya" panose="01010100010101010101" pitchFamily="2" charset="0"/>
                <a:cs typeface="Microsoft Himalaya" panose="01010100010101010101" pitchFamily="2" charset="0"/>
              </a:rPr>
              <a:t>Sidechains</a:t>
            </a:r>
          </a:p>
        </p:txBody>
      </p:sp>
      <p:sp>
        <p:nvSpPr>
          <p:cNvPr id="51" name="Footer Placeholder 4">
            <a:extLst>
              <a:ext uri="{FF2B5EF4-FFF2-40B4-BE49-F238E27FC236}">
                <a16:creationId xmlns:a16="http://schemas.microsoft.com/office/drawing/2014/main" id="{AD753F42-AE46-4797-A394-DEB9D05D1198}"/>
              </a:ext>
            </a:extLst>
          </p:cNvPr>
          <p:cNvSpPr>
            <a:spLocks noGrp="1"/>
          </p:cNvSpPr>
          <p:nvPr>
            <p:ph type="ftr" sz="quarter" idx="11"/>
          </p:nvPr>
        </p:nvSpPr>
        <p:spPr>
          <a:xfrm>
            <a:off x="154379" y="6378499"/>
            <a:ext cx="11447813" cy="365125"/>
          </a:xfrm>
        </p:spPr>
        <p:txBody>
          <a:bodyPr/>
          <a:lstStyle/>
          <a:p>
            <a:r>
              <a:rPr lang="en-US" u="sng" dirty="0">
                <a:solidFill>
                  <a:schemeClr val="bg1">
                    <a:lumMod val="75000"/>
                  </a:schemeClr>
                </a:solidFill>
              </a:rPr>
              <a:t>Telegram:</a:t>
            </a:r>
            <a:r>
              <a:rPr lang="en-US" dirty="0"/>
              <a:t> t.me/</a:t>
            </a:r>
            <a:r>
              <a:rPr lang="en-US" dirty="0" err="1"/>
              <a:t>DcInsiders</a:t>
            </a:r>
            <a:r>
              <a:rPr lang="en-US" dirty="0"/>
              <a:t>     </a:t>
            </a:r>
            <a:r>
              <a:rPr lang="en-US" u="sng" dirty="0">
                <a:solidFill>
                  <a:schemeClr val="bg1">
                    <a:lumMod val="85000"/>
                  </a:schemeClr>
                </a:solidFill>
              </a:rPr>
              <a:t>Website:</a:t>
            </a:r>
            <a:r>
              <a:rPr lang="en-US" dirty="0">
                <a:solidFill>
                  <a:schemeClr val="bg1">
                    <a:lumMod val="85000"/>
                  </a:schemeClr>
                </a:solidFill>
              </a:rPr>
              <a:t> </a:t>
            </a:r>
            <a:r>
              <a:rPr lang="en-US" dirty="0"/>
              <a:t>www.drivechain.info        </a:t>
            </a:r>
            <a:r>
              <a:rPr lang="en-US" u="sng" dirty="0">
                <a:solidFill>
                  <a:schemeClr val="bg1">
                    <a:lumMod val="75000"/>
                  </a:schemeClr>
                </a:solidFill>
              </a:rPr>
              <a:t>Paul’s Twitter:</a:t>
            </a:r>
            <a:r>
              <a:rPr lang="en-US" dirty="0">
                <a:solidFill>
                  <a:schemeClr val="bg1">
                    <a:lumMod val="75000"/>
                  </a:schemeClr>
                </a:solidFill>
              </a:rPr>
              <a:t> </a:t>
            </a:r>
            <a:r>
              <a:rPr lang="en-US" dirty="0"/>
              <a:t>@truthcoin</a:t>
            </a:r>
          </a:p>
        </p:txBody>
      </p:sp>
      <p:pic>
        <p:nvPicPr>
          <p:cNvPr id="32" name="Picture 31">
            <a:extLst>
              <a:ext uri="{FF2B5EF4-FFF2-40B4-BE49-F238E27FC236}">
                <a16:creationId xmlns:a16="http://schemas.microsoft.com/office/drawing/2014/main" id="{4C56C86A-9FF8-42E7-91D4-7E7B3127AC66}"/>
              </a:ext>
            </a:extLst>
          </p:cNvPr>
          <p:cNvPicPr>
            <a:picLocks noChangeAspect="1"/>
          </p:cNvPicPr>
          <p:nvPr/>
        </p:nvPicPr>
        <p:blipFill>
          <a:blip r:embed="rId4">
            <a:duotone>
              <a:prstClr val="black"/>
              <a:schemeClr val="accent2">
                <a:lumMod val="60000"/>
                <a:lumOff val="40000"/>
                <a:tint val="45000"/>
                <a:satMod val="400000"/>
              </a:schemeClr>
            </a:duotone>
            <a:extLst>
              <a:ext uri="{BEBA8EAE-BF5A-486C-A8C5-ECC9F3942E4B}">
                <a14:imgProps xmlns:a14="http://schemas.microsoft.com/office/drawing/2010/main">
                  <a14:imgLayer r:embed="rId5">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9971221" y="5177990"/>
            <a:ext cx="526620" cy="531485"/>
          </a:xfrm>
          <a:prstGeom prst="rect">
            <a:avLst/>
          </a:prstGeom>
        </p:spPr>
      </p:pic>
      <p:pic>
        <p:nvPicPr>
          <p:cNvPr id="33" name="Picture 32">
            <a:extLst>
              <a:ext uri="{FF2B5EF4-FFF2-40B4-BE49-F238E27FC236}">
                <a16:creationId xmlns:a16="http://schemas.microsoft.com/office/drawing/2014/main" id="{4A0CBD16-A19D-40D3-92B6-1EF1595BF6F4}"/>
              </a:ext>
            </a:extLst>
          </p:cNvPr>
          <p:cNvPicPr>
            <a:picLocks noChangeAspect="1"/>
          </p:cNvPicPr>
          <p:nvPr/>
        </p:nvPicPr>
        <p:blipFill>
          <a:blip r:embed="rId4">
            <a:duotone>
              <a:prstClr val="black"/>
              <a:schemeClr val="accent2">
                <a:lumMod val="60000"/>
                <a:lumOff val="40000"/>
                <a:tint val="45000"/>
                <a:satMod val="400000"/>
              </a:schemeClr>
            </a:duotone>
            <a:alphaModFix amt="30000"/>
            <a:extLst>
              <a:ext uri="{BEBA8EAE-BF5A-486C-A8C5-ECC9F3942E4B}">
                <a14:imgProps xmlns:a14="http://schemas.microsoft.com/office/drawing/2010/main">
                  <a14:imgLayer r:embed="rId5">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9479663" y="4893149"/>
            <a:ext cx="526620" cy="531485"/>
          </a:xfrm>
          <a:prstGeom prst="rect">
            <a:avLst/>
          </a:prstGeom>
        </p:spPr>
      </p:pic>
      <p:pic>
        <p:nvPicPr>
          <p:cNvPr id="34" name="Picture 33">
            <a:extLst>
              <a:ext uri="{FF2B5EF4-FFF2-40B4-BE49-F238E27FC236}">
                <a16:creationId xmlns:a16="http://schemas.microsoft.com/office/drawing/2014/main" id="{2B2966EA-A4EF-4A16-861D-8AD32B1D5B2E}"/>
              </a:ext>
            </a:extLst>
          </p:cNvPr>
          <p:cNvPicPr>
            <a:picLocks noChangeAspect="1"/>
          </p:cNvPicPr>
          <p:nvPr/>
        </p:nvPicPr>
        <p:blipFill>
          <a:blip r:embed="rId4">
            <a:duotone>
              <a:prstClr val="black"/>
              <a:schemeClr val="accent2">
                <a:lumMod val="60000"/>
                <a:lumOff val="40000"/>
                <a:tint val="45000"/>
                <a:satMod val="400000"/>
              </a:schemeClr>
            </a:duotone>
            <a:alphaModFix amt="30000"/>
            <a:extLst>
              <a:ext uri="{BEBA8EAE-BF5A-486C-A8C5-ECC9F3942E4B}">
                <a14:imgProps xmlns:a14="http://schemas.microsoft.com/office/drawing/2010/main">
                  <a14:imgLayer r:embed="rId5">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9299634" y="4738987"/>
            <a:ext cx="526620" cy="531485"/>
          </a:xfrm>
          <a:prstGeom prst="rect">
            <a:avLst/>
          </a:prstGeom>
        </p:spPr>
      </p:pic>
      <p:pic>
        <p:nvPicPr>
          <p:cNvPr id="35" name="Picture 34">
            <a:extLst>
              <a:ext uri="{FF2B5EF4-FFF2-40B4-BE49-F238E27FC236}">
                <a16:creationId xmlns:a16="http://schemas.microsoft.com/office/drawing/2014/main" id="{1A077411-4CE5-4E47-B94C-EA4F309AD0F2}"/>
              </a:ext>
            </a:extLst>
          </p:cNvPr>
          <p:cNvPicPr>
            <a:picLocks noChangeAspect="1"/>
          </p:cNvPicPr>
          <p:nvPr/>
        </p:nvPicPr>
        <p:blipFill>
          <a:blip r:embed="rId4">
            <a:duotone>
              <a:prstClr val="black"/>
              <a:schemeClr val="accent2">
                <a:lumMod val="60000"/>
                <a:lumOff val="40000"/>
                <a:tint val="45000"/>
                <a:satMod val="400000"/>
              </a:schemeClr>
            </a:duotone>
            <a:extLst>
              <a:ext uri="{BEBA8EAE-BF5A-486C-A8C5-ECC9F3942E4B}">
                <a14:imgProps xmlns:a14="http://schemas.microsoft.com/office/drawing/2010/main">
                  <a14:imgLayer r:embed="rId5">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9553447" y="4403069"/>
            <a:ext cx="526620" cy="531485"/>
          </a:xfrm>
          <a:prstGeom prst="rect">
            <a:avLst/>
          </a:prstGeom>
        </p:spPr>
      </p:pic>
      <p:pic>
        <p:nvPicPr>
          <p:cNvPr id="36" name="Picture 35">
            <a:extLst>
              <a:ext uri="{FF2B5EF4-FFF2-40B4-BE49-F238E27FC236}">
                <a16:creationId xmlns:a16="http://schemas.microsoft.com/office/drawing/2014/main" id="{B1A66668-C80E-4B62-8487-3CD87D582D7F}"/>
              </a:ext>
            </a:extLst>
          </p:cNvPr>
          <p:cNvPicPr>
            <a:picLocks noChangeAspect="1"/>
          </p:cNvPicPr>
          <p:nvPr/>
        </p:nvPicPr>
        <p:blipFill>
          <a:blip r:embed="rId4">
            <a:duotone>
              <a:prstClr val="black"/>
              <a:schemeClr val="accent2">
                <a:lumMod val="60000"/>
                <a:lumOff val="40000"/>
                <a:tint val="45000"/>
                <a:satMod val="400000"/>
              </a:schemeClr>
            </a:duotone>
            <a:extLst>
              <a:ext uri="{BEBA8EAE-BF5A-486C-A8C5-ECC9F3942E4B}">
                <a14:imgProps xmlns:a14="http://schemas.microsoft.com/office/drawing/2010/main">
                  <a14:imgLayer r:embed="rId5">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9947471" y="4640786"/>
            <a:ext cx="526620" cy="531485"/>
          </a:xfrm>
          <a:prstGeom prst="rect">
            <a:avLst/>
          </a:prstGeom>
        </p:spPr>
      </p:pic>
      <p:pic>
        <p:nvPicPr>
          <p:cNvPr id="37" name="Picture 36">
            <a:extLst>
              <a:ext uri="{FF2B5EF4-FFF2-40B4-BE49-F238E27FC236}">
                <a16:creationId xmlns:a16="http://schemas.microsoft.com/office/drawing/2014/main" id="{1E8089E1-649A-428C-B56A-D666C84950D5}"/>
              </a:ext>
            </a:extLst>
          </p:cNvPr>
          <p:cNvPicPr>
            <a:picLocks noChangeAspect="1"/>
          </p:cNvPicPr>
          <p:nvPr/>
        </p:nvPicPr>
        <p:blipFill>
          <a:blip r:embed="rId4">
            <a:duotone>
              <a:prstClr val="black"/>
              <a:schemeClr val="accent2">
                <a:lumMod val="60000"/>
                <a:lumOff val="40000"/>
                <a:tint val="45000"/>
                <a:satMod val="400000"/>
              </a:schemeClr>
            </a:duotone>
            <a:alphaModFix amt="30000"/>
            <a:extLst>
              <a:ext uri="{BEBA8EAE-BF5A-486C-A8C5-ECC9F3942E4B}">
                <a14:imgProps xmlns:a14="http://schemas.microsoft.com/office/drawing/2010/main">
                  <a14:imgLayer r:embed="rId5">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10028599" y="4505603"/>
            <a:ext cx="526620" cy="531485"/>
          </a:xfrm>
          <a:prstGeom prst="rect">
            <a:avLst/>
          </a:prstGeom>
        </p:spPr>
      </p:pic>
      <p:pic>
        <p:nvPicPr>
          <p:cNvPr id="38" name="Picture 37">
            <a:extLst>
              <a:ext uri="{FF2B5EF4-FFF2-40B4-BE49-F238E27FC236}">
                <a16:creationId xmlns:a16="http://schemas.microsoft.com/office/drawing/2014/main" id="{BF8B08D3-0151-48C5-8FF9-BAA894F2E7AB}"/>
              </a:ext>
            </a:extLst>
          </p:cNvPr>
          <p:cNvPicPr>
            <a:picLocks noChangeAspect="1"/>
          </p:cNvPicPr>
          <p:nvPr/>
        </p:nvPicPr>
        <p:blipFill>
          <a:blip r:embed="rId4">
            <a:duotone>
              <a:prstClr val="black"/>
              <a:srgbClr val="7030A0">
                <a:tint val="45000"/>
                <a:satMod val="400000"/>
              </a:srgbClr>
            </a:duotone>
            <a:extLst>
              <a:ext uri="{BEBA8EAE-BF5A-486C-A8C5-ECC9F3942E4B}">
                <a14:imgProps xmlns:a14="http://schemas.microsoft.com/office/drawing/2010/main">
                  <a14:imgLayer r:embed="rId5">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5959271" y="1671577"/>
            <a:ext cx="526620" cy="531485"/>
          </a:xfrm>
          <a:prstGeom prst="rect">
            <a:avLst/>
          </a:prstGeom>
        </p:spPr>
      </p:pic>
      <p:pic>
        <p:nvPicPr>
          <p:cNvPr id="39" name="Picture 38">
            <a:extLst>
              <a:ext uri="{FF2B5EF4-FFF2-40B4-BE49-F238E27FC236}">
                <a16:creationId xmlns:a16="http://schemas.microsoft.com/office/drawing/2014/main" id="{473C2641-5145-4E9D-98A4-D49A976EAC79}"/>
              </a:ext>
            </a:extLst>
          </p:cNvPr>
          <p:cNvPicPr>
            <a:picLocks noChangeAspect="1"/>
          </p:cNvPicPr>
          <p:nvPr/>
        </p:nvPicPr>
        <p:blipFill>
          <a:blip r:embed="rId4">
            <a:duotone>
              <a:prstClr val="black"/>
              <a:srgbClr val="7030A0">
                <a:tint val="45000"/>
                <a:satMod val="400000"/>
              </a:srgbClr>
            </a:duotone>
            <a:extLst>
              <a:ext uri="{BEBA8EAE-BF5A-486C-A8C5-ECC9F3942E4B}">
                <a14:imgProps xmlns:a14="http://schemas.microsoft.com/office/drawing/2010/main">
                  <a14:imgLayer r:embed="rId5">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5778669" y="1551838"/>
            <a:ext cx="526620" cy="531485"/>
          </a:xfrm>
          <a:prstGeom prst="rect">
            <a:avLst/>
          </a:prstGeom>
        </p:spPr>
      </p:pic>
      <p:pic>
        <p:nvPicPr>
          <p:cNvPr id="40" name="Picture 39">
            <a:extLst>
              <a:ext uri="{FF2B5EF4-FFF2-40B4-BE49-F238E27FC236}">
                <a16:creationId xmlns:a16="http://schemas.microsoft.com/office/drawing/2014/main" id="{1ACF6215-F2D3-426E-94E3-F6ADB192C30B}"/>
              </a:ext>
            </a:extLst>
          </p:cNvPr>
          <p:cNvPicPr>
            <a:picLocks noChangeAspect="1"/>
          </p:cNvPicPr>
          <p:nvPr/>
        </p:nvPicPr>
        <p:blipFill>
          <a:blip r:embed="rId4">
            <a:duotone>
              <a:prstClr val="black"/>
              <a:srgbClr val="7030A0">
                <a:tint val="45000"/>
                <a:satMod val="400000"/>
              </a:srgbClr>
            </a:duotone>
            <a:extLst>
              <a:ext uri="{BEBA8EAE-BF5A-486C-A8C5-ECC9F3942E4B}">
                <a14:imgProps xmlns:a14="http://schemas.microsoft.com/office/drawing/2010/main">
                  <a14:imgLayer r:embed="rId5">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6033055" y="1181497"/>
            <a:ext cx="526620" cy="531485"/>
          </a:xfrm>
          <a:prstGeom prst="rect">
            <a:avLst/>
          </a:prstGeom>
        </p:spPr>
      </p:pic>
      <p:pic>
        <p:nvPicPr>
          <p:cNvPr id="41" name="Picture 40">
            <a:extLst>
              <a:ext uri="{FF2B5EF4-FFF2-40B4-BE49-F238E27FC236}">
                <a16:creationId xmlns:a16="http://schemas.microsoft.com/office/drawing/2014/main" id="{989881C6-1A2D-4267-A3CB-AC3D6D00F4FD}"/>
              </a:ext>
            </a:extLst>
          </p:cNvPr>
          <p:cNvPicPr>
            <a:picLocks noChangeAspect="1"/>
          </p:cNvPicPr>
          <p:nvPr/>
        </p:nvPicPr>
        <p:blipFill>
          <a:blip r:embed="rId4">
            <a:duotone>
              <a:prstClr val="black"/>
              <a:srgbClr val="7030A0">
                <a:tint val="45000"/>
                <a:satMod val="400000"/>
              </a:srgbClr>
            </a:duotone>
            <a:extLst>
              <a:ext uri="{BEBA8EAE-BF5A-486C-A8C5-ECC9F3942E4B}">
                <a14:imgProps xmlns:a14="http://schemas.microsoft.com/office/drawing/2010/main">
                  <a14:imgLayer r:embed="rId5">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6427079" y="1419214"/>
            <a:ext cx="526620" cy="531485"/>
          </a:xfrm>
          <a:prstGeom prst="rect">
            <a:avLst/>
          </a:prstGeom>
        </p:spPr>
      </p:pic>
      <p:pic>
        <p:nvPicPr>
          <p:cNvPr id="42" name="Picture 41">
            <a:extLst>
              <a:ext uri="{FF2B5EF4-FFF2-40B4-BE49-F238E27FC236}">
                <a16:creationId xmlns:a16="http://schemas.microsoft.com/office/drawing/2014/main" id="{5603B55B-854C-42B4-AA93-40A2E74D7042}"/>
              </a:ext>
            </a:extLst>
          </p:cNvPr>
          <p:cNvPicPr>
            <a:picLocks noChangeAspect="1"/>
          </p:cNvPicPr>
          <p:nvPr/>
        </p:nvPicPr>
        <p:blipFill>
          <a:blip r:embed="rId4">
            <a:duotone>
              <a:prstClr val="black"/>
              <a:srgbClr val="7030A0">
                <a:tint val="45000"/>
                <a:satMod val="400000"/>
              </a:srgbClr>
            </a:duotone>
            <a:extLst>
              <a:ext uri="{BEBA8EAE-BF5A-486C-A8C5-ECC9F3942E4B}">
                <a14:imgProps xmlns:a14="http://schemas.microsoft.com/office/drawing/2010/main">
                  <a14:imgLayer r:embed="rId5">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6508207" y="1284031"/>
            <a:ext cx="526620" cy="531485"/>
          </a:xfrm>
          <a:prstGeom prst="rect">
            <a:avLst/>
          </a:prstGeom>
        </p:spPr>
      </p:pic>
      <p:pic>
        <p:nvPicPr>
          <p:cNvPr id="43" name="Picture 42">
            <a:extLst>
              <a:ext uri="{FF2B5EF4-FFF2-40B4-BE49-F238E27FC236}">
                <a16:creationId xmlns:a16="http://schemas.microsoft.com/office/drawing/2014/main" id="{B6BA2A63-C880-4F78-A107-30395DEDADDA}"/>
              </a:ext>
            </a:extLst>
          </p:cNvPr>
          <p:cNvPicPr>
            <a:picLocks noChangeAspect="1"/>
          </p:cNvPicPr>
          <p:nvPr/>
        </p:nvPicPr>
        <p:blipFill>
          <a:blip r:embed="rId4">
            <a:duotone>
              <a:prstClr val="black"/>
              <a:srgbClr val="7030A0">
                <a:tint val="45000"/>
                <a:satMod val="400000"/>
              </a:srgbClr>
            </a:duotone>
            <a:extLst>
              <a:ext uri="{BEBA8EAE-BF5A-486C-A8C5-ECC9F3942E4B}">
                <a14:imgProps xmlns:a14="http://schemas.microsoft.com/office/drawing/2010/main">
                  <a14:imgLayer r:embed="rId5">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6226066" y="1775741"/>
            <a:ext cx="514983" cy="519740"/>
          </a:xfrm>
          <a:prstGeom prst="rect">
            <a:avLst/>
          </a:prstGeom>
        </p:spPr>
      </p:pic>
      <p:pic>
        <p:nvPicPr>
          <p:cNvPr id="44" name="Picture 43">
            <a:extLst>
              <a:ext uri="{FF2B5EF4-FFF2-40B4-BE49-F238E27FC236}">
                <a16:creationId xmlns:a16="http://schemas.microsoft.com/office/drawing/2014/main" id="{C0CCD40D-8408-42A2-AA76-D1B90362B653}"/>
              </a:ext>
            </a:extLst>
          </p:cNvPr>
          <p:cNvPicPr>
            <a:picLocks noChangeAspect="1"/>
          </p:cNvPicPr>
          <p:nvPr/>
        </p:nvPicPr>
        <p:blipFill>
          <a:blip r:embed="rId4">
            <a:duotone>
              <a:prstClr val="black"/>
              <a:srgbClr val="7030A0">
                <a:tint val="45000"/>
                <a:satMod val="400000"/>
              </a:srgbClr>
            </a:duotone>
            <a:extLst>
              <a:ext uri="{BEBA8EAE-BF5A-486C-A8C5-ECC9F3942E4B}">
                <a14:imgProps xmlns:a14="http://schemas.microsoft.com/office/drawing/2010/main">
                  <a14:imgLayer r:embed="rId5">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6524866" y="1772636"/>
            <a:ext cx="526620" cy="531485"/>
          </a:xfrm>
          <a:prstGeom prst="rect">
            <a:avLst/>
          </a:prstGeom>
        </p:spPr>
      </p:pic>
      <p:pic>
        <p:nvPicPr>
          <p:cNvPr id="45" name="Picture 44">
            <a:extLst>
              <a:ext uri="{FF2B5EF4-FFF2-40B4-BE49-F238E27FC236}">
                <a16:creationId xmlns:a16="http://schemas.microsoft.com/office/drawing/2014/main" id="{6F5309E0-C590-464A-84E6-3B61E8FD8DED}"/>
              </a:ext>
            </a:extLst>
          </p:cNvPr>
          <p:cNvPicPr>
            <a:picLocks noChangeAspect="1"/>
          </p:cNvPicPr>
          <p:nvPr/>
        </p:nvPicPr>
        <p:blipFill>
          <a:blip r:embed="rId4">
            <a:duotone>
              <a:prstClr val="black"/>
              <a:srgbClr val="7030A0">
                <a:tint val="45000"/>
                <a:satMod val="400000"/>
              </a:srgbClr>
            </a:duotone>
            <a:extLst>
              <a:ext uri="{BEBA8EAE-BF5A-486C-A8C5-ECC9F3942E4B}">
                <a14:imgProps xmlns:a14="http://schemas.microsoft.com/office/drawing/2010/main">
                  <a14:imgLayer r:embed="rId5">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5988243" y="1983058"/>
            <a:ext cx="526620" cy="531485"/>
          </a:xfrm>
          <a:prstGeom prst="rect">
            <a:avLst/>
          </a:prstGeom>
        </p:spPr>
      </p:pic>
      <p:pic>
        <p:nvPicPr>
          <p:cNvPr id="46" name="Picture 45">
            <a:extLst>
              <a:ext uri="{FF2B5EF4-FFF2-40B4-BE49-F238E27FC236}">
                <a16:creationId xmlns:a16="http://schemas.microsoft.com/office/drawing/2014/main" id="{6D997756-2EA1-4EB0-B73D-FBE2EC17163C}"/>
              </a:ext>
            </a:extLst>
          </p:cNvPr>
          <p:cNvPicPr>
            <a:picLocks noChangeAspect="1"/>
          </p:cNvPicPr>
          <p:nvPr/>
        </p:nvPicPr>
        <p:blipFill>
          <a:blip r:embed="rId4">
            <a:duotone>
              <a:prstClr val="black"/>
              <a:srgbClr val="7030A0">
                <a:tint val="45000"/>
                <a:satMod val="400000"/>
              </a:srgbClr>
            </a:duotone>
            <a:extLst>
              <a:ext uri="{BEBA8EAE-BF5A-486C-A8C5-ECC9F3942E4B}">
                <a14:imgProps xmlns:a14="http://schemas.microsoft.com/office/drawing/2010/main">
                  <a14:imgLayer r:embed="rId5">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6293454" y="1342370"/>
            <a:ext cx="526620" cy="531485"/>
          </a:xfrm>
          <a:prstGeom prst="rect">
            <a:avLst/>
          </a:prstGeom>
        </p:spPr>
      </p:pic>
      <p:pic>
        <p:nvPicPr>
          <p:cNvPr id="47" name="Picture 46">
            <a:extLst>
              <a:ext uri="{FF2B5EF4-FFF2-40B4-BE49-F238E27FC236}">
                <a16:creationId xmlns:a16="http://schemas.microsoft.com/office/drawing/2014/main" id="{18CFD7ED-2E1D-43F0-93E5-357F9291F519}"/>
              </a:ext>
            </a:extLst>
          </p:cNvPr>
          <p:cNvPicPr>
            <a:picLocks noChangeAspect="1"/>
          </p:cNvPicPr>
          <p:nvPr/>
        </p:nvPicPr>
        <p:blipFill>
          <a:blip r:embed="rId4">
            <a:duotone>
              <a:prstClr val="black"/>
              <a:srgbClr val="7030A0">
                <a:tint val="45000"/>
                <a:satMod val="400000"/>
              </a:srgbClr>
            </a:duotone>
            <a:extLst>
              <a:ext uri="{BEBA8EAE-BF5A-486C-A8C5-ECC9F3942E4B}">
                <a14:imgProps xmlns:a14="http://schemas.microsoft.com/office/drawing/2010/main">
                  <a14:imgLayer r:embed="rId5">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6669138" y="1619949"/>
            <a:ext cx="526620" cy="531485"/>
          </a:xfrm>
          <a:prstGeom prst="rect">
            <a:avLst/>
          </a:prstGeom>
        </p:spPr>
      </p:pic>
      <p:pic>
        <p:nvPicPr>
          <p:cNvPr id="48" name="Picture 47">
            <a:extLst>
              <a:ext uri="{FF2B5EF4-FFF2-40B4-BE49-F238E27FC236}">
                <a16:creationId xmlns:a16="http://schemas.microsoft.com/office/drawing/2014/main" id="{B7E57E7E-0E1F-4208-BF6B-189C1386ADFA}"/>
              </a:ext>
            </a:extLst>
          </p:cNvPr>
          <p:cNvPicPr>
            <a:picLocks noChangeAspect="1"/>
          </p:cNvPicPr>
          <p:nvPr/>
        </p:nvPicPr>
        <p:blipFill>
          <a:blip r:embed="rId4">
            <a:duotone>
              <a:prstClr val="black"/>
              <a:schemeClr val="accent2">
                <a:lumMod val="60000"/>
                <a:lumOff val="40000"/>
                <a:tint val="45000"/>
                <a:satMod val="400000"/>
              </a:schemeClr>
            </a:duotone>
            <a:alphaModFix/>
            <a:extLst>
              <a:ext uri="{BEBA8EAE-BF5A-486C-A8C5-ECC9F3942E4B}">
                <a14:imgProps xmlns:a14="http://schemas.microsoft.com/office/drawing/2010/main">
                  <a14:imgLayer r:embed="rId5">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7001722" y="3253762"/>
            <a:ext cx="526620" cy="531485"/>
          </a:xfrm>
          <a:prstGeom prst="rect">
            <a:avLst/>
          </a:prstGeom>
        </p:spPr>
      </p:pic>
      <p:pic>
        <p:nvPicPr>
          <p:cNvPr id="49" name="Picture 48">
            <a:extLst>
              <a:ext uri="{FF2B5EF4-FFF2-40B4-BE49-F238E27FC236}">
                <a16:creationId xmlns:a16="http://schemas.microsoft.com/office/drawing/2014/main" id="{68DB6840-83CD-401F-A2AA-B21905B2B49E}"/>
              </a:ext>
            </a:extLst>
          </p:cNvPr>
          <p:cNvPicPr>
            <a:picLocks noChangeAspect="1"/>
          </p:cNvPicPr>
          <p:nvPr/>
        </p:nvPicPr>
        <p:blipFill>
          <a:blip r:embed="rId4">
            <a:duotone>
              <a:prstClr val="black"/>
              <a:schemeClr val="accent2">
                <a:lumMod val="60000"/>
                <a:lumOff val="40000"/>
                <a:tint val="45000"/>
                <a:satMod val="400000"/>
              </a:schemeClr>
            </a:duotone>
            <a:alphaModFix/>
            <a:extLst>
              <a:ext uri="{BEBA8EAE-BF5A-486C-A8C5-ECC9F3942E4B}">
                <a14:imgProps xmlns:a14="http://schemas.microsoft.com/office/drawing/2010/main">
                  <a14:imgLayer r:embed="rId5">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6821693" y="3099600"/>
            <a:ext cx="526620" cy="531485"/>
          </a:xfrm>
          <a:prstGeom prst="rect">
            <a:avLst/>
          </a:prstGeom>
        </p:spPr>
      </p:pic>
      <p:pic>
        <p:nvPicPr>
          <p:cNvPr id="50" name="Picture 49">
            <a:extLst>
              <a:ext uri="{FF2B5EF4-FFF2-40B4-BE49-F238E27FC236}">
                <a16:creationId xmlns:a16="http://schemas.microsoft.com/office/drawing/2014/main" id="{6289006C-9CAE-4FF9-AAEE-70494BD7B061}"/>
              </a:ext>
            </a:extLst>
          </p:cNvPr>
          <p:cNvPicPr>
            <a:picLocks noChangeAspect="1"/>
          </p:cNvPicPr>
          <p:nvPr/>
        </p:nvPicPr>
        <p:blipFill>
          <a:blip r:embed="rId4">
            <a:duotone>
              <a:prstClr val="black"/>
              <a:schemeClr val="accent2">
                <a:lumMod val="60000"/>
                <a:lumOff val="40000"/>
                <a:tint val="45000"/>
                <a:satMod val="400000"/>
              </a:schemeClr>
            </a:duotone>
            <a:alphaModFix/>
            <a:extLst>
              <a:ext uri="{BEBA8EAE-BF5A-486C-A8C5-ECC9F3942E4B}">
                <a14:imgProps xmlns:a14="http://schemas.microsoft.com/office/drawing/2010/main">
                  <a14:imgLayer r:embed="rId5">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8065405" y="1836673"/>
            <a:ext cx="526620" cy="531485"/>
          </a:xfrm>
          <a:prstGeom prst="rect">
            <a:avLst/>
          </a:prstGeom>
        </p:spPr>
      </p:pic>
      <p:cxnSp>
        <p:nvCxnSpPr>
          <p:cNvPr id="52" name="Straight Arrow Connector 51">
            <a:extLst>
              <a:ext uri="{FF2B5EF4-FFF2-40B4-BE49-F238E27FC236}">
                <a16:creationId xmlns:a16="http://schemas.microsoft.com/office/drawing/2014/main" id="{80B3D6D8-B2A0-42AB-8A58-1E19D443EE2B}"/>
              </a:ext>
            </a:extLst>
          </p:cNvPr>
          <p:cNvCxnSpPr>
            <a:cxnSpLocks/>
          </p:cNvCxnSpPr>
          <p:nvPr/>
        </p:nvCxnSpPr>
        <p:spPr>
          <a:xfrm flipH="1" flipV="1">
            <a:off x="8535337" y="2304121"/>
            <a:ext cx="1627838" cy="2201483"/>
          </a:xfrm>
          <a:prstGeom prst="straightConnector1">
            <a:avLst/>
          </a:prstGeom>
          <a:ln w="5715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044C59B5-A85F-4B4C-86EF-C265A4661FBA}"/>
              </a:ext>
            </a:extLst>
          </p:cNvPr>
          <p:cNvCxnSpPr>
            <a:cxnSpLocks/>
          </p:cNvCxnSpPr>
          <p:nvPr/>
        </p:nvCxnSpPr>
        <p:spPr>
          <a:xfrm flipH="1" flipV="1">
            <a:off x="7458075" y="3705225"/>
            <a:ext cx="1771650" cy="1187924"/>
          </a:xfrm>
          <a:prstGeom prst="straightConnector1">
            <a:avLst/>
          </a:prstGeom>
          <a:ln w="5715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348702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F40EEC-FEC0-4B28-A9FE-41E6AD8D6A15}"/>
              </a:ext>
            </a:extLst>
          </p:cNvPr>
          <p:cNvSpPr>
            <a:spLocks noGrp="1"/>
          </p:cNvSpPr>
          <p:nvPr>
            <p:ph type="title"/>
          </p:nvPr>
        </p:nvSpPr>
        <p:spPr>
          <a:xfrm>
            <a:off x="213413" y="193118"/>
            <a:ext cx="7582349" cy="765175"/>
          </a:xfrm>
        </p:spPr>
        <p:txBody>
          <a:bodyPr/>
          <a:lstStyle/>
          <a:p>
            <a:r>
              <a:rPr lang="en-US" dirty="0"/>
              <a:t>(#2) Base Layer is Safe</a:t>
            </a:r>
          </a:p>
        </p:txBody>
      </p:sp>
      <p:sp>
        <p:nvSpPr>
          <p:cNvPr id="5" name="Slide Number Placeholder 4">
            <a:extLst>
              <a:ext uri="{FF2B5EF4-FFF2-40B4-BE49-F238E27FC236}">
                <a16:creationId xmlns:a16="http://schemas.microsoft.com/office/drawing/2014/main" id="{1F36A900-CA78-4E81-A444-D4B1BF74E004}"/>
              </a:ext>
            </a:extLst>
          </p:cNvPr>
          <p:cNvSpPr>
            <a:spLocks noGrp="1"/>
          </p:cNvSpPr>
          <p:nvPr>
            <p:ph type="sldNum" sz="quarter" idx="12"/>
          </p:nvPr>
        </p:nvSpPr>
        <p:spPr/>
        <p:txBody>
          <a:bodyPr/>
          <a:lstStyle/>
          <a:p>
            <a:fld id="{64A73B7B-B545-4723-8D44-5CC401310D8B}" type="slidenum">
              <a:rPr lang="en-US" smtClean="0"/>
              <a:t>9</a:t>
            </a:fld>
            <a:endParaRPr lang="en-US" dirty="0"/>
          </a:p>
        </p:txBody>
      </p:sp>
      <p:sp>
        <p:nvSpPr>
          <p:cNvPr id="132" name="Rectangle 2">
            <a:extLst>
              <a:ext uri="{FF2B5EF4-FFF2-40B4-BE49-F238E27FC236}">
                <a16:creationId xmlns:a16="http://schemas.microsoft.com/office/drawing/2014/main" id="{1E545C8B-F922-4191-8FF3-25EFED03495D}"/>
              </a:ext>
            </a:extLst>
          </p:cNvPr>
          <p:cNvSpPr>
            <a:spLocks noChangeArrowheads="1"/>
          </p:cNvSpPr>
          <p:nvPr/>
        </p:nvSpPr>
        <p:spPr bwMode="auto">
          <a:xfrm>
            <a:off x="0" y="120878"/>
            <a:ext cx="207108"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97" name="Footer Placeholder 4">
            <a:extLst>
              <a:ext uri="{FF2B5EF4-FFF2-40B4-BE49-F238E27FC236}">
                <a16:creationId xmlns:a16="http://schemas.microsoft.com/office/drawing/2014/main" id="{E5F99101-0A1F-410B-9697-0E3EC869A120}"/>
              </a:ext>
            </a:extLst>
          </p:cNvPr>
          <p:cNvSpPr>
            <a:spLocks noGrp="1"/>
          </p:cNvSpPr>
          <p:nvPr>
            <p:ph type="ftr" sz="quarter" idx="11"/>
          </p:nvPr>
        </p:nvSpPr>
        <p:spPr>
          <a:xfrm>
            <a:off x="154379" y="6378499"/>
            <a:ext cx="11447813" cy="365125"/>
          </a:xfrm>
        </p:spPr>
        <p:txBody>
          <a:bodyPr/>
          <a:lstStyle/>
          <a:p>
            <a:r>
              <a:rPr lang="en-US" u="sng" dirty="0">
                <a:solidFill>
                  <a:schemeClr val="bg1">
                    <a:lumMod val="75000"/>
                  </a:schemeClr>
                </a:solidFill>
              </a:rPr>
              <a:t>Telegram:</a:t>
            </a:r>
            <a:r>
              <a:rPr lang="en-US" dirty="0"/>
              <a:t> t.me/</a:t>
            </a:r>
            <a:r>
              <a:rPr lang="en-US" dirty="0" err="1"/>
              <a:t>DcInsiders</a:t>
            </a:r>
            <a:r>
              <a:rPr lang="en-US" dirty="0"/>
              <a:t>     </a:t>
            </a:r>
            <a:r>
              <a:rPr lang="en-US" u="sng" dirty="0">
                <a:solidFill>
                  <a:schemeClr val="bg1">
                    <a:lumMod val="85000"/>
                  </a:schemeClr>
                </a:solidFill>
              </a:rPr>
              <a:t>Website:</a:t>
            </a:r>
            <a:r>
              <a:rPr lang="en-US" dirty="0">
                <a:solidFill>
                  <a:schemeClr val="bg1">
                    <a:lumMod val="85000"/>
                  </a:schemeClr>
                </a:solidFill>
              </a:rPr>
              <a:t> </a:t>
            </a:r>
            <a:r>
              <a:rPr lang="en-US" dirty="0"/>
              <a:t>www.drivechain.info        </a:t>
            </a:r>
            <a:r>
              <a:rPr lang="en-US" u="sng" dirty="0">
                <a:solidFill>
                  <a:schemeClr val="bg1">
                    <a:lumMod val="75000"/>
                  </a:schemeClr>
                </a:solidFill>
              </a:rPr>
              <a:t>Paul’s Twitter:</a:t>
            </a:r>
            <a:r>
              <a:rPr lang="en-US" dirty="0">
                <a:solidFill>
                  <a:schemeClr val="bg1">
                    <a:lumMod val="75000"/>
                  </a:schemeClr>
                </a:solidFill>
              </a:rPr>
              <a:t> </a:t>
            </a:r>
            <a:r>
              <a:rPr lang="en-US" dirty="0"/>
              <a:t>@truthcoin</a:t>
            </a:r>
          </a:p>
        </p:txBody>
      </p:sp>
      <p:sp>
        <p:nvSpPr>
          <p:cNvPr id="99" name="Rectangle: Rounded Corners 98">
            <a:extLst>
              <a:ext uri="{FF2B5EF4-FFF2-40B4-BE49-F238E27FC236}">
                <a16:creationId xmlns:a16="http://schemas.microsoft.com/office/drawing/2014/main" id="{764DA3DC-CEE8-4D96-B99A-18A778CA4D4F}"/>
              </a:ext>
            </a:extLst>
          </p:cNvPr>
          <p:cNvSpPr/>
          <p:nvPr/>
        </p:nvSpPr>
        <p:spPr>
          <a:xfrm>
            <a:off x="5531341" y="4734223"/>
            <a:ext cx="727844" cy="701731"/>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ectangle: Rounded Corners 100">
            <a:extLst>
              <a:ext uri="{FF2B5EF4-FFF2-40B4-BE49-F238E27FC236}">
                <a16:creationId xmlns:a16="http://schemas.microsoft.com/office/drawing/2014/main" id="{9B2DA931-45D7-4998-9797-B7DEA3C5C905}"/>
              </a:ext>
            </a:extLst>
          </p:cNvPr>
          <p:cNvSpPr/>
          <p:nvPr/>
        </p:nvSpPr>
        <p:spPr>
          <a:xfrm>
            <a:off x="5922020" y="1079227"/>
            <a:ext cx="727844" cy="701731"/>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Rounded Corners 102">
            <a:extLst>
              <a:ext uri="{FF2B5EF4-FFF2-40B4-BE49-F238E27FC236}">
                <a16:creationId xmlns:a16="http://schemas.microsoft.com/office/drawing/2014/main" id="{2119025D-C4CE-4AFF-8511-C1648633186B}"/>
              </a:ext>
            </a:extLst>
          </p:cNvPr>
          <p:cNvSpPr/>
          <p:nvPr/>
        </p:nvSpPr>
        <p:spPr>
          <a:xfrm>
            <a:off x="6891479" y="1079227"/>
            <a:ext cx="727844" cy="701731"/>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TextBox 108">
            <a:extLst>
              <a:ext uri="{FF2B5EF4-FFF2-40B4-BE49-F238E27FC236}">
                <a16:creationId xmlns:a16="http://schemas.microsoft.com/office/drawing/2014/main" id="{D52DD49E-01D2-4E35-B361-5011FDF20752}"/>
              </a:ext>
            </a:extLst>
          </p:cNvPr>
          <p:cNvSpPr txBox="1"/>
          <p:nvPr/>
        </p:nvSpPr>
        <p:spPr>
          <a:xfrm>
            <a:off x="5345913" y="5421316"/>
            <a:ext cx="1092939" cy="707886"/>
          </a:xfrm>
          <a:prstGeom prst="rect">
            <a:avLst/>
          </a:prstGeom>
          <a:noFill/>
        </p:spPr>
        <p:txBody>
          <a:bodyPr wrap="square" rtlCol="0">
            <a:spAutoFit/>
          </a:bodyPr>
          <a:lstStyle/>
          <a:p>
            <a:pPr algn="ctr"/>
            <a:r>
              <a:rPr lang="en-US" sz="2000" dirty="0"/>
              <a:t>Bitcoin Core</a:t>
            </a:r>
          </a:p>
        </p:txBody>
      </p:sp>
      <p:sp>
        <p:nvSpPr>
          <p:cNvPr id="112" name="TextBox 111">
            <a:extLst>
              <a:ext uri="{FF2B5EF4-FFF2-40B4-BE49-F238E27FC236}">
                <a16:creationId xmlns:a16="http://schemas.microsoft.com/office/drawing/2014/main" id="{3BCA5267-0759-411E-BBA8-75559053053B}"/>
              </a:ext>
            </a:extLst>
          </p:cNvPr>
          <p:cNvSpPr txBox="1"/>
          <p:nvPr/>
        </p:nvSpPr>
        <p:spPr>
          <a:xfrm>
            <a:off x="5744763" y="1776227"/>
            <a:ext cx="1082357" cy="369332"/>
          </a:xfrm>
          <a:prstGeom prst="rect">
            <a:avLst/>
          </a:prstGeom>
          <a:noFill/>
        </p:spPr>
        <p:txBody>
          <a:bodyPr wrap="square" rtlCol="0">
            <a:spAutoFit/>
          </a:bodyPr>
          <a:lstStyle/>
          <a:p>
            <a:r>
              <a:rPr lang="en-US" dirty="0"/>
              <a:t>Bit-</a:t>
            </a:r>
            <a:r>
              <a:rPr lang="en-US" dirty="0" err="1"/>
              <a:t>zCash</a:t>
            </a:r>
            <a:endParaRPr lang="en-US" dirty="0"/>
          </a:p>
        </p:txBody>
      </p:sp>
      <p:sp>
        <p:nvSpPr>
          <p:cNvPr id="113" name="TextBox 112">
            <a:extLst>
              <a:ext uri="{FF2B5EF4-FFF2-40B4-BE49-F238E27FC236}">
                <a16:creationId xmlns:a16="http://schemas.microsoft.com/office/drawing/2014/main" id="{EDF4C9DF-F6F3-4810-854E-E5857EE7A5BE}"/>
              </a:ext>
            </a:extLst>
          </p:cNvPr>
          <p:cNvSpPr txBox="1"/>
          <p:nvPr/>
        </p:nvSpPr>
        <p:spPr>
          <a:xfrm>
            <a:off x="6748295" y="1787867"/>
            <a:ext cx="1554151" cy="338554"/>
          </a:xfrm>
          <a:prstGeom prst="rect">
            <a:avLst/>
          </a:prstGeom>
          <a:noFill/>
        </p:spPr>
        <p:txBody>
          <a:bodyPr wrap="square" rtlCol="0">
            <a:spAutoFit/>
          </a:bodyPr>
          <a:lstStyle/>
          <a:p>
            <a:r>
              <a:rPr lang="en-US" sz="1600" dirty="0"/>
              <a:t>Bit-Monero</a:t>
            </a:r>
          </a:p>
        </p:txBody>
      </p:sp>
      <p:sp>
        <p:nvSpPr>
          <p:cNvPr id="114" name="Rectangle: Rounded Corners 113">
            <a:extLst>
              <a:ext uri="{FF2B5EF4-FFF2-40B4-BE49-F238E27FC236}">
                <a16:creationId xmlns:a16="http://schemas.microsoft.com/office/drawing/2014/main" id="{A18E50F3-6EB5-49C5-B0F9-0E6C747C2D6F}"/>
              </a:ext>
            </a:extLst>
          </p:cNvPr>
          <p:cNvSpPr/>
          <p:nvPr/>
        </p:nvSpPr>
        <p:spPr>
          <a:xfrm>
            <a:off x="5744764" y="978996"/>
            <a:ext cx="3460302" cy="1212678"/>
          </a:xfrm>
          <a:prstGeom prst="roundRect">
            <a:avLst/>
          </a:prstGeom>
          <a:no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TextBox 126">
            <a:extLst>
              <a:ext uri="{FF2B5EF4-FFF2-40B4-BE49-F238E27FC236}">
                <a16:creationId xmlns:a16="http://schemas.microsoft.com/office/drawing/2014/main" id="{3BA3BA31-532E-40FB-A93E-847E14A3DA48}"/>
              </a:ext>
            </a:extLst>
          </p:cNvPr>
          <p:cNvSpPr txBox="1"/>
          <p:nvPr/>
        </p:nvSpPr>
        <p:spPr>
          <a:xfrm>
            <a:off x="9302426" y="829926"/>
            <a:ext cx="2346711" cy="1200329"/>
          </a:xfrm>
          <a:prstGeom prst="rect">
            <a:avLst/>
          </a:prstGeom>
          <a:noFill/>
          <a:ln>
            <a:noFill/>
          </a:ln>
        </p:spPr>
        <p:txBody>
          <a:bodyPr wrap="square" rtlCol="0">
            <a:spAutoFit/>
          </a:bodyPr>
          <a:lstStyle/>
          <a:p>
            <a:pPr algn="ctr"/>
            <a:r>
              <a:rPr lang="en-US" sz="3600" b="1" dirty="0">
                <a:ln>
                  <a:solidFill>
                    <a:schemeClr val="tx1"/>
                  </a:solidFill>
                </a:ln>
                <a:solidFill>
                  <a:srgbClr val="FF5050"/>
                </a:solidFill>
                <a:ea typeface="Microsoft Himalaya" panose="01010100010101010101" pitchFamily="2" charset="0"/>
                <a:cs typeface="Microsoft Himalaya" panose="01010100010101010101" pitchFamily="2" charset="0"/>
              </a:rPr>
              <a:t>Bip300</a:t>
            </a:r>
            <a:br>
              <a:rPr lang="en-US" sz="3600" b="1" dirty="0">
                <a:ln>
                  <a:solidFill>
                    <a:schemeClr val="tx1"/>
                  </a:solidFill>
                </a:ln>
                <a:solidFill>
                  <a:srgbClr val="FF5050"/>
                </a:solidFill>
                <a:ea typeface="Microsoft Himalaya" panose="01010100010101010101" pitchFamily="2" charset="0"/>
                <a:cs typeface="Microsoft Himalaya" panose="01010100010101010101" pitchFamily="2" charset="0"/>
              </a:rPr>
            </a:br>
            <a:r>
              <a:rPr lang="en-US" sz="3600" b="1" dirty="0">
                <a:ln>
                  <a:solidFill>
                    <a:schemeClr val="tx1"/>
                  </a:solidFill>
                </a:ln>
                <a:solidFill>
                  <a:srgbClr val="FF5050"/>
                </a:solidFill>
                <a:ea typeface="Microsoft Himalaya" panose="01010100010101010101" pitchFamily="2" charset="0"/>
                <a:cs typeface="Microsoft Himalaya" panose="01010100010101010101" pitchFamily="2" charset="0"/>
              </a:rPr>
              <a:t>Sidechains</a:t>
            </a:r>
          </a:p>
        </p:txBody>
      </p:sp>
      <p:sp>
        <p:nvSpPr>
          <p:cNvPr id="128" name="TextBox 127">
            <a:extLst>
              <a:ext uri="{FF2B5EF4-FFF2-40B4-BE49-F238E27FC236}">
                <a16:creationId xmlns:a16="http://schemas.microsoft.com/office/drawing/2014/main" id="{4928B8BC-DDCD-477D-870A-54F872191397}"/>
              </a:ext>
            </a:extLst>
          </p:cNvPr>
          <p:cNvSpPr txBox="1"/>
          <p:nvPr/>
        </p:nvSpPr>
        <p:spPr>
          <a:xfrm>
            <a:off x="2865974" y="5216802"/>
            <a:ext cx="2346711" cy="646331"/>
          </a:xfrm>
          <a:prstGeom prst="rect">
            <a:avLst/>
          </a:prstGeom>
          <a:noFill/>
          <a:ln>
            <a:noFill/>
          </a:ln>
        </p:spPr>
        <p:txBody>
          <a:bodyPr wrap="square" rtlCol="0">
            <a:spAutoFit/>
          </a:bodyPr>
          <a:lstStyle/>
          <a:p>
            <a:pPr algn="ctr"/>
            <a:r>
              <a:rPr lang="en-US" sz="3600" b="1" dirty="0">
                <a:ln>
                  <a:solidFill>
                    <a:schemeClr val="tx1"/>
                  </a:solidFill>
                </a:ln>
                <a:solidFill>
                  <a:schemeClr val="accent1">
                    <a:lumMod val="60000"/>
                    <a:lumOff val="40000"/>
                  </a:schemeClr>
                </a:solidFill>
                <a:ea typeface="Microsoft Himalaya" panose="01010100010101010101" pitchFamily="2" charset="0"/>
                <a:cs typeface="Microsoft Himalaya" panose="01010100010101010101" pitchFamily="2" charset="0"/>
              </a:rPr>
              <a:t>Base Layer</a:t>
            </a:r>
          </a:p>
        </p:txBody>
      </p:sp>
      <p:pic>
        <p:nvPicPr>
          <p:cNvPr id="1026" name="Picture 2" descr="The Impact of One-Way Streets | Dom's Plan B Blog">
            <a:extLst>
              <a:ext uri="{FF2B5EF4-FFF2-40B4-BE49-F238E27FC236}">
                <a16:creationId xmlns:a16="http://schemas.microsoft.com/office/drawing/2014/main" id="{B2582531-7B11-4753-AD4A-F1FD4B1258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7800015">
            <a:off x="2695281" y="2452990"/>
            <a:ext cx="2190750" cy="1752600"/>
          </a:xfrm>
          <a:prstGeom prst="rect">
            <a:avLst/>
          </a:prstGeom>
          <a:noFill/>
          <a:extLst>
            <a:ext uri="{909E8E84-426E-40DD-AFC4-6F175D3DCCD1}">
              <a14:hiddenFill xmlns:a14="http://schemas.microsoft.com/office/drawing/2010/main">
                <a:solidFill>
                  <a:srgbClr val="FFFFFF"/>
                </a:solidFill>
              </a14:hiddenFill>
            </a:ext>
          </a:extLst>
        </p:spPr>
      </p:pic>
      <p:sp>
        <p:nvSpPr>
          <p:cNvPr id="4" name="Arrow: Right 3">
            <a:extLst>
              <a:ext uri="{FF2B5EF4-FFF2-40B4-BE49-F238E27FC236}">
                <a16:creationId xmlns:a16="http://schemas.microsoft.com/office/drawing/2014/main" id="{DBA8CEBB-A08C-4A68-B0D5-1415BC63D969}"/>
              </a:ext>
            </a:extLst>
          </p:cNvPr>
          <p:cNvSpPr/>
          <p:nvPr/>
        </p:nvSpPr>
        <p:spPr>
          <a:xfrm rot="17953570">
            <a:off x="4584961" y="2816727"/>
            <a:ext cx="1978547" cy="100865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200" dirty="0"/>
              <a:t>Drama</a:t>
            </a:r>
          </a:p>
        </p:txBody>
      </p:sp>
      <p:sp>
        <p:nvSpPr>
          <p:cNvPr id="129" name="Arrow: Right 128">
            <a:extLst>
              <a:ext uri="{FF2B5EF4-FFF2-40B4-BE49-F238E27FC236}">
                <a16:creationId xmlns:a16="http://schemas.microsoft.com/office/drawing/2014/main" id="{45AC70F3-B5A1-4A43-97FF-39E206B5EA24}"/>
              </a:ext>
            </a:extLst>
          </p:cNvPr>
          <p:cNvSpPr/>
          <p:nvPr/>
        </p:nvSpPr>
        <p:spPr>
          <a:xfrm rot="17867596">
            <a:off x="5503825" y="2993163"/>
            <a:ext cx="1832544" cy="935111"/>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800" dirty="0"/>
              <a:t>Reorgs</a:t>
            </a:r>
            <a:endParaRPr lang="en-US" sz="3200" dirty="0"/>
          </a:p>
        </p:txBody>
      </p:sp>
      <p:sp>
        <p:nvSpPr>
          <p:cNvPr id="130" name="Arrow: Right 129">
            <a:extLst>
              <a:ext uri="{FF2B5EF4-FFF2-40B4-BE49-F238E27FC236}">
                <a16:creationId xmlns:a16="http://schemas.microsoft.com/office/drawing/2014/main" id="{91EB12D6-56C8-4673-A8B4-14D5E32171F6}"/>
              </a:ext>
            </a:extLst>
          </p:cNvPr>
          <p:cNvSpPr/>
          <p:nvPr/>
        </p:nvSpPr>
        <p:spPr>
          <a:xfrm rot="17872316">
            <a:off x="5872745" y="2975900"/>
            <a:ext cx="2772711" cy="1091972"/>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800" dirty="0"/>
              <a:t>Centralization</a:t>
            </a:r>
          </a:p>
        </p:txBody>
      </p:sp>
      <p:sp>
        <p:nvSpPr>
          <p:cNvPr id="131" name="Arrow: Right 130">
            <a:extLst>
              <a:ext uri="{FF2B5EF4-FFF2-40B4-BE49-F238E27FC236}">
                <a16:creationId xmlns:a16="http://schemas.microsoft.com/office/drawing/2014/main" id="{5BE7B16D-4B54-47D5-865E-2B780D30D91E}"/>
              </a:ext>
            </a:extLst>
          </p:cNvPr>
          <p:cNvSpPr/>
          <p:nvPr/>
        </p:nvSpPr>
        <p:spPr>
          <a:xfrm rot="17872316">
            <a:off x="6845278" y="3140739"/>
            <a:ext cx="2813327" cy="110579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200" dirty="0"/>
              <a:t>Bad Design</a:t>
            </a:r>
          </a:p>
        </p:txBody>
      </p:sp>
    </p:spTree>
    <p:extLst>
      <p:ext uri="{BB962C8B-B14F-4D97-AF65-F5344CB8AC3E}">
        <p14:creationId xmlns:p14="http://schemas.microsoft.com/office/powerpoint/2010/main" val="157593885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5227</Words>
  <Application>Microsoft Office PowerPoint</Application>
  <PresentationFormat>Widescreen</PresentationFormat>
  <Paragraphs>467</Paragraphs>
  <Slides>44</Slides>
  <Notes>23</Notes>
  <HiddenSlides>2</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44</vt:i4>
      </vt:variant>
    </vt:vector>
  </HeadingPairs>
  <TitlesOfParts>
    <vt:vector size="50" baseType="lpstr">
      <vt:lpstr>Arial</vt:lpstr>
      <vt:lpstr>Calibri</vt:lpstr>
      <vt:lpstr>Calibri Light</vt:lpstr>
      <vt:lpstr>Courier New</vt:lpstr>
      <vt:lpstr>Sylfaen</vt:lpstr>
      <vt:lpstr>Office Theme</vt:lpstr>
      <vt:lpstr>Bip300: Getting to 100% Bitcoin Dominance (and Beyond)</vt:lpstr>
      <vt:lpstr>The Concept, in One Slide</vt:lpstr>
      <vt:lpstr>The Goal</vt:lpstr>
      <vt:lpstr>Fringe Ideas</vt:lpstr>
      <vt:lpstr>Three Aspects</vt:lpstr>
      <vt:lpstr>(#1) Full Autonomy</vt:lpstr>
      <vt:lpstr>(#1) Full Autonomy</vt:lpstr>
      <vt:lpstr>(#1) Full Autonomy</vt:lpstr>
      <vt:lpstr>(#2) Base Layer is Safe</vt:lpstr>
      <vt:lpstr>(#2) Base Layer is Safe</vt:lpstr>
      <vt:lpstr>(#2) Base Layer is Safe</vt:lpstr>
      <vt:lpstr>(#2) Base Layer is Safe</vt:lpstr>
      <vt:lpstr>Your Layer 1 Node Sees…</vt:lpstr>
      <vt:lpstr>Your Layer 1 Node Sees…</vt:lpstr>
      <vt:lpstr>Your Layer 1 Node Sees…</vt:lpstr>
      <vt:lpstr>(#3) Improve Mining Incentives (Bip 301)</vt:lpstr>
      <vt:lpstr>(#3) Improve Mining Incentives (Bip 301)</vt:lpstr>
      <vt:lpstr>(#3) Improve Mining Incentives (Bip 301)</vt:lpstr>
      <vt:lpstr>Outline</vt:lpstr>
      <vt:lpstr>What do we use BIP 300 for…?</vt:lpstr>
      <vt:lpstr>Altcoins we should copy (?): zCash</vt:lpstr>
      <vt:lpstr>Losing Customers to Monero (?)</vt:lpstr>
      <vt:lpstr>PowerPoint Presentation</vt:lpstr>
      <vt:lpstr>PowerPoint Presentation</vt:lpstr>
      <vt:lpstr>Screenshot #1 from  www.truthcoin.info/blog/bitnames/ </vt:lpstr>
      <vt:lpstr>Screenshot #2 from  www.truthcoin.info/blog/bitnames/ </vt:lpstr>
      <vt:lpstr>Screenshot #3 from  www.truthcoin.info/blog/bitnames/ </vt:lpstr>
      <vt:lpstr>Altcoins we should copy (?): XCP / BitAssets / ERC20</vt:lpstr>
      <vt:lpstr>Prediction Markets</vt:lpstr>
      <vt:lpstr>Prediction Markets</vt:lpstr>
      <vt:lpstr>Prediction Markets</vt:lpstr>
      <vt:lpstr>Prediction Markets</vt:lpstr>
      <vt:lpstr>Altcoins we should copy (?): Sia</vt:lpstr>
      <vt:lpstr>Altcoins we should copy (?): Sia</vt:lpstr>
      <vt:lpstr>Finally: How Bip300 Improves Layer1</vt:lpstr>
      <vt:lpstr>Two Supposed Drawbacks</vt:lpstr>
      <vt:lpstr>PowerPoint Presentation</vt:lpstr>
      <vt:lpstr>PowerPoint Presentation</vt:lpstr>
      <vt:lpstr>PowerPoint Presentation</vt:lpstr>
      <vt:lpstr>PowerPoint Presentation</vt:lpstr>
      <vt:lpstr>Future of Bip300 – Depends on You!</vt:lpstr>
      <vt:lpstr>Thank You   for Your Attention!  (Find me and talk to me!)</vt:lpstr>
      <vt:lpstr>Thank You   for Your Attention!  (Find me and talk to me!)</vt:lpstr>
      <vt:lpstr>Then, and Now</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Paul Sztorc</dc:creator>
  <cp:lastModifiedBy>Paul Sztorc</cp:lastModifiedBy>
  <cp:revision>87</cp:revision>
  <dcterms:created xsi:type="dcterms:W3CDTF">2021-05-30T23:14:00Z</dcterms:created>
  <dcterms:modified xsi:type="dcterms:W3CDTF">2021-11-05T18:56:13Z</dcterms:modified>
</cp:coreProperties>
</file>